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67" r:id="rId3"/>
    <p:sldId id="286" r:id="rId4"/>
    <p:sldId id="927" r:id="rId5"/>
    <p:sldId id="951" r:id="rId6"/>
    <p:sldId id="949" r:id="rId7"/>
    <p:sldId id="957" r:id="rId8"/>
    <p:sldId id="964" r:id="rId9"/>
    <p:sldId id="961" r:id="rId10"/>
    <p:sldId id="965" r:id="rId11"/>
    <p:sldId id="960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задач на </a:t>
          </a:r>
          <a:r>
            <a:rPr lang="ru-RU" sz="3200" b="1" dirty="0" err="1" smtClean="0"/>
            <a:t>обчислення</a:t>
          </a:r>
          <a:r>
            <a:rPr lang="ru-RU" sz="3200" b="1" dirty="0" smtClean="0"/>
            <a:t> четвертого </a:t>
          </a:r>
          <a:r>
            <a:rPr lang="ru-RU" sz="3200" b="1" dirty="0" err="1" smtClean="0"/>
            <a:t>пропорцій-ного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Парні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і розв’язування задачі за таблицею</a:t>
          </a: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Розв’язу-вання</a:t>
          </a:r>
          <a:r>
            <a:rPr lang="uk-UA" sz="3200" b="1" dirty="0" smtClean="0"/>
            <a:t> нерівностей способом добору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80750" custLinFactX="16340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75550" custLinFactX="375535" custLinFactNeighborX="400000" custLinFactNeighborY="-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X="-4516" custLinFactNeighborX="-1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6758" custLinFactX="-531094" custLinFactNeighborX="-600000" custLinFactNeighborY="-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720612" y="841524"/>
          <a:ext cx="4273486" cy="259043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Розв’язу-вання</a:t>
          </a:r>
          <a:r>
            <a:rPr lang="uk-UA" sz="3200" b="1" kern="1200" dirty="0" smtClean="0"/>
            <a:t> нерівностей способом добору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62137" y="854696"/>
        <a:ext cx="259043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76353" y="878786"/>
          <a:ext cx="4273486" cy="251591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і розв’язування задачі за таблицею</a:t>
          </a:r>
        </a:p>
      </dsp:txBody>
      <dsp:txXfrm rot="5400000">
        <a:off x="8255140" y="854696"/>
        <a:ext cx="251591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60196" y="594225"/>
          <a:ext cx="4273486" cy="308503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задач на </a:t>
          </a:r>
          <a:r>
            <a:rPr lang="ru-RU" sz="3200" b="1" kern="1200" dirty="0" err="1" smtClean="0"/>
            <a:t>обчислення</a:t>
          </a:r>
          <a:r>
            <a:rPr lang="ru-RU" sz="3200" b="1" kern="1200" dirty="0" smtClean="0"/>
            <a:t> четвертого </a:t>
          </a:r>
          <a:r>
            <a:rPr lang="ru-RU" sz="3200" b="1" kern="1200" dirty="0" err="1" smtClean="0"/>
            <a:t>пропорцій-ного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22" y="854696"/>
        <a:ext cx="308503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50643" y="1013446"/>
          <a:ext cx="4273486" cy="224659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Парні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62803" y="854697"/>
        <a:ext cx="224659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Парні числа. Перевірка ділення </a:t>
            </a:r>
            <a:r>
              <a:rPr lang="uk-UA" sz="4800" b="1" dirty="0">
                <a:solidFill>
                  <a:srgbClr val="7030A0"/>
                </a:solidFill>
              </a:rPr>
              <a:t>з остачею.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8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139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724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задачу на </a:t>
            </a:r>
            <a:r>
              <a:rPr lang="ru-RU" sz="4000" b="1" dirty="0"/>
              <a:t>ділення з </a:t>
            </a:r>
            <a:r>
              <a:rPr lang="ru-RU" sz="4000" b="1" dirty="0" err="1" smtClean="0"/>
              <a:t>остачею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20586" y="3600370"/>
            <a:ext cx="162086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29 :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01759" y="3592777"/>
            <a:ext cx="2034052" cy="480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(ост. 4 р.)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45941" y="3609031"/>
            <a:ext cx="1243895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(р.)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3223" y="5146825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95511" y="5806058"/>
            <a:ext cx="7410074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Кожен отримав по 5 рибин. Антон – 4 р.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9119" y="1413570"/>
            <a:ext cx="1006261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/>
              <a:t>П’ятеро</a:t>
            </a:r>
            <a:r>
              <a:rPr lang="ru-RU" sz="3200" dirty="0"/>
              <a:t> друзів </a:t>
            </a:r>
            <a:r>
              <a:rPr lang="ru-RU" sz="3200" dirty="0" err="1"/>
              <a:t>зловили</a:t>
            </a:r>
            <a:r>
              <a:rPr lang="ru-RU" sz="3200" dirty="0"/>
              <a:t> 29 </a:t>
            </a:r>
            <a:r>
              <a:rPr lang="ru-RU" sz="3200" dirty="0" err="1"/>
              <a:t>рибин</a:t>
            </a:r>
            <a:r>
              <a:rPr lang="ru-RU" sz="3200" dirty="0"/>
              <a:t> і </a:t>
            </a:r>
            <a:r>
              <a:rPr lang="ru-RU" sz="3200" dirty="0" err="1"/>
              <a:t>вирішили</a:t>
            </a:r>
            <a:r>
              <a:rPr lang="ru-RU" sz="3200" dirty="0"/>
              <a:t> </a:t>
            </a:r>
            <a:r>
              <a:rPr lang="ru-RU" sz="3200" dirty="0" err="1"/>
              <a:t>поділити</a:t>
            </a:r>
            <a:r>
              <a:rPr lang="ru-RU" sz="3200" dirty="0"/>
              <a:t> їх </a:t>
            </a:r>
            <a:r>
              <a:rPr lang="ru-RU" sz="3200" dirty="0" err="1"/>
              <a:t>порівну</a:t>
            </a:r>
            <a:r>
              <a:rPr lang="ru-RU" sz="3200" dirty="0"/>
              <a:t>, а </a:t>
            </a:r>
            <a:r>
              <a:rPr lang="ru-RU" sz="3200" dirty="0" err="1"/>
              <a:t>решту</a:t>
            </a:r>
            <a:r>
              <a:rPr lang="ru-RU" sz="3200" dirty="0"/>
              <a:t>, </a:t>
            </a:r>
            <a:r>
              <a:rPr lang="ru-RU" sz="3200" dirty="0" err="1"/>
              <a:t>якщо</a:t>
            </a:r>
            <a:r>
              <a:rPr lang="ru-RU" sz="3200" dirty="0"/>
              <a:t> </a:t>
            </a:r>
            <a:r>
              <a:rPr lang="ru-RU" sz="3200" dirty="0" err="1"/>
              <a:t>залишиться</a:t>
            </a:r>
            <a:r>
              <a:rPr lang="ru-RU" sz="3200" dirty="0"/>
              <a:t>, </a:t>
            </a:r>
            <a:r>
              <a:rPr lang="ru-RU" sz="3200" dirty="0" err="1"/>
              <a:t>віддати</a:t>
            </a:r>
            <a:r>
              <a:rPr lang="ru-RU" sz="3200" dirty="0"/>
              <a:t> другові Антону, який </a:t>
            </a:r>
            <a:r>
              <a:rPr lang="ru-RU" sz="3200" dirty="0" err="1"/>
              <a:t>захворів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рибин</a:t>
            </a:r>
            <a:r>
              <a:rPr lang="ru-RU" sz="3200" dirty="0"/>
              <a:t> </a:t>
            </a:r>
            <a:r>
              <a:rPr lang="ru-RU" sz="3200" dirty="0" err="1"/>
              <a:t>дісталося</a:t>
            </a:r>
            <a:r>
              <a:rPr lang="ru-RU" sz="3200" dirty="0"/>
              <a:t> кожному з друзів?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 smtClean="0"/>
              <a:t>рибин</a:t>
            </a:r>
            <a:r>
              <a:rPr lang="ru-RU" sz="3200" dirty="0" smtClean="0"/>
              <a:t> </a:t>
            </a:r>
            <a:r>
              <a:rPr lang="ru-RU" sz="3200" dirty="0" err="1"/>
              <a:t>отримав</a:t>
            </a:r>
            <a:r>
              <a:rPr lang="ru-RU" sz="3200" dirty="0"/>
              <a:t> Антон?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33223" y="4374048"/>
            <a:ext cx="2605025" cy="659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29 = 5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_+ __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47835" y="4429618"/>
            <a:ext cx="423392" cy="47013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07593" y="4033910"/>
            <a:ext cx="63385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25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32335" y="4426788"/>
            <a:ext cx="42339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Намисто з мушлів (113085601) - купити Vio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437" y="3042519"/>
            <a:ext cx="2699298" cy="29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25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9" grpId="0" animBg="1"/>
      <p:bldP spid="50" grpId="0"/>
      <p:bldP spid="39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Ст.96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95" y="4365898"/>
            <a:ext cx="1314491" cy="20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7 Множення в межах 1000\2026-04-10_222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50" y="1485578"/>
            <a:ext cx="100975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823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перевірку</a:t>
            </a:r>
            <a:r>
              <a:rPr lang="ru-RU" sz="3200" b="1" dirty="0" smtClean="0">
                <a:solidFill>
                  <a:schemeClr val="bg1"/>
                </a:solidFill>
              </a:rPr>
              <a:t> ділення з </a:t>
            </a:r>
            <a:r>
              <a:rPr lang="ru-RU" sz="3200" b="1" dirty="0" err="1" smtClean="0">
                <a:solidFill>
                  <a:schemeClr val="bg1"/>
                </a:solidFill>
              </a:rPr>
              <a:t>остачею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Яка </a:t>
            </a:r>
            <a:r>
              <a:rPr lang="ru-RU" sz="3200" b="1" dirty="0" err="1" smtClean="0">
                <a:solidFill>
                  <a:schemeClr val="bg1"/>
                </a:solidFill>
              </a:rPr>
              <a:t>остача</a:t>
            </a:r>
            <a:r>
              <a:rPr lang="ru-RU" sz="3200" b="1" dirty="0" smtClean="0">
                <a:solidFill>
                  <a:schemeClr val="bg1"/>
                </a:solidFill>
              </a:rPr>
              <a:t> буває при </a:t>
            </a:r>
            <a:r>
              <a:rPr lang="ru-RU" sz="3200" b="1" dirty="0" err="1" smtClean="0">
                <a:solidFill>
                  <a:schemeClr val="bg1"/>
                </a:solidFill>
              </a:rPr>
              <a:t>діленні</a:t>
            </a:r>
            <a:r>
              <a:rPr lang="ru-RU" sz="3200" b="1" dirty="0" smtClean="0">
                <a:solidFill>
                  <a:schemeClr val="bg1"/>
                </a:solidFill>
              </a:rPr>
              <a:t> парного числа на 2?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073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5486" y="418649"/>
            <a:ext cx="9793089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264696" y="1502328"/>
            <a:ext cx="4622228" cy="6483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3669" y="714802"/>
            <a:ext cx="609203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279491" y="3023663"/>
            <a:ext cx="4607433" cy="5856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2</a:t>
            </a:r>
            <a:r>
              <a:rPr lang="uk-UA" sz="3200" b="1" dirty="0"/>
              <a:t>) </a:t>
            </a:r>
            <a:r>
              <a:rPr lang="uk-UA" sz="3200" b="1" dirty="0" smtClean="0"/>
              <a:t>вмієш </a:t>
            </a:r>
            <a:r>
              <a:rPr lang="uk-UA" sz="3200" b="1" dirty="0"/>
              <a:t>добре плавати</a:t>
            </a:r>
            <a:r>
              <a:rPr lang="uk-UA" sz="3200" b="1" dirty="0" smtClean="0"/>
              <a:t>;</a:t>
            </a:r>
            <a:endParaRPr lang="ru-RU" sz="32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279491" y="3802741"/>
            <a:ext cx="4607432" cy="57563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3</a:t>
            </a:r>
            <a:r>
              <a:rPr lang="uk-UA" sz="3200" b="1" dirty="0"/>
              <a:t>) швидко </a:t>
            </a:r>
            <a:r>
              <a:rPr lang="uk-UA" sz="3200" b="1" dirty="0" smtClean="0"/>
              <a:t>бігаєш;</a:t>
            </a:r>
            <a:endParaRPr lang="ru-RU" sz="32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279489" y="4653212"/>
            <a:ext cx="4607434" cy="563249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4</a:t>
            </a:r>
            <a:r>
              <a:rPr lang="uk-UA" sz="3200" b="1" dirty="0"/>
              <a:t>) </a:t>
            </a:r>
            <a:r>
              <a:rPr lang="uk-UA" sz="3200" b="1" dirty="0" smtClean="0"/>
              <a:t>маєш гарний </a:t>
            </a:r>
            <a:r>
              <a:rPr lang="uk-UA" sz="3200" b="1" dirty="0"/>
              <a:t>настрій</a:t>
            </a:r>
            <a:r>
              <a:rPr lang="uk-UA" sz="3200" b="1" dirty="0" smtClean="0"/>
              <a:t>;</a:t>
            </a:r>
            <a:endParaRPr lang="ru-RU" sz="32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279491" y="5445885"/>
            <a:ext cx="9421052" cy="57619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rgbClr val="0070C0"/>
                </a:solidFill>
              </a:rPr>
              <a:t>5</a:t>
            </a:r>
            <a:r>
              <a:rPr lang="uk-UA" sz="3200" b="1" dirty="0">
                <a:solidFill>
                  <a:srgbClr val="0070C0"/>
                </a:solidFill>
              </a:rPr>
              <a:t>) м</a:t>
            </a:r>
            <a:r>
              <a:rPr lang="uk-UA" sz="3200" b="1" dirty="0" smtClean="0">
                <a:solidFill>
                  <a:srgbClr val="0070C0"/>
                </a:solidFill>
              </a:rPr>
              <a:t>аєш Батьківщину, що починається </a:t>
            </a:r>
            <a:r>
              <a:rPr lang="uk-UA" sz="3200" b="1" dirty="0">
                <a:solidFill>
                  <a:srgbClr val="0070C0"/>
                </a:solidFill>
              </a:rPr>
              <a:t>на </a:t>
            </a:r>
            <a:r>
              <a:rPr lang="uk-UA" sz="3200" b="1" dirty="0" smtClean="0">
                <a:solidFill>
                  <a:srgbClr val="0070C0"/>
                </a:solidFill>
              </a:rPr>
              <a:t>букву У.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264695" y="2261990"/>
            <a:ext cx="4607433" cy="5974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/>
              <a:t>1</a:t>
            </a:r>
            <a:r>
              <a:rPr lang="uk-UA" sz="3200" b="1" dirty="0"/>
              <a:t>) </a:t>
            </a:r>
            <a:r>
              <a:rPr lang="uk-UA" sz="3200" b="1" dirty="0" smtClean="0"/>
              <a:t>маєш </a:t>
            </a:r>
            <a:r>
              <a:rPr lang="uk-UA" sz="3200" b="1" dirty="0"/>
              <a:t>карі очі</a:t>
            </a:r>
            <a:r>
              <a:rPr lang="uk-UA" sz="3200" b="1" dirty="0" smtClean="0"/>
              <a:t>;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85" y="1453466"/>
            <a:ext cx="1937799" cy="36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55535317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39703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36595" y="-648953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350946" y="4365898"/>
            <a:ext cx="6792245" cy="1234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16 </a:t>
            </a:r>
            <a:r>
              <a:rPr lang="uk-UA" sz="3200" b="1" dirty="0" smtClean="0">
                <a:cs typeface="Calibri"/>
              </a:rPr>
              <a:t>∙ 1    </a:t>
            </a:r>
            <a:r>
              <a:rPr lang="uk-UA" sz="3200" b="1" dirty="0" smtClean="0"/>
              <a:t>16 </a:t>
            </a:r>
            <a:r>
              <a:rPr lang="uk-UA" sz="3200" b="1" dirty="0" smtClean="0">
                <a:cs typeface="Calibri"/>
              </a:rPr>
              <a:t>∙ 2     16 ∙ 3     16 ∙ 4    16 ∙ 5    </a:t>
            </a:r>
          </a:p>
          <a:p>
            <a:r>
              <a:rPr lang="uk-UA" sz="3200" b="1" dirty="0" smtClean="0">
                <a:cs typeface="Calibri"/>
              </a:rPr>
              <a:t>16 ∙ 6    16 ∙ 7     16 ∙ 8     16 ∙ 9    16 ∙ 10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69359" y="2751752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8176" y="3480223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631002" y="1124782"/>
            <a:ext cx="1934069" cy="76732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83706" y="2781367"/>
            <a:ext cx="408252" cy="5097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57847" y="2772167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33910" y="2758083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12311" y="2755374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55615" y="2789017"/>
            <a:ext cx="408252" cy="50977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16799" y="2765926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2931" y="2749058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09670" y="2774136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44567" y="2778903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20511" y="2779813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49960" y="277890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65415" y="2751752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49213" y="276120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58168" y="2761208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340232" y="2794937"/>
            <a:ext cx="408252" cy="50977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11918" y="2784385"/>
            <a:ext cx="408252" cy="50977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052471" y="277696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57722" y="3491744"/>
            <a:ext cx="408252" cy="50977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04684" y="3473465"/>
            <a:ext cx="408252" cy="50977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11432" y="3491744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1685" y="3489774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39703" y="3487077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9635" y="1335411"/>
            <a:ext cx="408252" cy="50977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8508" y="1357069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287621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частку</a:t>
            </a:r>
            <a:r>
              <a:rPr lang="ru-RU" sz="4000" b="1" dirty="0" smtClean="0"/>
              <a:t> </a:t>
            </a:r>
            <a:r>
              <a:rPr lang="ru-RU" sz="4000" b="1" dirty="0"/>
              <a:t>й </a:t>
            </a:r>
            <a:r>
              <a:rPr lang="ru-RU" sz="4000" b="1" dirty="0" err="1"/>
              <a:t>остачу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5" y="5708977"/>
            <a:ext cx="117936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72581" y="2195891"/>
            <a:ext cx="2647192" cy="2580175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916978" y="1413570"/>
            <a:ext cx="76925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8 </a:t>
            </a:r>
            <a:r>
              <a:rPr lang="ru-RU" sz="3600" b="1" dirty="0" smtClean="0"/>
              <a:t>     9      10      11     12     13     14     15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948538" y="2205715"/>
            <a:ext cx="458328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694093" y="1413570"/>
            <a:ext cx="973637" cy="646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: 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391702" y="3319619"/>
            <a:ext cx="6006966" cy="6120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Який </a:t>
            </a:r>
            <a:r>
              <a:rPr lang="ru-RU" sz="2800" b="1" dirty="0" err="1">
                <a:solidFill>
                  <a:srgbClr val="7030A0"/>
                </a:solidFill>
              </a:rPr>
              <a:t>висновок</a:t>
            </a:r>
            <a:r>
              <a:rPr lang="ru-RU" sz="2800" b="1" dirty="0">
                <a:solidFill>
                  <a:srgbClr val="7030A0"/>
                </a:solidFill>
              </a:rPr>
              <a:t> можна </a:t>
            </a:r>
            <a:r>
              <a:rPr lang="ru-RU" sz="2800" b="1" dirty="0" err="1">
                <a:solidFill>
                  <a:srgbClr val="7030A0"/>
                </a:solidFill>
              </a:rPr>
              <a:t>зробити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923" y="3987722"/>
            <a:ext cx="74788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Парні числа </a:t>
            </a:r>
            <a:r>
              <a:rPr lang="ru-RU" sz="3600" b="1" dirty="0" err="1"/>
              <a:t>діляться</a:t>
            </a:r>
            <a:r>
              <a:rPr lang="ru-RU" sz="3600" b="1" dirty="0"/>
              <a:t> на 2 без </a:t>
            </a:r>
            <a:r>
              <a:rPr lang="ru-RU" sz="3600" b="1" dirty="0" err="1"/>
              <a:t>остачі</a:t>
            </a:r>
            <a:endParaRPr lang="ru-RU" sz="3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06866" y="2171775"/>
            <a:ext cx="1271021" cy="10385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4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(ост.1)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54911" y="2207756"/>
            <a:ext cx="593871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5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06245" y="2195889"/>
            <a:ext cx="1271021" cy="10385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5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(ост.1)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76861" y="2186493"/>
            <a:ext cx="593871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63140" y="2195891"/>
            <a:ext cx="1271021" cy="10385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6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(ост.1)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86078" y="2171775"/>
            <a:ext cx="593871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34811" y="2171775"/>
            <a:ext cx="1271021" cy="10385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7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(ост.1)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769" y="4869954"/>
            <a:ext cx="299928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Гра «Дай сигнал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2013" y="4869954"/>
            <a:ext cx="6284767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6, 18, 21, 25, 20, 13, 7, 30, 41, 44.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Плесніть</a:t>
            </a:r>
            <a:r>
              <a:rPr lang="ru-RU" sz="2800" b="1" dirty="0" smtClean="0">
                <a:solidFill>
                  <a:srgbClr val="7030A0"/>
                </a:solidFill>
              </a:rPr>
              <a:t> в </a:t>
            </a:r>
            <a:r>
              <a:rPr lang="ru-RU" sz="2800" b="1" dirty="0" err="1" smtClean="0">
                <a:solidFill>
                  <a:srgbClr val="7030A0"/>
                </a:solidFill>
              </a:rPr>
              <a:t>долоні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назване</a:t>
            </a:r>
            <a:r>
              <a:rPr lang="ru-RU" sz="2800" b="1" dirty="0">
                <a:solidFill>
                  <a:srgbClr val="7030A0"/>
                </a:solidFill>
              </a:rPr>
              <a:t> число </a:t>
            </a:r>
            <a:r>
              <a:rPr lang="ru-RU" sz="2800" b="1" dirty="0">
                <a:solidFill>
                  <a:srgbClr val="FF0000"/>
                </a:solidFill>
              </a:rPr>
              <a:t>є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парним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тобто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ділиться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націло</a:t>
            </a:r>
            <a:r>
              <a:rPr lang="ru-RU" sz="2800" b="1" dirty="0">
                <a:solidFill>
                  <a:srgbClr val="7030A0"/>
                </a:solidFill>
              </a:rPr>
              <a:t> на 2. </a:t>
            </a: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8" grpId="0" animBg="1"/>
      <p:bldP spid="3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101778" y="1594314"/>
            <a:ext cx="9670772" cy="13736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34 : </a:t>
            </a:r>
            <a:r>
              <a:rPr lang="ru-RU" sz="3200" b="1" dirty="0" smtClean="0"/>
              <a:t>10 =                   56 </a:t>
            </a:r>
            <a:r>
              <a:rPr lang="ru-RU" sz="3200" b="1" dirty="0"/>
              <a:t>: 10 </a:t>
            </a:r>
            <a:r>
              <a:rPr lang="ru-RU" sz="3200" b="1" dirty="0" smtClean="0"/>
              <a:t>=                      81 </a:t>
            </a:r>
            <a:r>
              <a:rPr lang="ru-RU" sz="3200" b="1" dirty="0"/>
              <a:t>: </a:t>
            </a:r>
            <a:r>
              <a:rPr lang="ru-RU" sz="3200" b="1" dirty="0" smtClean="0"/>
              <a:t>10 = </a:t>
            </a:r>
          </a:p>
          <a:p>
            <a:r>
              <a:rPr lang="ru-RU" sz="3200" b="1" dirty="0" smtClean="0"/>
              <a:t>12 </a:t>
            </a:r>
            <a:r>
              <a:rPr lang="ru-RU" sz="3200" b="1" dirty="0"/>
              <a:t>: </a:t>
            </a:r>
            <a:r>
              <a:rPr lang="ru-RU" sz="3200" b="1" dirty="0" smtClean="0"/>
              <a:t>10 =                   99 </a:t>
            </a:r>
            <a:r>
              <a:rPr lang="ru-RU" sz="3200" b="1" dirty="0"/>
              <a:t>: 10 </a:t>
            </a:r>
            <a:r>
              <a:rPr lang="ru-RU" sz="3200" b="1" dirty="0" smtClean="0"/>
              <a:t>=</a:t>
            </a:r>
            <a:endParaRPr lang="ru-RU" sz="3200" b="1" u="sng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96652" y="617682"/>
            <a:ext cx="10036815" cy="7335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Виконай ділення з </a:t>
            </a:r>
            <a:r>
              <a:rPr lang="ru-RU" sz="4000" b="1" dirty="0" err="1" smtClean="0"/>
              <a:t>остачею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45423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1778" y="3213770"/>
            <a:ext cx="662777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Яка </a:t>
            </a:r>
            <a:r>
              <a:rPr lang="ru-RU" sz="2800" b="1" dirty="0" err="1">
                <a:solidFill>
                  <a:srgbClr val="7030A0"/>
                </a:solidFill>
              </a:rPr>
              <a:t>остача</a:t>
            </a:r>
            <a:r>
              <a:rPr lang="ru-RU" sz="2800" b="1" dirty="0">
                <a:solidFill>
                  <a:srgbClr val="7030A0"/>
                </a:solidFill>
              </a:rPr>
              <a:t> може бути при </a:t>
            </a:r>
            <a:r>
              <a:rPr lang="ru-RU" sz="2800" b="1" dirty="0" err="1">
                <a:solidFill>
                  <a:srgbClr val="7030A0"/>
                </a:solidFill>
              </a:rPr>
              <a:t>діленні</a:t>
            </a:r>
            <a:r>
              <a:rPr lang="ru-RU" sz="2800" b="1" dirty="0">
                <a:solidFill>
                  <a:srgbClr val="7030A0"/>
                </a:solidFill>
              </a:rPr>
              <a:t> на 10?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92624" y="1818942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91" y="4113243"/>
            <a:ext cx="3205519" cy="274634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563639" y="1835229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92623" y="2308195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85378" y="1814577"/>
            <a:ext cx="135519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(ост.4)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226119" y="1761429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63639" y="2308195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8661" y="2304239"/>
            <a:ext cx="13134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(</a:t>
            </a:r>
            <a:r>
              <a:rPr lang="uk-UA" sz="3200" b="1" dirty="0" smtClean="0">
                <a:solidFill>
                  <a:srgbClr val="FFFF00"/>
                </a:solidFill>
              </a:rPr>
              <a:t>ост.2)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11207" y="1830297"/>
            <a:ext cx="135519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(ост.6)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47678" y="2302805"/>
            <a:ext cx="135519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(ост.9)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28786" y="1808162"/>
            <a:ext cx="135519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(ост.1)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5615" y="3851633"/>
            <a:ext cx="816050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Чи </a:t>
            </a:r>
            <a:r>
              <a:rPr lang="ru-RU" sz="2800" b="1" dirty="0">
                <a:solidFill>
                  <a:srgbClr val="7030A0"/>
                </a:solidFill>
              </a:rPr>
              <a:t>може </a:t>
            </a:r>
            <a:r>
              <a:rPr lang="ru-RU" sz="2800" b="1" dirty="0" err="1">
                <a:solidFill>
                  <a:srgbClr val="7030A0"/>
                </a:solidFill>
              </a:rPr>
              <a:t>остача</a:t>
            </a:r>
            <a:r>
              <a:rPr lang="ru-RU" sz="2800" b="1" dirty="0">
                <a:solidFill>
                  <a:srgbClr val="7030A0"/>
                </a:solidFill>
              </a:rPr>
              <a:t> при </a:t>
            </a:r>
            <a:r>
              <a:rPr lang="ru-RU" sz="2800" b="1" dirty="0" err="1">
                <a:solidFill>
                  <a:srgbClr val="7030A0"/>
                </a:solidFill>
              </a:rPr>
              <a:t>діленні</a:t>
            </a:r>
            <a:r>
              <a:rPr lang="ru-RU" sz="2800" b="1" dirty="0">
                <a:solidFill>
                  <a:srgbClr val="7030A0"/>
                </a:solidFill>
              </a:rPr>
              <a:t> на 10 </a:t>
            </a:r>
            <a:r>
              <a:rPr lang="ru-RU" sz="2800" b="1" dirty="0" err="1" smtClean="0">
                <a:solidFill>
                  <a:srgbClr val="7030A0"/>
                </a:solidFill>
              </a:rPr>
              <a:t>дорівнювати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12?</a:t>
            </a:r>
          </a:p>
        </p:txBody>
      </p:sp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335916"/>
            <a:ext cx="10062616" cy="100564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Розгляньте </a:t>
            </a:r>
            <a:r>
              <a:rPr lang="ru-RU" sz="3600" b="1" dirty="0" err="1"/>
              <a:t>таблицю</a:t>
            </a:r>
            <a:r>
              <a:rPr lang="ru-RU" sz="3600" b="1" dirty="0"/>
              <a:t> і </a:t>
            </a:r>
            <a:r>
              <a:rPr lang="ru-RU" sz="3600" b="1" dirty="0" err="1" smtClean="0"/>
              <a:t>з’ясуйте</a:t>
            </a:r>
            <a:r>
              <a:rPr lang="ru-RU" sz="3600" b="1" dirty="0" smtClean="0"/>
              <a:t>, </a:t>
            </a:r>
            <a:r>
              <a:rPr lang="ru-RU" sz="3600" b="1" dirty="0"/>
              <a:t>чи не </a:t>
            </a:r>
            <a:r>
              <a:rPr lang="ru-RU" sz="3600" b="1" dirty="0" err="1"/>
              <a:t>помилявся</a:t>
            </a:r>
            <a:r>
              <a:rPr lang="ru-RU" sz="3600" b="1" dirty="0"/>
              <a:t> </a:t>
            </a:r>
            <a:r>
              <a:rPr lang="ru-RU" sz="3600" b="1" dirty="0" err="1"/>
              <a:t>дідусь</a:t>
            </a:r>
            <a:r>
              <a:rPr lang="ru-RU" sz="3600" b="1" dirty="0"/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637195" y="2925738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3 + 2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85196" y="2925738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1099" y="1400757"/>
            <a:ext cx="872947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Дідусь покликав четверо своїх </a:t>
            </a:r>
            <a:r>
              <a:rPr lang="ru-RU" sz="2800" b="1" dirty="0" err="1"/>
              <a:t>онуків</a:t>
            </a:r>
            <a:r>
              <a:rPr lang="ru-RU" sz="2800" b="1" dirty="0"/>
              <a:t> і сказав: «Щодня </a:t>
            </a:r>
            <a:r>
              <a:rPr lang="ru-RU" sz="2800" b="1" dirty="0" err="1"/>
              <a:t>впродовж</a:t>
            </a:r>
            <a:r>
              <a:rPr lang="ru-RU" sz="2800" b="1" dirty="0"/>
              <a:t> </a:t>
            </a:r>
            <a:r>
              <a:rPr lang="ru-RU" sz="2800" b="1" dirty="0" err="1"/>
              <a:t>тижня</a:t>
            </a:r>
            <a:r>
              <a:rPr lang="ru-RU" sz="2800" b="1" dirty="0"/>
              <a:t> я </a:t>
            </a:r>
            <a:r>
              <a:rPr lang="ru-RU" sz="2800" b="1" dirty="0" err="1"/>
              <a:t>збиратиму</a:t>
            </a:r>
            <a:r>
              <a:rPr lang="ru-RU" sz="2800" b="1" dirty="0"/>
              <a:t> </a:t>
            </a:r>
            <a:r>
              <a:rPr lang="ru-RU" sz="2800" b="1" dirty="0" err="1"/>
              <a:t>груші</a:t>
            </a:r>
            <a:r>
              <a:rPr lang="ru-RU" sz="2800" b="1" dirty="0"/>
              <a:t> й </a:t>
            </a:r>
            <a:r>
              <a:rPr lang="ru-RU" sz="2800" b="1" dirty="0" err="1" smtClean="0"/>
              <a:t>ділитиму</a:t>
            </a:r>
            <a:r>
              <a:rPr lang="ru-RU" sz="2800" b="1" dirty="0" smtClean="0"/>
              <a:t> </a:t>
            </a:r>
            <a:r>
              <a:rPr lang="ru-RU" sz="2800" b="1" dirty="0"/>
              <a:t>їх </a:t>
            </a:r>
            <a:r>
              <a:rPr lang="ru-RU" sz="2800" b="1" dirty="0" err="1"/>
              <a:t>порівну</a:t>
            </a:r>
            <a:r>
              <a:rPr lang="ru-RU" sz="2800" b="1" dirty="0"/>
              <a:t> між вами, а собі </a:t>
            </a:r>
            <a:r>
              <a:rPr lang="ru-RU" sz="2800" b="1" dirty="0" err="1"/>
              <a:t>залишатиму</a:t>
            </a:r>
            <a:r>
              <a:rPr lang="ru-RU" sz="2800" b="1" dirty="0"/>
              <a:t> </a:t>
            </a:r>
            <a:r>
              <a:rPr lang="ru-RU" sz="2800" b="1" dirty="0" err="1"/>
              <a:t>решту</a:t>
            </a:r>
            <a:r>
              <a:rPr lang="ru-RU" sz="2800" b="1" dirty="0"/>
              <a:t>»</a:t>
            </a:r>
          </a:p>
        </p:txBody>
      </p:sp>
      <p:pic>
        <p:nvPicPr>
          <p:cNvPr id="1026" name="Picture 2" descr="D:\3 клас\03 МАТЕМ\1 Листопад\7 Множення в межах 1000\2026-04-09_1305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83" y="2762144"/>
            <a:ext cx="7204926" cy="29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2239" y="5711137"/>
            <a:ext cx="700877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перевірити</a:t>
            </a:r>
            <a:r>
              <a:rPr lang="ru-RU" sz="2800" b="1" dirty="0">
                <a:solidFill>
                  <a:srgbClr val="7030A0"/>
                </a:solidFill>
              </a:rPr>
              <a:t>, чи правильно </a:t>
            </a:r>
            <a:r>
              <a:rPr lang="ru-RU" sz="2800" b="1" dirty="0" err="1">
                <a:solidFill>
                  <a:srgbClr val="7030A0"/>
                </a:solidFill>
              </a:rPr>
              <a:t>знайдено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остачу</a:t>
            </a:r>
            <a:r>
              <a:rPr lang="ru-RU" sz="2800" b="1" dirty="0">
                <a:solidFill>
                  <a:srgbClr val="7030A0"/>
                </a:solidFill>
              </a:rPr>
              <a:t> при </a:t>
            </a:r>
            <a:r>
              <a:rPr lang="ru-RU" sz="2800" b="1" dirty="0" err="1">
                <a:solidFill>
                  <a:srgbClr val="7030A0"/>
                </a:solidFill>
              </a:rPr>
              <a:t>діленні</a:t>
            </a:r>
            <a:r>
              <a:rPr lang="ru-RU" sz="2800" b="1" dirty="0">
                <a:solidFill>
                  <a:srgbClr val="7030A0"/>
                </a:solidFill>
              </a:rPr>
              <a:t> з </a:t>
            </a:r>
            <a:r>
              <a:rPr lang="ru-RU" sz="2800" b="1" dirty="0" err="1">
                <a:solidFill>
                  <a:srgbClr val="7030A0"/>
                </a:solidFill>
              </a:rPr>
              <a:t>остачею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637195" y="3429794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5 + 1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485196" y="3429794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629312" y="3933850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6 + 0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477313" y="3933850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652213" y="4425904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6 + 5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473433" y="4425905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644330" y="4898870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7 + 3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470178" y="4898871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44329" y="5371836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4 + 2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492330" y="5371836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44328" y="5852695"/>
            <a:ext cx="183298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∙ 6 + 6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492329" y="5852695"/>
            <a:ext cx="621947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5775687" y="4994952"/>
            <a:ext cx="216024" cy="429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7887875" y="4994952"/>
            <a:ext cx="216024" cy="429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Розгляньте записи</a:t>
            </a:r>
            <a:r>
              <a:rPr lang="ru-RU" sz="3600" b="1" dirty="0"/>
              <a:t>. </a:t>
            </a:r>
            <a:r>
              <a:rPr lang="ru-RU" sz="3600" b="1" dirty="0" err="1" smtClean="0"/>
              <a:t>Поясніть</a:t>
            </a:r>
            <a:r>
              <a:rPr lang="ru-RU" sz="3600" b="1" dirty="0" smtClean="0"/>
              <a:t>, </a:t>
            </a:r>
            <a:r>
              <a:rPr lang="ru-RU" sz="3600" b="1" dirty="0"/>
              <a:t>як </a:t>
            </a:r>
            <a:r>
              <a:rPr lang="ru-RU" sz="3600" b="1" dirty="0" err="1"/>
              <a:t>складали</a:t>
            </a:r>
            <a:r>
              <a:rPr lang="ru-RU" sz="3600" b="1" dirty="0"/>
              <a:t> </a:t>
            </a:r>
            <a:r>
              <a:rPr lang="ru-RU" sz="3600" b="1" dirty="0" err="1"/>
              <a:t>рівності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81210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№518-519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046" y="2421681"/>
            <a:ext cx="839154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Щоб </a:t>
            </a:r>
            <a:r>
              <a:rPr lang="ru-RU" sz="2800" b="1" dirty="0" err="1"/>
              <a:t>перевірити</a:t>
            </a:r>
            <a:r>
              <a:rPr lang="ru-RU" sz="2800" b="1" dirty="0"/>
              <a:t> ділення з </a:t>
            </a:r>
            <a:r>
              <a:rPr lang="ru-RU" sz="2800" b="1" dirty="0" err="1"/>
              <a:t>остачею</a:t>
            </a:r>
            <a:r>
              <a:rPr lang="ru-RU" sz="2800" b="1" dirty="0"/>
              <a:t>, треба </a:t>
            </a:r>
            <a:r>
              <a:rPr lang="ru-RU" sz="2800" b="1" dirty="0">
                <a:solidFill>
                  <a:srgbClr val="FFFF00"/>
                </a:solidFill>
              </a:rPr>
              <a:t>до </a:t>
            </a:r>
            <a:r>
              <a:rPr lang="ru-RU" sz="2800" b="1" dirty="0" err="1" smtClean="0">
                <a:solidFill>
                  <a:srgbClr val="FFFF00"/>
                </a:solidFill>
              </a:rPr>
              <a:t>добутку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частки і дільника </a:t>
            </a:r>
            <a:r>
              <a:rPr lang="ru-RU" sz="2800" b="1" dirty="0" err="1">
                <a:solidFill>
                  <a:srgbClr val="FFFF00"/>
                </a:solidFill>
              </a:rPr>
              <a:t>додати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остачу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 smtClean="0"/>
              <a:t>отримаємо</a:t>
            </a:r>
            <a:r>
              <a:rPr lang="ru-RU" sz="2800" b="1" dirty="0" smtClean="0"/>
              <a:t> </a:t>
            </a:r>
            <a:r>
              <a:rPr lang="ru-RU" sz="2800" b="1" dirty="0"/>
              <a:t>ділене, то ділення </a:t>
            </a:r>
            <a:r>
              <a:rPr lang="ru-RU" sz="2800" b="1" dirty="0" err="1"/>
              <a:t>виконано</a:t>
            </a:r>
            <a:r>
              <a:rPr lang="ru-RU" sz="2800" b="1" dirty="0"/>
              <a:t> правильно.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7185" y="3917980"/>
            <a:ext cx="2433703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ділення з </a:t>
            </a:r>
            <a:r>
              <a:rPr lang="ru-RU" sz="2800" b="1" dirty="0" err="1">
                <a:solidFill>
                  <a:srgbClr val="7030A0"/>
                </a:solidFill>
              </a:rPr>
              <a:t>остачею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64443" y="3915886"/>
            <a:ext cx="6738540" cy="2143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67 : </a:t>
            </a:r>
            <a:r>
              <a:rPr lang="ru-RU" sz="3200" b="1" dirty="0" smtClean="0"/>
              <a:t>15 =                        15 </a:t>
            </a:r>
            <a:r>
              <a:rPr lang="ru-RU" sz="3200" b="1" dirty="0" smtClean="0">
                <a:latin typeface="Calibri"/>
                <a:cs typeface="Calibri"/>
              </a:rPr>
              <a:t>∙ __ + __ = 67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34 </a:t>
            </a:r>
            <a:r>
              <a:rPr lang="ru-RU" sz="3200" b="1" dirty="0"/>
              <a:t>: 16 = </a:t>
            </a:r>
            <a:r>
              <a:rPr lang="ru-RU" sz="3200" b="1" dirty="0" smtClean="0"/>
              <a:t>                       16 </a:t>
            </a:r>
            <a:r>
              <a:rPr lang="ru-RU" sz="3200" b="1" dirty="0">
                <a:cs typeface="Calibri"/>
              </a:rPr>
              <a:t>∙ __ + __ </a:t>
            </a:r>
            <a:r>
              <a:rPr lang="ru-RU" sz="3200" b="1" dirty="0" smtClean="0">
                <a:cs typeface="Calibri"/>
              </a:rPr>
              <a:t>= 34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29 </a:t>
            </a:r>
            <a:r>
              <a:rPr lang="ru-RU" sz="3200" b="1" dirty="0"/>
              <a:t>: 4 = </a:t>
            </a:r>
            <a:r>
              <a:rPr lang="ru-RU" sz="3200" b="1" dirty="0" smtClean="0"/>
              <a:t>                           4 </a:t>
            </a:r>
            <a:r>
              <a:rPr lang="ru-RU" sz="3200" b="1" dirty="0">
                <a:cs typeface="Calibri"/>
              </a:rPr>
              <a:t>∙ __ + __ =</a:t>
            </a:r>
            <a:r>
              <a:rPr lang="ru-RU" sz="3200" b="1" dirty="0"/>
              <a:t> </a:t>
            </a:r>
            <a:r>
              <a:rPr lang="ru-RU" sz="3200" b="1" dirty="0" smtClean="0"/>
              <a:t>29</a:t>
            </a:r>
          </a:p>
          <a:p>
            <a:r>
              <a:rPr lang="ru-RU" sz="3200" b="1" dirty="0" smtClean="0"/>
              <a:t>93 </a:t>
            </a:r>
            <a:r>
              <a:rPr lang="ru-RU" sz="3200" b="1" dirty="0"/>
              <a:t>: 30 = </a:t>
            </a:r>
            <a:r>
              <a:rPr lang="ru-RU" sz="3200" b="1" dirty="0" smtClean="0"/>
              <a:t>                       30 </a:t>
            </a:r>
            <a:r>
              <a:rPr lang="ru-RU" sz="3200" b="1" dirty="0">
                <a:cs typeface="Calibri"/>
              </a:rPr>
              <a:t>∙ __ + __ =</a:t>
            </a:r>
            <a:r>
              <a:rPr lang="ru-RU" sz="3200" b="1" dirty="0"/>
              <a:t> </a:t>
            </a:r>
            <a:r>
              <a:rPr lang="ru-RU" sz="3200" b="1" dirty="0" smtClean="0"/>
              <a:t>93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16455" y="4005858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3 МАТЕМ\1 Листопад\7 Множення в межах 1000\2026-04-10_2116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7" y="1413570"/>
            <a:ext cx="8391549" cy="9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011911" y="4005858"/>
            <a:ext cx="1677203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(ост.7)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93013" y="3978420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816454" y="4468078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94569" y="4468078"/>
            <a:ext cx="1778259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2</a:t>
            </a:r>
            <a:r>
              <a:rPr lang="ru-RU" sz="3200" b="1" dirty="0" smtClean="0">
                <a:solidFill>
                  <a:schemeClr val="bg1"/>
                </a:solidFill>
              </a:rPr>
              <a:t> (ост.2)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76192" y="4440640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32740" y="4987526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10855" y="4987526"/>
            <a:ext cx="1778259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7</a:t>
            </a:r>
            <a:r>
              <a:rPr lang="ru-RU" sz="3200" b="1" dirty="0" smtClean="0">
                <a:solidFill>
                  <a:schemeClr val="bg1"/>
                </a:solidFill>
              </a:rPr>
              <a:t> (ост.1)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92478" y="4960088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33796" y="5460491"/>
            <a:ext cx="520535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11911" y="5497379"/>
            <a:ext cx="1778259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 (ост.3)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693534" y="5469941"/>
            <a:ext cx="444564" cy="4729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9594" y="1465572"/>
            <a:ext cx="2400692" cy="2251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1003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7240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на ділення з </a:t>
            </a:r>
            <a:r>
              <a:rPr lang="ru-RU" sz="4000" b="1" dirty="0" err="1" smtClean="0"/>
              <a:t>остачею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усно</a:t>
            </a:r>
            <a:r>
              <a:rPr lang="ru-RU" sz="4000" b="1" dirty="0" smtClean="0"/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58427" y="3573810"/>
            <a:ext cx="215936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67 </a:t>
            </a:r>
            <a:r>
              <a:rPr lang="ru-RU" sz="3200" b="1" dirty="0" smtClean="0">
                <a:solidFill>
                  <a:schemeClr val="bg1"/>
                </a:solidFill>
              </a:rPr>
              <a:t>: 16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61682" y="3573811"/>
            <a:ext cx="2034052" cy="480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(ост. 3м.)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17787" y="3573811"/>
            <a:ext cx="1243895" cy="4729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(р.)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3223" y="5146825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95511" y="5806058"/>
            <a:ext cx="8150442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вийде 4 разки намиста, 3 мушлі залишиться.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39119" y="1353441"/>
            <a:ext cx="1006261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/>
              <a:t>Емілія</a:t>
            </a:r>
            <a:r>
              <a:rPr lang="ru-RU" sz="3200" dirty="0"/>
              <a:t> </a:t>
            </a:r>
            <a:r>
              <a:rPr lang="ru-RU" sz="3200" dirty="0" err="1"/>
              <a:t>зібрала</a:t>
            </a:r>
            <a:r>
              <a:rPr lang="ru-RU" sz="3200" dirty="0"/>
              <a:t> на </a:t>
            </a:r>
            <a:r>
              <a:rPr lang="ru-RU" sz="3200" dirty="0" err="1"/>
              <a:t>пляжі</a:t>
            </a:r>
            <a:r>
              <a:rPr lang="ru-RU" sz="3200" dirty="0"/>
              <a:t> 67 </a:t>
            </a:r>
            <a:r>
              <a:rPr lang="ru-RU" sz="3200" dirty="0" err="1"/>
              <a:t>мушель</a:t>
            </a:r>
            <a:r>
              <a:rPr lang="ru-RU" sz="3200" dirty="0"/>
              <a:t>. Вона </a:t>
            </a:r>
            <a:r>
              <a:rPr lang="ru-RU" sz="3200" dirty="0" err="1"/>
              <a:t>хоче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з них </a:t>
            </a:r>
            <a:r>
              <a:rPr lang="ru-RU" sz="3200" dirty="0" err="1"/>
              <a:t>намисто</a:t>
            </a:r>
            <a:r>
              <a:rPr lang="ru-RU" sz="3200" dirty="0"/>
              <a:t>, </a:t>
            </a:r>
            <a:r>
              <a:rPr lang="ru-RU" sz="3200" dirty="0" err="1"/>
              <a:t>використовуючи</a:t>
            </a:r>
            <a:r>
              <a:rPr lang="ru-RU" sz="3200" dirty="0"/>
              <a:t> по 16 </a:t>
            </a:r>
            <a:r>
              <a:rPr lang="ru-RU" sz="3200" dirty="0" err="1"/>
              <a:t>мушель</a:t>
            </a:r>
            <a:r>
              <a:rPr lang="ru-RU" sz="3200" dirty="0"/>
              <a:t> на один разок.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разків</a:t>
            </a:r>
            <a:r>
              <a:rPr lang="ru-RU" sz="3200" dirty="0"/>
              <a:t> </a:t>
            </a:r>
            <a:r>
              <a:rPr lang="ru-RU" sz="3200" dirty="0" err="1" smtClean="0"/>
              <a:t>намиста</a:t>
            </a:r>
            <a:r>
              <a:rPr lang="ru-RU" sz="3200" dirty="0" smtClean="0"/>
              <a:t> </a:t>
            </a:r>
            <a:r>
              <a:rPr lang="ru-RU" sz="3200" dirty="0" err="1"/>
              <a:t>вийде</a:t>
            </a:r>
            <a:r>
              <a:rPr lang="ru-RU" sz="3200" dirty="0"/>
              <a:t> в </a:t>
            </a:r>
            <a:r>
              <a:rPr lang="ru-RU" sz="3200" dirty="0" err="1"/>
              <a:t>Емілії</a:t>
            </a:r>
            <a:r>
              <a:rPr lang="ru-RU" sz="3200" dirty="0"/>
              <a:t>?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мушель</a:t>
            </a:r>
            <a:r>
              <a:rPr lang="ru-RU" sz="3200" dirty="0"/>
              <a:t> </a:t>
            </a:r>
            <a:r>
              <a:rPr lang="ru-RU" sz="3200" dirty="0" err="1"/>
              <a:t>залишиться</a:t>
            </a:r>
            <a:r>
              <a:rPr lang="ru-RU" sz="3200" dirty="0"/>
              <a:t>?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33223" y="4374048"/>
            <a:ext cx="2926212" cy="659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67 = 16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__+ __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645503" y="4429618"/>
            <a:ext cx="423392" cy="47013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23341" y="4033910"/>
            <a:ext cx="63385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64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55727" y="4468996"/>
            <a:ext cx="423392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Намисто з мушлів (113085601) - купити Violit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8551" r="6798" b="2067"/>
          <a:stretch/>
        </p:blipFill>
        <p:spPr bwMode="auto">
          <a:xfrm>
            <a:off x="7635632" y="3006367"/>
            <a:ext cx="3467360" cy="27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9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9" grpId="0" animBg="1"/>
      <p:bldP spid="50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16055</TotalTime>
  <Words>727</Words>
  <Application>Microsoft Office PowerPoint</Application>
  <PresentationFormat>Произвольный</PresentationFormat>
  <Paragraphs>165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1373</cp:revision>
  <dcterms:created xsi:type="dcterms:W3CDTF">2025-08-27T14:01:18Z</dcterms:created>
  <dcterms:modified xsi:type="dcterms:W3CDTF">2026-04-13T08:46:20Z</dcterms:modified>
</cp:coreProperties>
</file>