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82" r:id="rId2"/>
    <p:sldId id="971" r:id="rId3"/>
    <p:sldId id="970" r:id="rId4"/>
    <p:sldId id="286" r:id="rId5"/>
    <p:sldId id="927" r:id="rId6"/>
    <p:sldId id="951" r:id="rId7"/>
    <p:sldId id="957" r:id="rId8"/>
    <p:sldId id="968" r:id="rId9"/>
    <p:sldId id="969" r:id="rId10"/>
    <p:sldId id="972" r:id="rId11"/>
    <p:sldId id="960" r:id="rId12"/>
    <p:sldId id="313" r:id="rId13"/>
    <p:sldId id="963" r:id="rId14"/>
  </p:sldIdLst>
  <p:sldSz cx="12184063" cy="6859588"/>
  <p:notesSz cx="6858000" cy="9144000"/>
  <p:defaultTextStyle>
    <a:defPPr>
      <a:defRPr lang="ru-RU"/>
    </a:defPPr>
    <a:lvl1pPr marL="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695" autoAdjust="0"/>
  </p:normalViewPr>
  <p:slideViewPr>
    <p:cSldViewPr>
      <p:cViewPr>
        <p:scale>
          <a:sx n="90" d="100"/>
          <a:sy n="90" d="100"/>
        </p:scale>
        <p:origin x="-462" y="-54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err="1" smtClean="0"/>
            <a:t>Розв’язува-ння</a:t>
          </a:r>
          <a:r>
            <a:rPr lang="ru-RU" sz="3200" b="1" dirty="0" smtClean="0"/>
            <a:t> задачі на </a:t>
          </a:r>
          <a:r>
            <a:rPr lang="ru-RU" sz="3200" b="1" dirty="0" err="1" smtClean="0"/>
            <a:t>знаходження</a:t>
          </a:r>
          <a:r>
            <a:rPr lang="ru-RU" sz="3200" b="1" dirty="0" smtClean="0"/>
            <a:t> </a:t>
          </a:r>
          <a:r>
            <a:rPr lang="ru-RU" sz="3200" b="1" dirty="0" err="1" smtClean="0"/>
            <a:t>частини</a:t>
          </a:r>
          <a:r>
            <a:rPr lang="ru-RU" sz="3200" b="1" dirty="0" smtClean="0"/>
            <a:t> від числа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smtClean="0">
              <a:solidFill>
                <a:schemeClr val="bg1"/>
              </a:solidFill>
            </a:rPr>
            <a:t>Розв’язування задачі на </a:t>
          </a:r>
          <a:r>
            <a:rPr lang="ru-RU" sz="3200" b="1" dirty="0" err="1" smtClean="0">
              <a:solidFill>
                <a:schemeClr val="bg1"/>
              </a:solidFill>
            </a:rPr>
            <a:t>знаходже-ння</a:t>
          </a:r>
          <a:r>
            <a:rPr lang="ru-RU" sz="3200" b="1" dirty="0" smtClean="0">
              <a:solidFill>
                <a:schemeClr val="bg1"/>
              </a:solidFill>
            </a:rPr>
            <a:t> частки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smtClean="0"/>
            <a:t>Розв’язування задачі на </a:t>
          </a:r>
          <a:r>
            <a:rPr lang="ru-RU" sz="3200" b="1" dirty="0" err="1" smtClean="0"/>
            <a:t>знаходже-ння</a:t>
          </a:r>
          <a:r>
            <a:rPr lang="ru-RU" sz="3200" b="1" dirty="0" smtClean="0"/>
            <a:t> числа за його </a:t>
          </a:r>
          <a:r>
            <a:rPr lang="ru-RU" sz="3200" b="1" dirty="0" err="1" smtClean="0"/>
            <a:t>частиною</a:t>
          </a:r>
          <a:endParaRPr lang="uk-UA" sz="3200" b="1" dirty="0" smtClean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Перевірка ділення з остачею з</a:t>
          </a:r>
          <a:endParaRPr lang="ru-RU" sz="3200" b="1" dirty="0">
            <a:solidFill>
              <a:schemeClr val="bg1"/>
            </a:solidFill>
          </a:endParaRPr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95402" custLinFactX="1141" custLinFactNeighborX="100000" custLinFactNeighborY="-2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95338" custLinFactX="389118" custLinFactNeighborX="400000" custLinFactNeighborY="-4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215261" custLinFactNeighborX="-94520" custLinFactNeighborY="-10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93073" custLinFactX="-392108" custLinFactNeighborX="-400000" custLinFactNeighborY="-10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-742129" y="855998"/>
          <a:ext cx="4273486" cy="2561488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Перевірка ділення з остачею з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113870" y="854696"/>
        <a:ext cx="2561488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7298122" y="856418"/>
          <a:ext cx="4273486" cy="2560649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Розв’язування задачі на </a:t>
          </a:r>
          <a:r>
            <a:rPr lang="ru-RU" sz="3200" b="1" kern="1200" dirty="0" err="1" smtClean="0"/>
            <a:t>знаходже-ння</a:t>
          </a:r>
          <a:r>
            <a:rPr lang="ru-RU" sz="3200" b="1" kern="1200" dirty="0" smtClean="0"/>
            <a:t> числа за його </a:t>
          </a:r>
          <a:r>
            <a:rPr lang="ru-RU" sz="3200" b="1" kern="1200" dirty="0" err="1" smtClean="0"/>
            <a:t>частиною</a:t>
          </a:r>
          <a:endParaRPr lang="uk-UA" sz="3200" b="1" kern="1200" dirty="0" smtClean="0">
            <a:solidFill>
              <a:schemeClr val="bg1"/>
            </a:solidFill>
          </a:endParaRPr>
        </a:p>
      </dsp:txBody>
      <dsp:txXfrm rot="5400000">
        <a:off x="8154540" y="854697"/>
        <a:ext cx="2560649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4500603" y="725834"/>
          <a:ext cx="4273486" cy="2821816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/>
            <a:t>Розв’язува-ння</a:t>
          </a:r>
          <a:r>
            <a:rPr lang="ru-RU" sz="3200" b="1" kern="1200" dirty="0" smtClean="0"/>
            <a:t> задачі на </a:t>
          </a:r>
          <a:r>
            <a:rPr lang="ru-RU" sz="3200" b="1" kern="1200" dirty="0" err="1" smtClean="0"/>
            <a:t>знаходження</a:t>
          </a:r>
          <a:r>
            <a:rPr lang="ru-RU" sz="3200" b="1" kern="1200" dirty="0" smtClean="0"/>
            <a:t> </a:t>
          </a:r>
          <a:r>
            <a:rPr lang="ru-RU" sz="3200" b="1" kern="1200" dirty="0" err="1" smtClean="0"/>
            <a:t>частини</a:t>
          </a:r>
          <a:r>
            <a:rPr lang="ru-RU" sz="3200" b="1" kern="1200" dirty="0" smtClean="0"/>
            <a:t> від числа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5226438" y="854696"/>
        <a:ext cx="2821816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1834899" y="871264"/>
          <a:ext cx="4273486" cy="2530957"/>
        </a:xfrm>
        <a:prstGeom prst="flowChartManualOperati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bg1"/>
              </a:solidFill>
            </a:rPr>
            <a:t>Розв’язування задачі на </a:t>
          </a:r>
          <a:r>
            <a:rPr lang="ru-RU" sz="3200" b="1" kern="1200" dirty="0" err="1" smtClean="0">
              <a:solidFill>
                <a:schemeClr val="bg1"/>
              </a:solidFill>
            </a:rPr>
            <a:t>знаходже-ння</a:t>
          </a:r>
          <a:r>
            <a:rPr lang="ru-RU" sz="3200" b="1" kern="1200" dirty="0" smtClean="0">
              <a:solidFill>
                <a:schemeClr val="bg1"/>
              </a:solidFill>
            </a:rPr>
            <a:t> частки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2706163" y="854697"/>
        <a:ext cx="2530957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722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566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568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294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769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254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911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853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06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921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390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202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24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6.png"/><Relationship Id="rId7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microsoft.com/office/2007/relationships/hdphoto" Target="../media/hdphoto2.wdp"/><Relationship Id="rId4" Type="http://schemas.openxmlformats.org/officeDocument/2006/relationships/image" Target="../media/image29.png"/><Relationship Id="rId9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3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6.png"/><Relationship Id="rId7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7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6.png"/><Relationship Id="rId7" Type="http://schemas.openxmlformats.org/officeDocument/2006/relationships/image" Target="../media/image2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83519" y="1197546"/>
            <a:ext cx="9145016" cy="1754312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lvl="0" algn="ctr"/>
            <a:r>
              <a:rPr lang="uk-UA" sz="5400" b="1" dirty="0" smtClean="0">
                <a:solidFill>
                  <a:srgbClr val="7030A0"/>
                </a:solidFill>
              </a:rPr>
              <a:t>Ділення з остачею. Розв’язування задач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28386" y="3744921"/>
            <a:ext cx="3500149" cy="193897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Математика</a:t>
            </a:r>
            <a:endParaRPr lang="en-US" sz="2400" b="1" dirty="0">
              <a:solidFill>
                <a:srgbClr val="7030A0"/>
              </a:solidFill>
            </a:endParaRP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3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>
                <a:solidFill>
                  <a:srgbClr val="7030A0"/>
                </a:solidFill>
              </a:rPr>
              <a:t>Розділ </a:t>
            </a:r>
            <a:r>
              <a:rPr lang="uk-UA" sz="2400" b="1" i="1" dirty="0" smtClean="0">
                <a:solidFill>
                  <a:srgbClr val="7030A0"/>
                </a:solidFill>
              </a:rPr>
              <a:t>7. </a:t>
            </a:r>
            <a:r>
              <a:rPr lang="uk-UA" sz="2400" b="1" dirty="0" smtClean="0">
                <a:solidFill>
                  <a:srgbClr val="7030A0"/>
                </a:solidFill>
              </a:rPr>
              <a:t>Множення і ділення в межах 1000</a:t>
            </a:r>
            <a:endParaRPr lang="uk-UA" sz="2400" b="1" dirty="0">
              <a:solidFill>
                <a:schemeClr val="bg1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Урок 140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519" y="3345490"/>
            <a:ext cx="2482425" cy="2338409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23479" y="1398932"/>
            <a:ext cx="10009111" cy="107721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rgbClr val="7030A0"/>
                </a:solidFill>
              </a:rPr>
              <a:t>Ширина </a:t>
            </a:r>
            <a:r>
              <a:rPr lang="ru-RU" sz="3200" b="1" dirty="0" err="1">
                <a:solidFill>
                  <a:srgbClr val="7030A0"/>
                </a:solidFill>
              </a:rPr>
              <a:t>прямокутника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дорівнює</a:t>
            </a:r>
            <a:r>
              <a:rPr lang="ru-RU" sz="3200" b="1" dirty="0">
                <a:solidFill>
                  <a:srgbClr val="7030A0"/>
                </a:solidFill>
              </a:rPr>
              <a:t> 20 м. Це </a:t>
            </a:r>
            <a:r>
              <a:rPr lang="ru-RU" sz="3200" b="1" dirty="0" smtClean="0">
                <a:solidFill>
                  <a:srgbClr val="7030A0"/>
                </a:solidFill>
              </a:rPr>
              <a:t>становить</a:t>
            </a:r>
          </a:p>
          <a:p>
            <a:pPr algn="just"/>
            <a:r>
              <a:rPr lang="ru-RU" sz="3200" b="1" dirty="0" smtClean="0">
                <a:solidFill>
                  <a:srgbClr val="7030A0"/>
                </a:solidFill>
              </a:rPr>
              <a:t>       його </a:t>
            </a:r>
            <a:r>
              <a:rPr lang="ru-RU" sz="3200" b="1" dirty="0" err="1">
                <a:solidFill>
                  <a:srgbClr val="7030A0"/>
                </a:solidFill>
              </a:rPr>
              <a:t>довжини</a:t>
            </a:r>
            <a:r>
              <a:rPr lang="ru-RU" sz="3200" b="1" dirty="0">
                <a:solidFill>
                  <a:srgbClr val="7030A0"/>
                </a:solidFill>
              </a:rPr>
              <a:t>. Знайди периметр </a:t>
            </a:r>
            <a:r>
              <a:rPr lang="ru-RU" sz="3200" b="1" dirty="0" err="1" smtClean="0">
                <a:solidFill>
                  <a:srgbClr val="7030A0"/>
                </a:solidFill>
              </a:rPr>
              <a:t>прямокутника</a:t>
            </a:r>
            <a:r>
              <a:rPr lang="ru-RU" sz="3200" b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1184132" y="2565699"/>
            <a:ext cx="2387619" cy="152289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а – ? м</a:t>
            </a:r>
          </a:p>
          <a:p>
            <a:r>
              <a:rPr lang="uk-UA" sz="3200" b="1" u="sng" dirty="0" smtClean="0">
                <a:solidFill>
                  <a:srgbClr val="7030A0"/>
                </a:solidFill>
              </a:rPr>
              <a:t>в – 20 м = </a:t>
            </a:r>
          </a:p>
          <a:p>
            <a:r>
              <a:rPr lang="uk-UA" sz="3200" b="1" dirty="0" smtClean="0">
                <a:solidFill>
                  <a:srgbClr val="7030A0"/>
                </a:solidFill>
              </a:rPr>
              <a:t>Р – </a:t>
            </a:r>
            <a:r>
              <a:rPr lang="ru-RU" sz="3200" b="1" dirty="0" smtClean="0">
                <a:solidFill>
                  <a:srgbClr val="7030A0"/>
                </a:solidFill>
              </a:rPr>
              <a:t>? м</a:t>
            </a:r>
            <a:endParaRPr lang="uk-UA" sz="3200" b="1" dirty="0" smtClean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69975" y="617537"/>
            <a:ext cx="10062616" cy="73241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 smtClean="0"/>
              <a:t>Пригадайте, як знайти периметр </a:t>
            </a:r>
            <a:r>
              <a:rPr lang="ru-RU" sz="3600" b="1" dirty="0" err="1" smtClean="0"/>
              <a:t>прямокутника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4" y="5711138"/>
            <a:ext cx="126749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Ст.91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№502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167352" y="5348834"/>
            <a:ext cx="2171138" cy="5643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err="1" smtClean="0">
                <a:solidFill>
                  <a:schemeClr val="bg1"/>
                </a:solidFill>
              </a:rPr>
              <a:t>Відповідь</a:t>
            </a:r>
            <a:r>
              <a:rPr lang="ru-RU" sz="3200" b="1" dirty="0" smtClean="0">
                <a:solidFill>
                  <a:schemeClr val="bg1"/>
                </a:solidFill>
              </a:rPr>
              <a:t>: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338490" y="5371724"/>
            <a:ext cx="6038962" cy="54142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>
                <a:solidFill>
                  <a:schemeClr val="bg1"/>
                </a:solidFill>
              </a:rPr>
              <a:t>п</a:t>
            </a:r>
            <a:r>
              <a:rPr lang="uk-UA" sz="3200" b="1" dirty="0" smtClean="0">
                <a:solidFill>
                  <a:schemeClr val="bg1"/>
                </a:solidFill>
              </a:rPr>
              <a:t>ериметр </a:t>
            </a:r>
            <a:r>
              <a:rPr lang="uk-UA" sz="3200" b="1" dirty="0" smtClean="0">
                <a:solidFill>
                  <a:schemeClr val="bg1"/>
                </a:solidFill>
              </a:rPr>
              <a:t>прямокутника 200 м.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AutoShape 2" descr="Якщо їсти варення із банки: прикмети, повір'я та практичні поради ᐉ Погляд  U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3118393" y="4221882"/>
            <a:ext cx="1471603" cy="4562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 80</a:t>
            </a:r>
            <a:r>
              <a:rPr lang="ru-RU" sz="3200" b="1" dirty="0" smtClean="0">
                <a:solidFill>
                  <a:schemeClr val="bg1"/>
                </a:solidFill>
                <a:cs typeface="Calibri"/>
              </a:rPr>
              <a:t>(м)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173650" y="4223293"/>
            <a:ext cx="1944744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1) 20 </a:t>
            </a:r>
            <a:r>
              <a:rPr lang="ru-RU" sz="3200" b="1" dirty="0" smtClean="0">
                <a:solidFill>
                  <a:schemeClr val="bg1"/>
                </a:solidFill>
                <a:cs typeface="Calibri"/>
              </a:rPr>
              <a:t>∙ 4 </a:t>
            </a:r>
            <a:r>
              <a:rPr lang="ru-RU" sz="3200" b="1" dirty="0" smtClean="0">
                <a:solidFill>
                  <a:schemeClr val="bg1"/>
                </a:solidFill>
              </a:rPr>
              <a:t>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876745" y="2626303"/>
            <a:ext cx="2791350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Р = а </a:t>
            </a:r>
            <a:r>
              <a:rPr lang="ru-RU" sz="3200" b="1" dirty="0" smtClean="0">
                <a:solidFill>
                  <a:schemeClr val="bg1"/>
                </a:solidFill>
                <a:cs typeface="Calibri"/>
              </a:rPr>
              <a:t>∙ 2 + в ∙ 2  </a:t>
            </a:r>
            <a:endParaRPr lang="ru-RU" sz="32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Прямоугольник 33"/>
              <p:cNvSpPr/>
              <p:nvPr/>
            </p:nvSpPr>
            <p:spPr>
              <a:xfrm>
                <a:off x="1286137" y="1775981"/>
                <a:ext cx="437940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uk-UA" sz="24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sz="24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uk-UA" sz="24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ru-RU" sz="20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137" y="1775981"/>
                <a:ext cx="437940" cy="78380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 34"/>
              <p:cNvSpPr/>
              <p:nvPr/>
            </p:nvSpPr>
            <p:spPr>
              <a:xfrm>
                <a:off x="2981417" y="3018205"/>
                <a:ext cx="437940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uk-UA" sz="24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sz="2400" b="1" i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uk-UA" sz="2400" b="1" i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ru-RU" sz="2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5" name="Прямоугольник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1417" y="3018205"/>
                <a:ext cx="437940" cy="78380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Прямоугольник 35"/>
          <p:cNvSpPr/>
          <p:nvPr/>
        </p:nvSpPr>
        <p:spPr>
          <a:xfrm>
            <a:off x="4572018" y="4231593"/>
            <a:ext cx="2096077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- </a:t>
            </a:r>
            <a:r>
              <a:rPr lang="ru-RU" sz="3200" b="1" dirty="0" err="1" smtClean="0">
                <a:solidFill>
                  <a:schemeClr val="bg1"/>
                </a:solidFill>
              </a:rPr>
              <a:t>довжина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126489" y="4799982"/>
            <a:ext cx="1471603" cy="4562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 200</a:t>
            </a:r>
            <a:r>
              <a:rPr lang="ru-RU" sz="3200" b="1" dirty="0" smtClean="0">
                <a:solidFill>
                  <a:schemeClr val="bg1"/>
                </a:solidFill>
                <a:cs typeface="Calibri"/>
              </a:rPr>
              <a:t>(м)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167352" y="4797946"/>
            <a:ext cx="2980464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2) (80 + 20) </a:t>
            </a:r>
            <a:r>
              <a:rPr lang="ru-RU" sz="3200" b="1" dirty="0" smtClean="0">
                <a:solidFill>
                  <a:schemeClr val="bg1"/>
                </a:solidFill>
                <a:cs typeface="Calibri"/>
              </a:rPr>
              <a:t>∙ 2 </a:t>
            </a:r>
            <a:r>
              <a:rPr lang="ru-RU" sz="3200" b="1" dirty="0" smtClean="0">
                <a:solidFill>
                  <a:schemeClr val="bg1"/>
                </a:solidFill>
              </a:rPr>
              <a:t>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865608" y="3173624"/>
            <a:ext cx="2802487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Р = (а</a:t>
            </a:r>
            <a:r>
              <a:rPr lang="ru-RU" sz="3200" b="1" dirty="0" smtClean="0">
                <a:solidFill>
                  <a:schemeClr val="bg1"/>
                </a:solidFill>
                <a:cs typeface="Calibri"/>
              </a:rPr>
              <a:t> + в) ∙ 2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23087" y="2610222"/>
            <a:ext cx="2681983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8705586" y="3539898"/>
            <a:ext cx="648402" cy="45626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 а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0305070" y="2835443"/>
            <a:ext cx="648402" cy="45626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 в</a:t>
            </a:r>
            <a:endParaRPr lang="ru-RU" sz="3600" b="1" dirty="0">
              <a:solidFill>
                <a:srgbClr val="00B050"/>
              </a:solidFill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119" y="3802265"/>
            <a:ext cx="2238261" cy="191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914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40" grpId="0" animBg="1"/>
      <p:bldP spid="41" grpId="0" animBg="1"/>
      <p:bldP spid="43" grpId="0" animBg="1"/>
      <p:bldP spid="49" grpId="0" animBg="1"/>
      <p:bldP spid="48" grpId="0" animBg="1"/>
      <p:bldP spid="35" grpId="0"/>
      <p:bldP spid="36" grpId="0" animBg="1"/>
      <p:bldP spid="37" grpId="0" animBg="1"/>
      <p:bldP spid="38" grpId="0" animBg="1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79462" y="549474"/>
            <a:ext cx="10179473" cy="7920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sp>
        <p:nvSpPr>
          <p:cNvPr id="6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9995" y="5878066"/>
            <a:ext cx="1143474" cy="97105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Ст.98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7743" y="4090526"/>
            <a:ext cx="1489067" cy="2348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3 клас\03 МАТЕМ\1 Листопад\7 Множення в межах 1000\2026-04-12_1636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406" y="1498238"/>
            <a:ext cx="10107011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8233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709" y="1657145"/>
            <a:ext cx="1352288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23478" y="549474"/>
            <a:ext cx="9865095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</a:t>
            </a:r>
            <a:r>
              <a:rPr lang="uk-UA" sz="3600" b="1" dirty="0">
                <a:solidFill>
                  <a:schemeClr val="bg1"/>
                </a:solidFill>
              </a:rPr>
              <a:t>«Мікрофон</a:t>
            </a:r>
            <a:r>
              <a:rPr lang="uk-UA" sz="3600" b="1" dirty="0" smtClean="0">
                <a:solidFill>
                  <a:schemeClr val="bg1"/>
                </a:solidFill>
              </a:rPr>
              <a:t>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55928" y="1657266"/>
            <a:ext cx="5616624" cy="104417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ru-RU" sz="3200" b="1" dirty="0" smtClean="0">
                <a:solidFill>
                  <a:schemeClr val="bg1"/>
                </a:solidFill>
              </a:rPr>
              <a:t>Як знайти </a:t>
            </a:r>
            <a:r>
              <a:rPr lang="ru-RU" sz="3200" b="1" dirty="0" err="1" smtClean="0">
                <a:solidFill>
                  <a:schemeClr val="bg1"/>
                </a:solidFill>
              </a:rPr>
              <a:t>частину</a:t>
            </a:r>
            <a:r>
              <a:rPr lang="ru-RU" sz="3200" b="1" dirty="0" smtClean="0">
                <a:solidFill>
                  <a:schemeClr val="bg1"/>
                </a:solidFill>
              </a:rPr>
              <a:t> від числа?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075" y="3226112"/>
            <a:ext cx="1391160" cy="118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175814" y="3226112"/>
            <a:ext cx="5596737" cy="11864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Як знайти число за його </a:t>
            </a:r>
            <a:r>
              <a:rPr lang="ru-RU" sz="3200" b="1" dirty="0" err="1" smtClean="0">
                <a:solidFill>
                  <a:schemeClr val="bg1"/>
                </a:solidFill>
              </a:rPr>
              <a:t>частиною</a:t>
            </a:r>
            <a:r>
              <a:rPr lang="ru-RU" sz="3200" b="1" dirty="0" smtClean="0">
                <a:solidFill>
                  <a:schemeClr val="bg1"/>
                </a:solidFill>
              </a:rPr>
              <a:t>?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947" y="4725938"/>
            <a:ext cx="1352288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187915" y="4725938"/>
            <a:ext cx="5440620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200" b="1" dirty="0"/>
              <a:t>Яке завдання на уроці було </a:t>
            </a:r>
            <a:r>
              <a:rPr lang="uk-UA" sz="3200" b="1" dirty="0" smtClean="0"/>
              <a:t>найцікавішим</a:t>
            </a:r>
            <a:r>
              <a:rPr lang="uk-UA" sz="3200" b="1" dirty="0"/>
              <a:t>?</a:t>
            </a:r>
            <a:endParaRPr lang="ru-RU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979463" y="1657266"/>
            <a:ext cx="2551141" cy="227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337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1086078" y="476782"/>
            <a:ext cx="9835003" cy="720247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537021" y="1329042"/>
            <a:ext cx="9079837" cy="776880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rgbClr val="7030A0"/>
                </a:solidFill>
              </a:rPr>
              <a:t>Оберіть смайл, яким визначите свої емоції в кінці уроку</a:t>
            </a: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8901471" y="4524438"/>
            <a:ext cx="2502086" cy="138204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Відчуваю задоволення</a:t>
            </a:r>
            <a:endParaRPr lang="ru-RU" sz="2800" b="1" dirty="0"/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6331362" y="4551776"/>
            <a:ext cx="2230119" cy="13046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Здивувала інформація </a:t>
            </a:r>
            <a:endParaRPr lang="ru-RU" sz="2800" b="1" dirty="0"/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1086078" y="4509914"/>
            <a:ext cx="2371794" cy="13681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Завдання приносили радість</a:t>
            </a:r>
          </a:p>
        </p:txBody>
      </p:sp>
      <p:pic>
        <p:nvPicPr>
          <p:cNvPr id="5124" name="Picture 4" descr="Азбука емоцій. Радість. | Тест з природничих наук – «На Урок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84" y="2241049"/>
            <a:ext cx="2716342" cy="2106337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Етика та естетика | Вебквест. Ети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471" y="2241048"/>
            <a:ext cx="2472205" cy="2106337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Картинки до тестів\Емоції Смайли\Рисунок1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0" t="17759" r="19877" b="22526"/>
          <a:stretch/>
        </p:blipFill>
        <p:spPr bwMode="auto">
          <a:xfrm>
            <a:off x="6305538" y="2292507"/>
            <a:ext cx="2230118" cy="21063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</p:pic>
      <p:pic>
        <p:nvPicPr>
          <p:cNvPr id="10" name="Picture 4" descr="думать emoticon иллюстрация вектора. иллюстрации насчитывающей шарж -  1556380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296" y="2292507"/>
            <a:ext cx="2104474" cy="2106333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3"/>
          <p:cNvSpPr txBox="1">
            <a:spLocks/>
          </p:cNvSpPr>
          <p:nvPr/>
        </p:nvSpPr>
        <p:spPr>
          <a:xfrm>
            <a:off x="3705146" y="4524439"/>
            <a:ext cx="2371794" cy="13681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Завдання принесли втому</a:t>
            </a:r>
          </a:p>
        </p:txBody>
      </p:sp>
    </p:spTree>
    <p:extLst>
      <p:ext uri="{BB962C8B-B14F-4D97-AF65-F5344CB8AC3E}">
        <p14:creationId xmlns:p14="http://schemas.microsoft.com/office/powerpoint/2010/main" val="118970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9452" y="418649"/>
            <a:ext cx="10325644" cy="786674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Налаштування на </a:t>
            </a:r>
            <a:r>
              <a:rPr lang="uk-UA" sz="4000" b="1" dirty="0" smtClean="0">
                <a:solidFill>
                  <a:schemeClr val="bg1"/>
                </a:solidFill>
              </a:rPr>
              <a:t>урок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904656" y="1502328"/>
            <a:ext cx="4622228" cy="64831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800" b="1" dirty="0" smtClean="0">
                <a:solidFill>
                  <a:srgbClr val="7030A0"/>
                </a:solidFill>
              </a:rPr>
              <a:t>Плесни у долоні, якщо ти …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63669" y="714802"/>
            <a:ext cx="6092032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uk-UA" dirty="0" smtClean="0"/>
              <a:t> </a:t>
            </a:r>
            <a:endParaRPr lang="ru-RU" dirty="0"/>
          </a:p>
          <a:p>
            <a:r>
              <a:rPr lang="uk-UA" dirty="0"/>
              <a:t> </a:t>
            </a:r>
            <a:endParaRPr lang="ru-RU" dirty="0"/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919451" y="3023663"/>
            <a:ext cx="4607433" cy="5856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3200" b="1" dirty="0" smtClean="0"/>
              <a:t>2</a:t>
            </a:r>
            <a:r>
              <a:rPr lang="uk-UA" sz="3200" b="1" dirty="0"/>
              <a:t>) </a:t>
            </a:r>
            <a:r>
              <a:rPr lang="uk-UA" sz="3200" b="1" dirty="0" smtClean="0"/>
              <a:t>вмієш </a:t>
            </a:r>
            <a:r>
              <a:rPr lang="uk-UA" sz="3200" b="1" dirty="0"/>
              <a:t>добре </a:t>
            </a:r>
            <a:r>
              <a:rPr lang="uk-UA" sz="3200" b="1" dirty="0" smtClean="0"/>
              <a:t>співати;</a:t>
            </a:r>
            <a:endParaRPr lang="ru-RU" sz="3200" b="1" dirty="0"/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919451" y="3802741"/>
            <a:ext cx="7188804" cy="575633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3200" b="1" dirty="0" smtClean="0"/>
              <a:t>3</a:t>
            </a:r>
            <a:r>
              <a:rPr lang="uk-UA" sz="3200" b="1" dirty="0"/>
              <a:t>) швидко </a:t>
            </a:r>
            <a:r>
              <a:rPr lang="uk-UA" sz="3200" b="1" dirty="0" smtClean="0"/>
              <a:t>виконуєш мамину просьбу;</a:t>
            </a:r>
            <a:endParaRPr lang="ru-RU" sz="3200" b="1" dirty="0"/>
          </a:p>
        </p:txBody>
      </p:sp>
      <p:sp>
        <p:nvSpPr>
          <p:cNvPr id="15" name="Заголовок 3"/>
          <p:cNvSpPr txBox="1">
            <a:spLocks/>
          </p:cNvSpPr>
          <p:nvPr/>
        </p:nvSpPr>
        <p:spPr>
          <a:xfrm>
            <a:off x="919449" y="4653212"/>
            <a:ext cx="4607434" cy="563249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3200" b="1" dirty="0" smtClean="0"/>
              <a:t>4</a:t>
            </a:r>
            <a:r>
              <a:rPr lang="uk-UA" sz="3200" b="1" dirty="0"/>
              <a:t>) </a:t>
            </a:r>
            <a:r>
              <a:rPr lang="uk-UA" sz="3200" b="1" dirty="0" smtClean="0"/>
              <a:t>любиш морозиво;</a:t>
            </a:r>
            <a:endParaRPr lang="ru-RU" sz="3200" b="1" dirty="0"/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919451" y="5445885"/>
            <a:ext cx="9061012" cy="576197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3200" b="1" dirty="0" smtClean="0">
                <a:solidFill>
                  <a:srgbClr val="0070C0"/>
                </a:solidFill>
              </a:rPr>
              <a:t>5</a:t>
            </a:r>
            <a:r>
              <a:rPr lang="uk-UA" sz="3200" b="1" dirty="0">
                <a:solidFill>
                  <a:srgbClr val="0070C0"/>
                </a:solidFill>
              </a:rPr>
              <a:t>) </a:t>
            </a:r>
            <a:r>
              <a:rPr lang="uk-UA" sz="3200" b="1" dirty="0" smtClean="0">
                <a:solidFill>
                  <a:srgbClr val="0070C0"/>
                </a:solidFill>
              </a:rPr>
              <a:t>знаєш ім’я та по батькові своїх бабусі й дідуся.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7" name="Заголовок 3"/>
          <p:cNvSpPr txBox="1">
            <a:spLocks/>
          </p:cNvSpPr>
          <p:nvPr/>
        </p:nvSpPr>
        <p:spPr>
          <a:xfrm>
            <a:off x="904655" y="2261990"/>
            <a:ext cx="4971352" cy="5974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3200" b="1" dirty="0" smtClean="0"/>
              <a:t>1</a:t>
            </a:r>
            <a:r>
              <a:rPr lang="uk-UA" sz="3200" b="1" dirty="0"/>
              <a:t>) </a:t>
            </a:r>
            <a:r>
              <a:rPr lang="uk-UA" sz="3200" b="1" dirty="0" smtClean="0"/>
              <a:t>маєш коротке волосся;</a:t>
            </a:r>
            <a:endParaRPr lang="ru-RU" sz="320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6508" y="1286855"/>
            <a:ext cx="1937799" cy="364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88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79462" y="549474"/>
            <a:ext cx="10369153" cy="8640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Перевірка домашнього </a:t>
            </a:r>
            <a:r>
              <a:rPr lang="uk-UA" sz="4000" b="1" dirty="0">
                <a:solidFill>
                  <a:schemeClr val="bg1"/>
                </a:solidFill>
              </a:rPr>
              <a:t>завдання</a:t>
            </a:r>
          </a:p>
        </p:txBody>
      </p:sp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9995" y="5878066"/>
            <a:ext cx="999457" cy="97105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Ст.96</a:t>
            </a:r>
          </a:p>
        </p:txBody>
      </p:sp>
      <p:pic>
        <p:nvPicPr>
          <p:cNvPr id="5" name="Picture 2" descr="D:\3 клас\03 МАТЕМ\1 Листопад\7 Множення в межах 1000\2026-04-10_2221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662" y="1489268"/>
            <a:ext cx="1009756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1843" y="4153565"/>
            <a:ext cx="1541038" cy="22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4512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8" y="599705"/>
            <a:ext cx="9886706" cy="7078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План уроку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923173214"/>
              </p:ext>
            </p:extLst>
          </p:nvPr>
        </p:nvGraphicFramePr>
        <p:xfrm>
          <a:off x="649570" y="1577826"/>
          <a:ext cx="10771053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123479" y="5806058"/>
            <a:ext cx="608965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/>
          <a:srcRect l="3" r="-2625"/>
          <a:stretch/>
        </p:blipFill>
        <p:spPr>
          <a:xfrm>
            <a:off x="918081" y="987326"/>
            <a:ext cx="10548000" cy="548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303187" y="-723469"/>
            <a:ext cx="454720" cy="567792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37711" y="-712651"/>
            <a:ext cx="454720" cy="567792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211066" y="-574578"/>
            <a:ext cx="312405" cy="2916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42698" y="-728431"/>
            <a:ext cx="301490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·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2155097" y="-689442"/>
            <a:ext cx="30789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49943" y="3442754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(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6417478" y="3458331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)</a:t>
            </a:r>
          </a:p>
        </p:txBody>
      </p:sp>
      <p:sp>
        <p:nvSpPr>
          <p:cNvPr id="14" name="Прямоугольник 4"/>
          <p:cNvSpPr/>
          <p:nvPr/>
        </p:nvSpPr>
        <p:spPr>
          <a:xfrm>
            <a:off x="918081" y="477466"/>
            <a:ext cx="8727082" cy="7200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Запишіть </a:t>
            </a:r>
            <a:r>
              <a:rPr lang="ru-RU" sz="3600" b="1" dirty="0" err="1" smtClean="0"/>
              <a:t>каліграфічно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результати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виразів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1" t="46720" r="16769" b="36401"/>
          <a:stretch/>
        </p:blipFill>
        <p:spPr>
          <a:xfrm>
            <a:off x="3332702" y="1803222"/>
            <a:ext cx="4549539" cy="906492"/>
          </a:xfrm>
          <a:prstGeom prst="rect">
            <a:avLst/>
          </a:prstGeom>
        </p:spPr>
      </p:pic>
      <p:pic>
        <p:nvPicPr>
          <p:cNvPr id="75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910" y="391576"/>
            <a:ext cx="1569100" cy="239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TextBox 98"/>
          <p:cNvSpPr txBox="1"/>
          <p:nvPr/>
        </p:nvSpPr>
        <p:spPr>
          <a:xfrm>
            <a:off x="8767563" y="-868440"/>
            <a:ext cx="4299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9178673" y="-901471"/>
            <a:ext cx="466490" cy="769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490743" y="-787444"/>
            <a:ext cx="580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523471" y="-779416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350115" y="1335411"/>
            <a:ext cx="408252" cy="509770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3903803" y="-785514"/>
            <a:ext cx="590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644086" y="-718497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962963" y="-762813"/>
            <a:ext cx="77406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</a:p>
        </p:txBody>
      </p:sp>
      <p:sp>
        <p:nvSpPr>
          <p:cNvPr id="85" name="Прямокутник 21"/>
          <p:cNvSpPr/>
          <p:nvPr/>
        </p:nvSpPr>
        <p:spPr>
          <a:xfrm>
            <a:off x="88377" y="-749250"/>
            <a:ext cx="65392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endParaRPr lang="uk-UA" sz="3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Прямокутник 38"/>
          <p:cNvSpPr/>
          <p:nvPr/>
        </p:nvSpPr>
        <p:spPr>
          <a:xfrm>
            <a:off x="1384104" y="-689442"/>
            <a:ext cx="445666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</p:txBody>
      </p:sp>
      <p:sp>
        <p:nvSpPr>
          <p:cNvPr id="88" name="Прямокутник 29"/>
          <p:cNvSpPr/>
          <p:nvPr/>
        </p:nvSpPr>
        <p:spPr>
          <a:xfrm>
            <a:off x="713046" y="-721210"/>
            <a:ext cx="63790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1031996" y="-954530"/>
            <a:ext cx="68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xmlns="" id="{53C93A0D-9881-4FCD-B371-91B218EF268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7" t="14359" r="58556" b="71501"/>
          <a:stretch/>
        </p:blipFill>
        <p:spPr>
          <a:xfrm>
            <a:off x="10879230" y="-590416"/>
            <a:ext cx="633998" cy="382532"/>
          </a:xfrm>
          <a:prstGeom prst="rect">
            <a:avLst/>
          </a:prstGeom>
        </p:spPr>
      </p:pic>
      <p:pic>
        <p:nvPicPr>
          <p:cNvPr id="139" name="Рисунок 13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7" t="46189" r="88757" b="48887"/>
          <a:stretch/>
        </p:blipFill>
        <p:spPr>
          <a:xfrm>
            <a:off x="9733910" y="-588842"/>
            <a:ext cx="324000" cy="39600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357603" y="-774529"/>
            <a:ext cx="454720" cy="567792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942816" y="-732133"/>
            <a:ext cx="454720" cy="567792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928589" y="-628916"/>
            <a:ext cx="420932" cy="276565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654819" y="-735944"/>
            <a:ext cx="454720" cy="567792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947895" y="-711113"/>
            <a:ext cx="420547" cy="534723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756346" y="-740691"/>
            <a:ext cx="454720" cy="567792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1935355" y="-300815"/>
            <a:ext cx="302667" cy="272949"/>
          </a:xfrm>
          <a:prstGeom prst="rect">
            <a:avLst/>
          </a:prstGeom>
        </p:spPr>
      </p:pic>
      <p:sp>
        <p:nvSpPr>
          <p:cNvPr id="152" name="TextBox 151"/>
          <p:cNvSpPr txBox="1"/>
          <p:nvPr/>
        </p:nvSpPr>
        <p:spPr>
          <a:xfrm>
            <a:off x="10027089" y="-731698"/>
            <a:ext cx="752665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109539" y="-723814"/>
            <a:ext cx="454720" cy="567792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436502" y="-714580"/>
            <a:ext cx="454720" cy="567792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10584117" y="-913582"/>
            <a:ext cx="590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663533" y="4436892"/>
            <a:ext cx="10953969" cy="20162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65113" indent="-265113">
              <a:buFont typeface="+mj-lt"/>
              <a:buAutoNum type="arabicPeriod"/>
            </a:pPr>
            <a:r>
              <a:rPr lang="ru-RU" sz="2800" b="1" dirty="0" smtClean="0"/>
              <a:t>Запишіть </a:t>
            </a:r>
            <a:r>
              <a:rPr lang="ru-RU" sz="2800" b="1" dirty="0" err="1"/>
              <a:t>натуральні</a:t>
            </a:r>
            <a:r>
              <a:rPr lang="ru-RU" sz="2800" b="1" dirty="0" smtClean="0"/>
              <a:t> числа </a:t>
            </a:r>
            <a:r>
              <a:rPr lang="ru-RU" sz="2800" b="1" dirty="0" smtClean="0">
                <a:solidFill>
                  <a:srgbClr val="FFFF00"/>
                </a:solidFill>
              </a:rPr>
              <a:t>від 10 до 26</a:t>
            </a:r>
            <a:r>
              <a:rPr lang="ru-RU" sz="2800" b="1" dirty="0" smtClean="0"/>
              <a:t>, </a:t>
            </a:r>
            <a:r>
              <a:rPr lang="ru-RU" sz="2800" b="1" dirty="0"/>
              <a:t>що </a:t>
            </a:r>
            <a:r>
              <a:rPr lang="ru-RU" sz="2800" b="1" dirty="0" err="1"/>
              <a:t>діляться</a:t>
            </a:r>
            <a:r>
              <a:rPr lang="ru-RU" sz="2800" b="1" dirty="0"/>
              <a:t> на 5 без </a:t>
            </a:r>
            <a:r>
              <a:rPr lang="ru-RU" sz="2800" b="1" dirty="0" err="1"/>
              <a:t>остачі</a:t>
            </a:r>
            <a:r>
              <a:rPr lang="ru-RU" sz="2800" b="1" dirty="0"/>
              <a:t>. </a:t>
            </a:r>
            <a:endParaRPr lang="uk-UA" sz="2800" b="1" dirty="0"/>
          </a:p>
          <a:p>
            <a:pPr marL="265113" indent="-265113">
              <a:buFont typeface="+mj-lt"/>
              <a:buAutoNum type="arabicPeriod"/>
            </a:pPr>
            <a:r>
              <a:rPr lang="ru-RU" sz="2800" b="1" dirty="0" smtClean="0"/>
              <a:t>Запишіть </a:t>
            </a:r>
            <a:r>
              <a:rPr lang="ru-RU" sz="2800" b="1" dirty="0"/>
              <a:t>числа, які в </a:t>
            </a:r>
            <a:r>
              <a:rPr lang="ru-RU" sz="2800" b="1" dirty="0" err="1"/>
              <a:t>результаті</a:t>
            </a:r>
            <a:r>
              <a:rPr lang="ru-RU" sz="2800" b="1" dirty="0"/>
              <a:t> ділення на 5 мають в </a:t>
            </a:r>
            <a:r>
              <a:rPr lang="ru-RU" sz="2800" b="1" dirty="0" err="1"/>
              <a:t>остачі</a:t>
            </a:r>
            <a:r>
              <a:rPr lang="ru-RU" sz="2800" b="1" dirty="0"/>
              <a:t> 3. </a:t>
            </a:r>
            <a:endParaRPr lang="uk-UA" sz="2800" b="1" dirty="0"/>
          </a:p>
          <a:p>
            <a:pPr marL="265113" indent="-265113">
              <a:buFont typeface="+mj-lt"/>
              <a:buAutoNum type="arabicPeriod"/>
            </a:pPr>
            <a:r>
              <a:rPr lang="ru-RU" sz="2800" b="1" dirty="0" smtClean="0"/>
              <a:t>Запишіть </a:t>
            </a:r>
            <a:r>
              <a:rPr lang="ru-RU" sz="2800" b="1" dirty="0" err="1"/>
              <a:t>натуральні</a:t>
            </a:r>
            <a:r>
              <a:rPr lang="ru-RU" sz="2800" b="1" dirty="0"/>
              <a:t> числа </a:t>
            </a:r>
            <a:r>
              <a:rPr lang="ru-RU" sz="2800" b="1" dirty="0">
                <a:solidFill>
                  <a:srgbClr val="FFFF00"/>
                </a:solidFill>
              </a:rPr>
              <a:t>від 10 до </a:t>
            </a:r>
            <a:r>
              <a:rPr lang="ru-RU" sz="2800" b="1" dirty="0" smtClean="0">
                <a:solidFill>
                  <a:srgbClr val="FFFF00"/>
                </a:solidFill>
              </a:rPr>
              <a:t>26</a:t>
            </a:r>
            <a:r>
              <a:rPr lang="ru-RU" sz="2800" b="1" dirty="0" smtClean="0"/>
              <a:t>, </a:t>
            </a:r>
            <a:r>
              <a:rPr lang="ru-RU" sz="2800" b="1" dirty="0"/>
              <a:t>які </a:t>
            </a:r>
            <a:r>
              <a:rPr lang="ru-RU" sz="2800" b="1" dirty="0" err="1"/>
              <a:t>діляться</a:t>
            </a:r>
            <a:r>
              <a:rPr lang="ru-RU" sz="2800" b="1" dirty="0"/>
              <a:t> на 6 </a:t>
            </a:r>
            <a:r>
              <a:rPr lang="ru-RU" sz="2800" b="1" dirty="0" err="1"/>
              <a:t>націло</a:t>
            </a:r>
            <a:r>
              <a:rPr lang="ru-RU" sz="2800" b="1" dirty="0"/>
              <a:t>. </a:t>
            </a:r>
            <a:endParaRPr lang="uk-UA" sz="2800" b="1" dirty="0"/>
          </a:p>
          <a:p>
            <a:pPr marL="265113" indent="-265113">
              <a:buFont typeface="+mj-lt"/>
              <a:buAutoNum type="arabicPeriod"/>
            </a:pPr>
            <a:r>
              <a:rPr lang="ru-RU" sz="2800" b="1" dirty="0" smtClean="0"/>
              <a:t>Запишіть частки і </a:t>
            </a:r>
            <a:r>
              <a:rPr lang="ru-RU" sz="2800" b="1" dirty="0" err="1" smtClean="0"/>
              <a:t>остачі</a:t>
            </a:r>
            <a:r>
              <a:rPr lang="ru-RU" sz="2800" b="1" dirty="0" smtClean="0"/>
              <a:t> при </a:t>
            </a:r>
            <a:r>
              <a:rPr lang="ru-RU" sz="2800" b="1" dirty="0" err="1"/>
              <a:t>діленні</a:t>
            </a:r>
            <a:r>
              <a:rPr lang="ru-RU" sz="2800" b="1" dirty="0"/>
              <a:t> чисел 18 і 8, </a:t>
            </a:r>
            <a:r>
              <a:rPr lang="ru-RU" sz="2800" b="1" dirty="0" smtClean="0"/>
              <a:t>50 </a:t>
            </a:r>
            <a:r>
              <a:rPr lang="ru-RU" sz="2800" b="1" dirty="0"/>
              <a:t>і 7. </a:t>
            </a:r>
            <a:endParaRPr lang="uk-UA" sz="2800" b="1" dirty="0"/>
          </a:p>
        </p:txBody>
      </p:sp>
      <p:pic>
        <p:nvPicPr>
          <p:cNvPr id="117" name="Рисунок 116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2843991" y="2765926"/>
            <a:ext cx="454720" cy="567792"/>
          </a:xfrm>
          <a:prstGeom prst="rect">
            <a:avLst/>
          </a:prstGeom>
        </p:spPr>
      </p:pic>
      <p:pic>
        <p:nvPicPr>
          <p:cNvPr id="138" name="Рисунок 137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1684335" y="2734977"/>
            <a:ext cx="454720" cy="567792"/>
          </a:xfrm>
          <a:prstGeom prst="rect">
            <a:avLst/>
          </a:prstGeom>
        </p:spPr>
      </p:pic>
      <p:pic>
        <p:nvPicPr>
          <p:cNvPr id="141" name="Рисунок 14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8" t="15610" r="49464" b="72520"/>
          <a:stretch/>
        </p:blipFill>
        <p:spPr>
          <a:xfrm>
            <a:off x="5369864" y="1124782"/>
            <a:ext cx="1934069" cy="767322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7236646" y="3500214"/>
            <a:ext cx="420547" cy="534723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434446" y="2789017"/>
            <a:ext cx="408252" cy="509770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554711" y="2760892"/>
            <a:ext cx="408252" cy="509770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566022" y="2765926"/>
            <a:ext cx="454720" cy="567792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109538" y="2756578"/>
            <a:ext cx="454720" cy="567792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875453" y="2731881"/>
            <a:ext cx="454720" cy="567792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3903803" y="3475449"/>
            <a:ext cx="454720" cy="567792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186225" y="2756578"/>
            <a:ext cx="454720" cy="567792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706641" y="-694128"/>
            <a:ext cx="408252" cy="50977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660173" y="2746526"/>
            <a:ext cx="454720" cy="567792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4977332" y="2760006"/>
            <a:ext cx="454720" cy="567792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5783829" y="2769984"/>
            <a:ext cx="408252" cy="50977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891222" y="2784112"/>
            <a:ext cx="408252" cy="509770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7914202" y="2760006"/>
            <a:ext cx="454720" cy="567792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8277746" y="2782244"/>
            <a:ext cx="454720" cy="567792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8982526" y="2769984"/>
            <a:ext cx="454720" cy="567792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9391579" y="2760006"/>
            <a:ext cx="454720" cy="567792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434446" y="3480324"/>
            <a:ext cx="408252" cy="509770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1766083" y="3480324"/>
            <a:ext cx="454720" cy="567792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554711" y="3480324"/>
            <a:ext cx="408252" cy="509770"/>
          </a:xfrm>
          <a:prstGeom prst="rect">
            <a:avLst/>
          </a:prstGeom>
        </p:spPr>
      </p:pic>
      <p:pic>
        <p:nvPicPr>
          <p:cNvPr id="120" name="Рисунок 119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2849313" y="3476770"/>
            <a:ext cx="454720" cy="567792"/>
          </a:xfrm>
          <a:prstGeom prst="rect">
            <a:avLst/>
          </a:prstGeom>
        </p:spPr>
      </p:pic>
      <p:pic>
        <p:nvPicPr>
          <p:cNvPr id="121" name="Рисунок 120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574261" y="3486054"/>
            <a:ext cx="454720" cy="567792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660173" y="3486054"/>
            <a:ext cx="454720" cy="567792"/>
          </a:xfrm>
          <a:prstGeom prst="rect">
            <a:avLst/>
          </a:prstGeom>
        </p:spPr>
      </p:pic>
      <p:pic>
        <p:nvPicPr>
          <p:cNvPr id="123" name="Рисунок 122">
            <a:extLst>
              <a:ext uri="{FF2B5EF4-FFF2-40B4-BE49-F238E27FC236}">
                <a16:creationId xmlns="" xmlns:a16="http://schemas.microsoft.com/office/drawing/2014/main" id="{CB417872-9D55-476B-9830-7EE588494B90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7" t="14359" r="58556" b="71501"/>
          <a:stretch/>
        </p:blipFill>
        <p:spPr>
          <a:xfrm>
            <a:off x="5563029" y="3685745"/>
            <a:ext cx="478359" cy="288625"/>
          </a:xfrm>
          <a:prstGeom prst="rect">
            <a:avLst/>
          </a:prstGeom>
        </p:spPr>
      </p:pic>
      <p:grpSp>
        <p:nvGrpSpPr>
          <p:cNvPr id="124" name="Группа 147">
            <a:extLst>
              <a:ext uri="{FF2B5EF4-FFF2-40B4-BE49-F238E27FC236}">
                <a16:creationId xmlns:a16="http://schemas.microsoft.com/office/drawing/2014/main" xmlns="" id="{8CD15998-476D-4742-A403-F697F2349C10}"/>
              </a:ext>
            </a:extLst>
          </p:cNvPr>
          <p:cNvGrpSpPr/>
          <p:nvPr/>
        </p:nvGrpSpPr>
        <p:grpSpPr>
          <a:xfrm>
            <a:off x="5327192" y="3735207"/>
            <a:ext cx="346669" cy="165034"/>
            <a:chOff x="10040127" y="2687710"/>
            <a:chExt cx="645807" cy="287846"/>
          </a:xfrm>
        </p:grpSpPr>
        <p:sp>
          <p:nvSpPr>
            <p:cNvPr id="125" name="Овал 124">
              <a:extLst>
                <a:ext uri="{FF2B5EF4-FFF2-40B4-BE49-F238E27FC236}">
                  <a16:creationId xmlns:a16="http://schemas.microsoft.com/office/drawing/2014/main" xmlns="" id="{30709CD6-FAAC-4374-987B-F8F531B229FB}"/>
                </a:ext>
              </a:extLst>
            </p:cNvPr>
            <p:cNvSpPr/>
            <p:nvPr/>
          </p:nvSpPr>
          <p:spPr>
            <a:xfrm rot="1327897">
              <a:off x="10040127" y="2687710"/>
              <a:ext cx="209666" cy="28679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" name="Полилиния 151">
              <a:extLst>
                <a:ext uri="{FF2B5EF4-FFF2-40B4-BE49-F238E27FC236}">
                  <a16:creationId xmlns:a16="http://schemas.microsoft.com/office/drawing/2014/main" xmlns="" id="{97382275-2F33-4CAA-8FF3-201AE2F4B95B}"/>
                </a:ext>
              </a:extLst>
            </p:cNvPr>
            <p:cNvSpPr/>
            <p:nvPr/>
          </p:nvSpPr>
          <p:spPr>
            <a:xfrm>
              <a:off x="10375291" y="2704013"/>
              <a:ext cx="310643" cy="271543"/>
            </a:xfrm>
            <a:custGeom>
              <a:avLst/>
              <a:gdLst>
                <a:gd name="connsiteX0" fmla="*/ 222124 w 222124"/>
                <a:gd name="connsiteY0" fmla="*/ 57253 h 283787"/>
                <a:gd name="connsiteX1" fmla="*/ 191168 w 222124"/>
                <a:gd name="connsiteY1" fmla="*/ 103 h 283787"/>
                <a:gd name="connsiteX2" fmla="*/ 81630 w 222124"/>
                <a:gd name="connsiteY2" fmla="*/ 47728 h 283787"/>
                <a:gd name="connsiteX3" fmla="*/ 668 w 222124"/>
                <a:gd name="connsiteY3" fmla="*/ 195366 h 283787"/>
                <a:gd name="connsiteX4" fmla="*/ 53055 w 222124"/>
                <a:gd name="connsiteY4" fmla="*/ 283472 h 283787"/>
                <a:gd name="connsiteX5" fmla="*/ 217362 w 222124"/>
                <a:gd name="connsiteY5" fmla="*/ 219178 h 283787"/>
                <a:gd name="connsiteX0" fmla="*/ 221949 w 221949"/>
                <a:gd name="connsiteY0" fmla="*/ 57154 h 283688"/>
                <a:gd name="connsiteX1" fmla="*/ 190993 w 221949"/>
                <a:gd name="connsiteY1" fmla="*/ 4 h 283688"/>
                <a:gd name="connsiteX2" fmla="*/ 76692 w 221949"/>
                <a:gd name="connsiteY2" fmla="*/ 59535 h 283688"/>
                <a:gd name="connsiteX3" fmla="*/ 493 w 221949"/>
                <a:gd name="connsiteY3" fmla="*/ 195267 h 283688"/>
                <a:gd name="connsiteX4" fmla="*/ 52880 w 221949"/>
                <a:gd name="connsiteY4" fmla="*/ 283373 h 283688"/>
                <a:gd name="connsiteX5" fmla="*/ 217187 w 221949"/>
                <a:gd name="connsiteY5" fmla="*/ 219079 h 283688"/>
                <a:gd name="connsiteX0" fmla="*/ 221949 w 221949"/>
                <a:gd name="connsiteY0" fmla="*/ 57154 h 283688"/>
                <a:gd name="connsiteX1" fmla="*/ 190993 w 221949"/>
                <a:gd name="connsiteY1" fmla="*/ 4 h 283688"/>
                <a:gd name="connsiteX2" fmla="*/ 76692 w 221949"/>
                <a:gd name="connsiteY2" fmla="*/ 59535 h 283688"/>
                <a:gd name="connsiteX3" fmla="*/ 493 w 221949"/>
                <a:gd name="connsiteY3" fmla="*/ 195267 h 283688"/>
                <a:gd name="connsiteX4" fmla="*/ 52880 w 221949"/>
                <a:gd name="connsiteY4" fmla="*/ 283373 h 283688"/>
                <a:gd name="connsiteX5" fmla="*/ 217187 w 221949"/>
                <a:gd name="connsiteY5" fmla="*/ 219079 h 283688"/>
                <a:gd name="connsiteX0" fmla="*/ 221949 w 221949"/>
                <a:gd name="connsiteY0" fmla="*/ 57154 h 283688"/>
                <a:gd name="connsiteX1" fmla="*/ 190993 w 221949"/>
                <a:gd name="connsiteY1" fmla="*/ 4 h 283688"/>
                <a:gd name="connsiteX2" fmla="*/ 76692 w 221949"/>
                <a:gd name="connsiteY2" fmla="*/ 59535 h 283688"/>
                <a:gd name="connsiteX3" fmla="*/ 493 w 221949"/>
                <a:gd name="connsiteY3" fmla="*/ 195267 h 283688"/>
                <a:gd name="connsiteX4" fmla="*/ 52880 w 221949"/>
                <a:gd name="connsiteY4" fmla="*/ 283373 h 283688"/>
                <a:gd name="connsiteX5" fmla="*/ 217187 w 221949"/>
                <a:gd name="connsiteY5" fmla="*/ 219079 h 283688"/>
                <a:gd name="connsiteX0" fmla="*/ 222536 w 310643"/>
                <a:gd name="connsiteY0" fmla="*/ 57154 h 284688"/>
                <a:gd name="connsiteX1" fmla="*/ 191580 w 310643"/>
                <a:gd name="connsiteY1" fmla="*/ 4 h 284688"/>
                <a:gd name="connsiteX2" fmla="*/ 77279 w 310643"/>
                <a:gd name="connsiteY2" fmla="*/ 59535 h 284688"/>
                <a:gd name="connsiteX3" fmla="*/ 1080 w 310643"/>
                <a:gd name="connsiteY3" fmla="*/ 195267 h 284688"/>
                <a:gd name="connsiteX4" fmla="*/ 53467 w 310643"/>
                <a:gd name="connsiteY4" fmla="*/ 283373 h 284688"/>
                <a:gd name="connsiteX5" fmla="*/ 310643 w 310643"/>
                <a:gd name="connsiteY5" fmla="*/ 128591 h 284688"/>
                <a:gd name="connsiteX0" fmla="*/ 222536 w 310643"/>
                <a:gd name="connsiteY0" fmla="*/ 57154 h 284688"/>
                <a:gd name="connsiteX1" fmla="*/ 191580 w 310643"/>
                <a:gd name="connsiteY1" fmla="*/ 4 h 284688"/>
                <a:gd name="connsiteX2" fmla="*/ 77279 w 310643"/>
                <a:gd name="connsiteY2" fmla="*/ 59535 h 284688"/>
                <a:gd name="connsiteX3" fmla="*/ 1080 w 310643"/>
                <a:gd name="connsiteY3" fmla="*/ 195267 h 284688"/>
                <a:gd name="connsiteX4" fmla="*/ 53467 w 310643"/>
                <a:gd name="connsiteY4" fmla="*/ 283373 h 284688"/>
                <a:gd name="connsiteX5" fmla="*/ 310643 w 310643"/>
                <a:gd name="connsiteY5" fmla="*/ 128591 h 284688"/>
                <a:gd name="connsiteX0" fmla="*/ 222536 w 310643"/>
                <a:gd name="connsiteY0" fmla="*/ 57154 h 284688"/>
                <a:gd name="connsiteX1" fmla="*/ 191580 w 310643"/>
                <a:gd name="connsiteY1" fmla="*/ 4 h 284688"/>
                <a:gd name="connsiteX2" fmla="*/ 77279 w 310643"/>
                <a:gd name="connsiteY2" fmla="*/ 59535 h 284688"/>
                <a:gd name="connsiteX3" fmla="*/ 1080 w 310643"/>
                <a:gd name="connsiteY3" fmla="*/ 195267 h 284688"/>
                <a:gd name="connsiteX4" fmla="*/ 53467 w 310643"/>
                <a:gd name="connsiteY4" fmla="*/ 283373 h 284688"/>
                <a:gd name="connsiteX5" fmla="*/ 310643 w 310643"/>
                <a:gd name="connsiteY5" fmla="*/ 128591 h 28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0643" h="284688">
                  <a:moveTo>
                    <a:pt x="222536" y="57154"/>
                  </a:moveTo>
                  <a:cubicBezTo>
                    <a:pt x="218766" y="29372"/>
                    <a:pt x="215789" y="-393"/>
                    <a:pt x="191580" y="4"/>
                  </a:cubicBezTo>
                  <a:cubicBezTo>
                    <a:pt x="167371" y="401"/>
                    <a:pt x="116173" y="17466"/>
                    <a:pt x="77279" y="59535"/>
                  </a:cubicBezTo>
                  <a:cubicBezTo>
                    <a:pt x="38385" y="101604"/>
                    <a:pt x="5049" y="157961"/>
                    <a:pt x="1080" y="195267"/>
                  </a:cubicBezTo>
                  <a:cubicBezTo>
                    <a:pt x="-2889" y="232573"/>
                    <a:pt x="1873" y="294486"/>
                    <a:pt x="53467" y="283373"/>
                  </a:cubicBezTo>
                  <a:cubicBezTo>
                    <a:pt x="105061" y="272260"/>
                    <a:pt x="187017" y="250828"/>
                    <a:pt x="310643" y="128591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Полилиния 152">
              <a:extLst>
                <a:ext uri="{FF2B5EF4-FFF2-40B4-BE49-F238E27FC236}">
                  <a16:creationId xmlns:a16="http://schemas.microsoft.com/office/drawing/2014/main" xmlns="" id="{06C15C3A-49D8-45EC-8401-3F6DBCED90A0}"/>
                </a:ext>
              </a:extLst>
            </p:cNvPr>
            <p:cNvSpPr/>
            <p:nvPr/>
          </p:nvSpPr>
          <p:spPr>
            <a:xfrm>
              <a:off x="10246445" y="2731685"/>
              <a:ext cx="228600" cy="41320"/>
            </a:xfrm>
            <a:custGeom>
              <a:avLst/>
              <a:gdLst>
                <a:gd name="connsiteX0" fmla="*/ 0 w 228600"/>
                <a:gd name="connsiteY0" fmla="*/ 0 h 41319"/>
                <a:gd name="connsiteX1" fmla="*/ 82550 w 228600"/>
                <a:gd name="connsiteY1" fmla="*/ 41275 h 41319"/>
                <a:gd name="connsiteX2" fmla="*/ 228600 w 228600"/>
                <a:gd name="connsiteY2" fmla="*/ 6350 h 4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600" h="41319">
                  <a:moveTo>
                    <a:pt x="0" y="0"/>
                  </a:moveTo>
                  <a:cubicBezTo>
                    <a:pt x="22225" y="20108"/>
                    <a:pt x="44450" y="40217"/>
                    <a:pt x="82550" y="41275"/>
                  </a:cubicBezTo>
                  <a:cubicBezTo>
                    <a:pt x="120650" y="42333"/>
                    <a:pt x="174625" y="24341"/>
                    <a:pt x="228600" y="635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30" name="Рисунок 129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6109538" y="3500214"/>
            <a:ext cx="454720" cy="567792"/>
          </a:xfrm>
          <a:prstGeom prst="rect">
            <a:avLst/>
          </a:prstGeom>
        </p:spPr>
      </p:pic>
      <p:sp>
        <p:nvSpPr>
          <p:cNvPr id="131" name="TextBox 130"/>
          <p:cNvSpPr txBox="1"/>
          <p:nvPr/>
        </p:nvSpPr>
        <p:spPr>
          <a:xfrm>
            <a:off x="7545786" y="3429794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(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8913321" y="3445371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)</a:t>
            </a:r>
          </a:p>
        </p:txBody>
      </p:sp>
      <p:pic>
        <p:nvPicPr>
          <p:cNvPr id="134" name="Рисунок 133">
            <a:extLst>
              <a:ext uri="{FF2B5EF4-FFF2-40B4-BE49-F238E27FC236}">
                <a16:creationId xmlns="" xmlns:a16="http://schemas.microsoft.com/office/drawing/2014/main" id="{CB417872-9D55-476B-9830-7EE588494B90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7" t="14359" r="58556" b="71501"/>
          <a:stretch/>
        </p:blipFill>
        <p:spPr>
          <a:xfrm>
            <a:off x="8058872" y="3672785"/>
            <a:ext cx="478359" cy="288625"/>
          </a:xfrm>
          <a:prstGeom prst="rect">
            <a:avLst/>
          </a:prstGeom>
        </p:spPr>
      </p:pic>
      <p:grpSp>
        <p:nvGrpSpPr>
          <p:cNvPr id="137" name="Группа 147">
            <a:extLst>
              <a:ext uri="{FF2B5EF4-FFF2-40B4-BE49-F238E27FC236}">
                <a16:creationId xmlns:a16="http://schemas.microsoft.com/office/drawing/2014/main" xmlns="" id="{8CD15998-476D-4742-A403-F697F2349C10}"/>
              </a:ext>
            </a:extLst>
          </p:cNvPr>
          <p:cNvGrpSpPr/>
          <p:nvPr/>
        </p:nvGrpSpPr>
        <p:grpSpPr>
          <a:xfrm>
            <a:off x="7823035" y="3722247"/>
            <a:ext cx="346669" cy="165034"/>
            <a:chOff x="10040127" y="2687710"/>
            <a:chExt cx="645807" cy="287846"/>
          </a:xfrm>
        </p:grpSpPr>
        <p:sp>
          <p:nvSpPr>
            <p:cNvPr id="140" name="Овал 139">
              <a:extLst>
                <a:ext uri="{FF2B5EF4-FFF2-40B4-BE49-F238E27FC236}">
                  <a16:creationId xmlns:a16="http://schemas.microsoft.com/office/drawing/2014/main" xmlns="" id="{30709CD6-FAAC-4374-987B-F8F531B229FB}"/>
                </a:ext>
              </a:extLst>
            </p:cNvPr>
            <p:cNvSpPr/>
            <p:nvPr/>
          </p:nvSpPr>
          <p:spPr>
            <a:xfrm rot="1327897">
              <a:off x="10040127" y="2687710"/>
              <a:ext cx="209666" cy="28679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Полилиния 151">
              <a:extLst>
                <a:ext uri="{FF2B5EF4-FFF2-40B4-BE49-F238E27FC236}">
                  <a16:creationId xmlns:a16="http://schemas.microsoft.com/office/drawing/2014/main" xmlns="" id="{97382275-2F33-4CAA-8FF3-201AE2F4B95B}"/>
                </a:ext>
              </a:extLst>
            </p:cNvPr>
            <p:cNvSpPr/>
            <p:nvPr/>
          </p:nvSpPr>
          <p:spPr>
            <a:xfrm>
              <a:off x="10375291" y="2704013"/>
              <a:ext cx="310643" cy="271543"/>
            </a:xfrm>
            <a:custGeom>
              <a:avLst/>
              <a:gdLst>
                <a:gd name="connsiteX0" fmla="*/ 222124 w 222124"/>
                <a:gd name="connsiteY0" fmla="*/ 57253 h 283787"/>
                <a:gd name="connsiteX1" fmla="*/ 191168 w 222124"/>
                <a:gd name="connsiteY1" fmla="*/ 103 h 283787"/>
                <a:gd name="connsiteX2" fmla="*/ 81630 w 222124"/>
                <a:gd name="connsiteY2" fmla="*/ 47728 h 283787"/>
                <a:gd name="connsiteX3" fmla="*/ 668 w 222124"/>
                <a:gd name="connsiteY3" fmla="*/ 195366 h 283787"/>
                <a:gd name="connsiteX4" fmla="*/ 53055 w 222124"/>
                <a:gd name="connsiteY4" fmla="*/ 283472 h 283787"/>
                <a:gd name="connsiteX5" fmla="*/ 217362 w 222124"/>
                <a:gd name="connsiteY5" fmla="*/ 219178 h 283787"/>
                <a:gd name="connsiteX0" fmla="*/ 221949 w 221949"/>
                <a:gd name="connsiteY0" fmla="*/ 57154 h 283688"/>
                <a:gd name="connsiteX1" fmla="*/ 190993 w 221949"/>
                <a:gd name="connsiteY1" fmla="*/ 4 h 283688"/>
                <a:gd name="connsiteX2" fmla="*/ 76692 w 221949"/>
                <a:gd name="connsiteY2" fmla="*/ 59535 h 283688"/>
                <a:gd name="connsiteX3" fmla="*/ 493 w 221949"/>
                <a:gd name="connsiteY3" fmla="*/ 195267 h 283688"/>
                <a:gd name="connsiteX4" fmla="*/ 52880 w 221949"/>
                <a:gd name="connsiteY4" fmla="*/ 283373 h 283688"/>
                <a:gd name="connsiteX5" fmla="*/ 217187 w 221949"/>
                <a:gd name="connsiteY5" fmla="*/ 219079 h 283688"/>
                <a:gd name="connsiteX0" fmla="*/ 221949 w 221949"/>
                <a:gd name="connsiteY0" fmla="*/ 57154 h 283688"/>
                <a:gd name="connsiteX1" fmla="*/ 190993 w 221949"/>
                <a:gd name="connsiteY1" fmla="*/ 4 h 283688"/>
                <a:gd name="connsiteX2" fmla="*/ 76692 w 221949"/>
                <a:gd name="connsiteY2" fmla="*/ 59535 h 283688"/>
                <a:gd name="connsiteX3" fmla="*/ 493 w 221949"/>
                <a:gd name="connsiteY3" fmla="*/ 195267 h 283688"/>
                <a:gd name="connsiteX4" fmla="*/ 52880 w 221949"/>
                <a:gd name="connsiteY4" fmla="*/ 283373 h 283688"/>
                <a:gd name="connsiteX5" fmla="*/ 217187 w 221949"/>
                <a:gd name="connsiteY5" fmla="*/ 219079 h 283688"/>
                <a:gd name="connsiteX0" fmla="*/ 221949 w 221949"/>
                <a:gd name="connsiteY0" fmla="*/ 57154 h 283688"/>
                <a:gd name="connsiteX1" fmla="*/ 190993 w 221949"/>
                <a:gd name="connsiteY1" fmla="*/ 4 h 283688"/>
                <a:gd name="connsiteX2" fmla="*/ 76692 w 221949"/>
                <a:gd name="connsiteY2" fmla="*/ 59535 h 283688"/>
                <a:gd name="connsiteX3" fmla="*/ 493 w 221949"/>
                <a:gd name="connsiteY3" fmla="*/ 195267 h 283688"/>
                <a:gd name="connsiteX4" fmla="*/ 52880 w 221949"/>
                <a:gd name="connsiteY4" fmla="*/ 283373 h 283688"/>
                <a:gd name="connsiteX5" fmla="*/ 217187 w 221949"/>
                <a:gd name="connsiteY5" fmla="*/ 219079 h 283688"/>
                <a:gd name="connsiteX0" fmla="*/ 222536 w 310643"/>
                <a:gd name="connsiteY0" fmla="*/ 57154 h 284688"/>
                <a:gd name="connsiteX1" fmla="*/ 191580 w 310643"/>
                <a:gd name="connsiteY1" fmla="*/ 4 h 284688"/>
                <a:gd name="connsiteX2" fmla="*/ 77279 w 310643"/>
                <a:gd name="connsiteY2" fmla="*/ 59535 h 284688"/>
                <a:gd name="connsiteX3" fmla="*/ 1080 w 310643"/>
                <a:gd name="connsiteY3" fmla="*/ 195267 h 284688"/>
                <a:gd name="connsiteX4" fmla="*/ 53467 w 310643"/>
                <a:gd name="connsiteY4" fmla="*/ 283373 h 284688"/>
                <a:gd name="connsiteX5" fmla="*/ 310643 w 310643"/>
                <a:gd name="connsiteY5" fmla="*/ 128591 h 284688"/>
                <a:gd name="connsiteX0" fmla="*/ 222536 w 310643"/>
                <a:gd name="connsiteY0" fmla="*/ 57154 h 284688"/>
                <a:gd name="connsiteX1" fmla="*/ 191580 w 310643"/>
                <a:gd name="connsiteY1" fmla="*/ 4 h 284688"/>
                <a:gd name="connsiteX2" fmla="*/ 77279 w 310643"/>
                <a:gd name="connsiteY2" fmla="*/ 59535 h 284688"/>
                <a:gd name="connsiteX3" fmla="*/ 1080 w 310643"/>
                <a:gd name="connsiteY3" fmla="*/ 195267 h 284688"/>
                <a:gd name="connsiteX4" fmla="*/ 53467 w 310643"/>
                <a:gd name="connsiteY4" fmla="*/ 283373 h 284688"/>
                <a:gd name="connsiteX5" fmla="*/ 310643 w 310643"/>
                <a:gd name="connsiteY5" fmla="*/ 128591 h 284688"/>
                <a:gd name="connsiteX0" fmla="*/ 222536 w 310643"/>
                <a:gd name="connsiteY0" fmla="*/ 57154 h 284688"/>
                <a:gd name="connsiteX1" fmla="*/ 191580 w 310643"/>
                <a:gd name="connsiteY1" fmla="*/ 4 h 284688"/>
                <a:gd name="connsiteX2" fmla="*/ 77279 w 310643"/>
                <a:gd name="connsiteY2" fmla="*/ 59535 h 284688"/>
                <a:gd name="connsiteX3" fmla="*/ 1080 w 310643"/>
                <a:gd name="connsiteY3" fmla="*/ 195267 h 284688"/>
                <a:gd name="connsiteX4" fmla="*/ 53467 w 310643"/>
                <a:gd name="connsiteY4" fmla="*/ 283373 h 284688"/>
                <a:gd name="connsiteX5" fmla="*/ 310643 w 310643"/>
                <a:gd name="connsiteY5" fmla="*/ 128591 h 28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0643" h="284688">
                  <a:moveTo>
                    <a:pt x="222536" y="57154"/>
                  </a:moveTo>
                  <a:cubicBezTo>
                    <a:pt x="218766" y="29372"/>
                    <a:pt x="215789" y="-393"/>
                    <a:pt x="191580" y="4"/>
                  </a:cubicBezTo>
                  <a:cubicBezTo>
                    <a:pt x="167371" y="401"/>
                    <a:pt x="116173" y="17466"/>
                    <a:pt x="77279" y="59535"/>
                  </a:cubicBezTo>
                  <a:cubicBezTo>
                    <a:pt x="38385" y="101604"/>
                    <a:pt x="5049" y="157961"/>
                    <a:pt x="1080" y="195267"/>
                  </a:cubicBezTo>
                  <a:cubicBezTo>
                    <a:pt x="-2889" y="232573"/>
                    <a:pt x="1873" y="294486"/>
                    <a:pt x="53467" y="283373"/>
                  </a:cubicBezTo>
                  <a:cubicBezTo>
                    <a:pt x="105061" y="272260"/>
                    <a:pt x="187017" y="250828"/>
                    <a:pt x="310643" y="128591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Полилиния 152">
              <a:extLst>
                <a:ext uri="{FF2B5EF4-FFF2-40B4-BE49-F238E27FC236}">
                  <a16:creationId xmlns:a16="http://schemas.microsoft.com/office/drawing/2014/main" xmlns="" id="{06C15C3A-49D8-45EC-8401-3F6DBCED90A0}"/>
                </a:ext>
              </a:extLst>
            </p:cNvPr>
            <p:cNvSpPr/>
            <p:nvPr/>
          </p:nvSpPr>
          <p:spPr>
            <a:xfrm>
              <a:off x="10246445" y="2731685"/>
              <a:ext cx="228600" cy="41320"/>
            </a:xfrm>
            <a:custGeom>
              <a:avLst/>
              <a:gdLst>
                <a:gd name="connsiteX0" fmla="*/ 0 w 228600"/>
                <a:gd name="connsiteY0" fmla="*/ 0 h 41319"/>
                <a:gd name="connsiteX1" fmla="*/ 82550 w 228600"/>
                <a:gd name="connsiteY1" fmla="*/ 41275 h 41319"/>
                <a:gd name="connsiteX2" fmla="*/ 228600 w 228600"/>
                <a:gd name="connsiteY2" fmla="*/ 6350 h 4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600" h="41319">
                  <a:moveTo>
                    <a:pt x="0" y="0"/>
                  </a:moveTo>
                  <a:cubicBezTo>
                    <a:pt x="22225" y="20108"/>
                    <a:pt x="44450" y="40217"/>
                    <a:pt x="82550" y="41275"/>
                  </a:cubicBezTo>
                  <a:cubicBezTo>
                    <a:pt x="120650" y="42333"/>
                    <a:pt x="174625" y="24341"/>
                    <a:pt x="228600" y="635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44" name="Рисунок 143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8695747" y="3500214"/>
            <a:ext cx="408252" cy="509770"/>
          </a:xfrm>
          <a:prstGeom prst="rect">
            <a:avLst/>
          </a:prstGeom>
        </p:spPr>
      </p:pic>
      <p:pic>
        <p:nvPicPr>
          <p:cNvPr id="145" name="Рисунок 14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595223" y="1335411"/>
            <a:ext cx="454720" cy="56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6542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6" grpId="0"/>
      <p:bldP spid="131" grpId="0"/>
      <p:bldP spid="1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16977" y="500343"/>
            <a:ext cx="10287621" cy="79964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Виконайте</a:t>
            </a:r>
            <a:r>
              <a:rPr lang="ru-RU" sz="4000" b="1" dirty="0" smtClean="0"/>
              <a:t> </a:t>
            </a:r>
            <a:r>
              <a:rPr lang="ru-RU" sz="4000" b="1" dirty="0"/>
              <a:t>ділення з </a:t>
            </a:r>
            <a:r>
              <a:rPr lang="ru-RU" sz="4000" b="1" dirty="0" err="1" smtClean="0"/>
              <a:t>остачею</a:t>
            </a:r>
            <a:r>
              <a:rPr lang="ru-RU" sz="4000" b="1" dirty="0" smtClean="0"/>
              <a:t> з </a:t>
            </a:r>
            <a:r>
              <a:rPr lang="ru-RU" sz="4000" b="1" dirty="0" err="1" smtClean="0"/>
              <a:t>коментарем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42528" y="-640656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666" y="5708977"/>
            <a:ext cx="1341169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Ст.94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№514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6" t="5754" r="6815" b="9804"/>
          <a:stretch/>
        </p:blipFill>
        <p:spPr>
          <a:xfrm>
            <a:off x="7757433" y="1417330"/>
            <a:ext cx="3542302" cy="3452624"/>
          </a:xfrm>
          <a:prstGeom prst="rect">
            <a:avLst/>
          </a:prstGeom>
        </p:spPr>
      </p:pic>
      <p:sp>
        <p:nvSpPr>
          <p:cNvPr id="105" name="Прямоугольник 104"/>
          <p:cNvSpPr/>
          <p:nvPr/>
        </p:nvSpPr>
        <p:spPr>
          <a:xfrm>
            <a:off x="1182577" y="1481239"/>
            <a:ext cx="6443451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b="1" dirty="0"/>
              <a:t>19 : 3 </a:t>
            </a:r>
            <a:r>
              <a:rPr lang="ru-RU" sz="3600" b="1" dirty="0" smtClean="0"/>
              <a:t>=</a:t>
            </a:r>
          </a:p>
          <a:p>
            <a:r>
              <a:rPr lang="ru-RU" sz="3600" b="1" dirty="0" smtClean="0"/>
              <a:t>29 </a:t>
            </a:r>
            <a:r>
              <a:rPr lang="ru-RU" sz="3600" b="1" dirty="0"/>
              <a:t>: 9 </a:t>
            </a:r>
            <a:r>
              <a:rPr lang="ru-RU" sz="3600" b="1" dirty="0" smtClean="0"/>
              <a:t>=</a:t>
            </a:r>
          </a:p>
          <a:p>
            <a:r>
              <a:rPr lang="ru-RU" sz="3600" b="1" dirty="0" smtClean="0"/>
              <a:t>37 </a:t>
            </a:r>
            <a:r>
              <a:rPr lang="ru-RU" sz="3600" b="1" dirty="0"/>
              <a:t>: </a:t>
            </a:r>
            <a:r>
              <a:rPr lang="ru-RU" sz="3600" b="1" dirty="0" smtClean="0"/>
              <a:t>7 =</a:t>
            </a:r>
          </a:p>
          <a:p>
            <a:r>
              <a:rPr lang="ru-RU" sz="3600" b="1" dirty="0" smtClean="0"/>
              <a:t>46 </a:t>
            </a:r>
            <a:r>
              <a:rPr lang="ru-RU" sz="3600" b="1" dirty="0"/>
              <a:t>: </a:t>
            </a:r>
            <a:r>
              <a:rPr lang="ru-RU" sz="3600" b="1" dirty="0" smtClean="0"/>
              <a:t>6 = 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2535970" y="1481239"/>
            <a:ext cx="2659276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(18 + 1) </a:t>
            </a:r>
            <a:r>
              <a:rPr lang="uk-UA" sz="3600" b="1" dirty="0" smtClean="0">
                <a:solidFill>
                  <a:srgbClr val="FFFF00"/>
                </a:solidFill>
                <a:latin typeface="Calibri"/>
                <a:cs typeface="Calibri"/>
              </a:rPr>
              <a:t>: 3 =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5090030" y="1481239"/>
            <a:ext cx="2188988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6 (ост. 1)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2618634" y="2023333"/>
            <a:ext cx="2592251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(27 + 2) : 9 </a:t>
            </a:r>
            <a:r>
              <a:rPr lang="uk-UA" sz="3600" b="1" dirty="0" smtClean="0">
                <a:solidFill>
                  <a:srgbClr val="FFFF00"/>
                </a:solidFill>
                <a:latin typeface="Calibri"/>
                <a:cs typeface="Calibri"/>
              </a:rPr>
              <a:t>=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5195246" y="2079882"/>
            <a:ext cx="1866291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3 (ост. 2)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2538182" y="2572225"/>
            <a:ext cx="2796930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(35 + 2) : 7 </a:t>
            </a:r>
            <a:r>
              <a:rPr lang="uk-UA" sz="3600" b="1" dirty="0" smtClean="0">
                <a:solidFill>
                  <a:srgbClr val="FFFF00"/>
                </a:solidFill>
                <a:latin typeface="Calibri"/>
                <a:cs typeface="Calibri"/>
              </a:rPr>
              <a:t>=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195245" y="2564377"/>
            <a:ext cx="1866291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5 (ост. 2)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520331" y="3124922"/>
            <a:ext cx="2690554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(42 + 4) : 6 </a:t>
            </a:r>
            <a:r>
              <a:rPr lang="uk-UA" sz="3600" b="1" dirty="0" smtClean="0">
                <a:solidFill>
                  <a:srgbClr val="FFFF00"/>
                </a:solidFill>
                <a:latin typeface="Calibri"/>
                <a:cs typeface="Calibri"/>
              </a:rPr>
              <a:t>=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118978" y="3177495"/>
            <a:ext cx="2153445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7 (ост. 4)</a:t>
            </a:r>
            <a:endParaRPr lang="ru-RU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2169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10" grpId="0"/>
      <p:bldP spid="114" grpId="0"/>
      <p:bldP spid="115" grpId="0"/>
      <p:bldP spid="119" grpId="0"/>
      <p:bldP spid="35" grpId="0"/>
      <p:bldP spid="38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69975" y="617537"/>
            <a:ext cx="10062616" cy="86804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000" b="1" dirty="0" err="1" smtClean="0"/>
              <a:t>Розв’яжіть</a:t>
            </a:r>
            <a:r>
              <a:rPr lang="ru-RU" sz="4000" b="1" dirty="0" smtClean="0"/>
              <a:t> задачу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4" y="5711138"/>
            <a:ext cx="126749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Ст.94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№513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786560" y="3240918"/>
            <a:ext cx="27294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AutoShape 2" descr="Якщо їсти варення із банки: прикмети, повір'я та практичні поради ᐉ Погляд  U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6978" y="1579000"/>
            <a:ext cx="10215614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200" b="1" dirty="0" err="1"/>
              <a:t>Господиня</a:t>
            </a:r>
            <a:r>
              <a:rPr lang="ru-RU" sz="3200" b="1" dirty="0"/>
              <a:t> поставила на </a:t>
            </a:r>
            <a:r>
              <a:rPr lang="ru-RU" sz="3200" b="1" dirty="0" err="1"/>
              <a:t>стіл</a:t>
            </a:r>
            <a:r>
              <a:rPr lang="ru-RU" sz="3200" b="1" dirty="0"/>
              <a:t> </a:t>
            </a:r>
            <a:r>
              <a:rPr lang="ru-RU" sz="3200" b="1" dirty="0" err="1"/>
              <a:t>тарілку</a:t>
            </a:r>
            <a:r>
              <a:rPr lang="ru-RU" sz="3200" b="1" dirty="0"/>
              <a:t>, на </a:t>
            </a:r>
            <a:r>
              <a:rPr lang="ru-RU" sz="3200" b="1" dirty="0" err="1"/>
              <a:t>якій</a:t>
            </a:r>
            <a:r>
              <a:rPr lang="ru-RU" sz="3200" b="1" dirty="0"/>
              <a:t> було 15 </a:t>
            </a:r>
            <a:r>
              <a:rPr lang="ru-RU" sz="3200" b="1" dirty="0" err="1"/>
              <a:t>пампушок</a:t>
            </a:r>
            <a:r>
              <a:rPr lang="ru-RU" sz="3200" b="1" dirty="0"/>
              <a:t>. </a:t>
            </a:r>
            <a:r>
              <a:rPr lang="ru-RU" sz="3200" b="1" dirty="0" err="1"/>
              <a:t>Кожний</a:t>
            </a:r>
            <a:r>
              <a:rPr lang="ru-RU" sz="3200" b="1" dirty="0"/>
              <a:t> із семи гостей узяв по 2 пампушки. Чи </a:t>
            </a:r>
            <a:r>
              <a:rPr lang="ru-RU" sz="3200" b="1" dirty="0" err="1"/>
              <a:t>залишилися</a:t>
            </a:r>
            <a:r>
              <a:rPr lang="ru-RU" sz="3200" b="1" dirty="0"/>
              <a:t> на </a:t>
            </a:r>
            <a:r>
              <a:rPr lang="ru-RU" sz="3200" b="1" dirty="0" err="1"/>
              <a:t>тарілці</a:t>
            </a:r>
            <a:r>
              <a:rPr lang="ru-RU" sz="3200" b="1" dirty="0"/>
              <a:t> </a:t>
            </a:r>
            <a:r>
              <a:rPr lang="ru-RU" sz="3200" b="1" dirty="0" smtClean="0"/>
              <a:t>пампушки</a:t>
            </a:r>
            <a:r>
              <a:rPr lang="ru-RU" sz="3200" b="1" dirty="0"/>
              <a:t>? </a:t>
            </a:r>
            <a:r>
              <a:rPr lang="ru-RU" sz="3200" b="1" dirty="0" err="1"/>
              <a:t>Якщо</a:t>
            </a:r>
            <a:r>
              <a:rPr lang="ru-RU" sz="3200" b="1" dirty="0"/>
              <a:t> так, то </a:t>
            </a:r>
            <a:r>
              <a:rPr lang="ru-RU" sz="3200" b="1" dirty="0" err="1"/>
              <a:t>скільки</a:t>
            </a:r>
            <a:r>
              <a:rPr lang="ru-RU" sz="3200" b="1" dirty="0"/>
              <a:t>?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4259230" y="3765580"/>
            <a:ext cx="2263945" cy="4884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 взяли </a:t>
            </a:r>
            <a:r>
              <a:rPr lang="ru-RU" sz="3200" b="1" dirty="0" err="1" smtClean="0">
                <a:solidFill>
                  <a:schemeClr val="bg1"/>
                </a:solidFill>
              </a:rPr>
              <a:t>гості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916978" y="3764688"/>
            <a:ext cx="1977439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1) 2 </a:t>
            </a:r>
            <a:r>
              <a:rPr lang="ru-RU" sz="3200" b="1" dirty="0" smtClean="0">
                <a:solidFill>
                  <a:schemeClr val="bg1"/>
                </a:solidFill>
                <a:latin typeface="Calibri"/>
                <a:cs typeface="Calibri"/>
              </a:rPr>
              <a:t>∙ 7 </a:t>
            </a:r>
            <a:r>
              <a:rPr lang="ru-RU" sz="3200" b="1" dirty="0" smtClean="0">
                <a:solidFill>
                  <a:schemeClr val="bg1"/>
                </a:solidFill>
              </a:rPr>
              <a:t>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849236" y="3764688"/>
            <a:ext cx="1392965" cy="4884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14 (п.)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928773" y="4354327"/>
            <a:ext cx="2220764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2) 15 – 14 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149537" y="4354327"/>
            <a:ext cx="1172875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1 (п.)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267495" y="5457832"/>
            <a:ext cx="2171138" cy="5643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err="1" smtClean="0">
                <a:solidFill>
                  <a:schemeClr val="bg1"/>
                </a:solidFill>
              </a:rPr>
              <a:t>Відповідь</a:t>
            </a:r>
            <a:r>
              <a:rPr lang="ru-RU" sz="3200" b="1" dirty="0" smtClean="0">
                <a:solidFill>
                  <a:schemeClr val="bg1"/>
                </a:solidFill>
              </a:rPr>
              <a:t>: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447521" y="5480722"/>
            <a:ext cx="6890022" cy="54142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на тарілці залишилась 1 пампушка.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Пампушки рум’яні. Рецепти та поради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170" y="3240918"/>
            <a:ext cx="3506564" cy="221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951682" y="4897371"/>
            <a:ext cx="3370729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15 – 2 </a:t>
            </a:r>
            <a:r>
              <a:rPr lang="ru-RU" sz="3200" b="1" dirty="0" smtClean="0">
                <a:solidFill>
                  <a:schemeClr val="bg1"/>
                </a:solidFill>
                <a:latin typeface="Calibri"/>
                <a:cs typeface="Calibri"/>
              </a:rPr>
              <a:t>∙ 7 </a:t>
            </a:r>
            <a:r>
              <a:rPr lang="ru-RU" sz="3200" b="1" dirty="0" smtClean="0">
                <a:solidFill>
                  <a:schemeClr val="bg1"/>
                </a:solidFill>
              </a:rPr>
              <a:t>= 1 (п.)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1367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9" grpId="0" animBg="1"/>
      <p:bldP spid="50" grpId="0" animBg="1"/>
      <p:bldP spid="42" grpId="0" animBg="1"/>
      <p:bldP spid="44" grpId="0" animBg="1"/>
      <p:bldP spid="34" grpId="0" animBg="1"/>
      <p:bldP spid="35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69975" y="617537"/>
            <a:ext cx="10062616" cy="86804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000" b="1" dirty="0" err="1" smtClean="0"/>
              <a:t>Розв’яжіть</a:t>
            </a:r>
            <a:r>
              <a:rPr lang="ru-RU" sz="4000" b="1" dirty="0" smtClean="0"/>
              <a:t> задачу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08922" y="-681626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4" y="5711138"/>
            <a:ext cx="126749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Ст.94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№511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000544" y="3217635"/>
            <a:ext cx="2146032" cy="7186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1) 120 : 5 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804142" y="3227340"/>
            <a:ext cx="3242972" cy="7186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 -    від 120 грн.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161507" y="3227340"/>
            <a:ext cx="1642635" cy="7186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24 (</a:t>
            </a:r>
            <a:r>
              <a:rPr lang="ru-RU" sz="3200" b="1" dirty="0" err="1" smtClean="0">
                <a:solidFill>
                  <a:schemeClr val="bg1"/>
                </a:solidFill>
              </a:rPr>
              <a:t>грн</a:t>
            </a:r>
            <a:r>
              <a:rPr lang="ru-RU" sz="3200" b="1" dirty="0" smtClean="0">
                <a:solidFill>
                  <a:schemeClr val="bg1"/>
                </a:solidFill>
              </a:rPr>
              <a:t>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000544" y="5302002"/>
            <a:ext cx="2160963" cy="5643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err="1" smtClean="0">
                <a:solidFill>
                  <a:schemeClr val="bg1"/>
                </a:solidFill>
              </a:rPr>
              <a:t>Відповідь</a:t>
            </a:r>
            <a:r>
              <a:rPr lang="ru-RU" sz="3200" b="1" dirty="0" smtClean="0">
                <a:solidFill>
                  <a:schemeClr val="bg1"/>
                </a:solidFill>
              </a:rPr>
              <a:t>: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149537" y="5302002"/>
            <a:ext cx="4682927" cy="54142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ціна пенала стала 96 грн.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AutoShape 2" descr="Якщо їсти варення із банки: прикмети, повір'я та практичні поради ᐉ Погляд  U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370731" y="1579000"/>
            <a:ext cx="5825203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/>
              <a:t>Пенал </a:t>
            </a:r>
            <a:r>
              <a:rPr lang="ru-RU" sz="3200" b="1" dirty="0" err="1"/>
              <a:t>коштував</a:t>
            </a:r>
            <a:r>
              <a:rPr lang="ru-RU" sz="3200" b="1" dirty="0"/>
              <a:t> 120 грн. Під час </a:t>
            </a:r>
            <a:r>
              <a:rPr lang="ru-RU" sz="3200" b="1" dirty="0" err="1"/>
              <a:t>акції</a:t>
            </a:r>
            <a:r>
              <a:rPr lang="ru-RU" sz="3200" b="1" dirty="0"/>
              <a:t> його </a:t>
            </a:r>
            <a:r>
              <a:rPr lang="ru-RU" sz="3200" b="1" dirty="0" err="1"/>
              <a:t>ціна</a:t>
            </a:r>
            <a:r>
              <a:rPr lang="ru-RU" sz="3200" b="1" dirty="0"/>
              <a:t> </a:t>
            </a:r>
            <a:r>
              <a:rPr lang="ru-RU" sz="3200" b="1" dirty="0" err="1"/>
              <a:t>знизилася</a:t>
            </a:r>
            <a:r>
              <a:rPr lang="ru-RU" sz="3200" b="1" dirty="0"/>
              <a:t> </a:t>
            </a:r>
            <a:r>
              <a:rPr lang="ru-RU" sz="3200" b="1" dirty="0" smtClean="0"/>
              <a:t>на    . </a:t>
            </a:r>
            <a:r>
              <a:rPr lang="ru-RU" sz="3200" b="1" dirty="0"/>
              <a:t>Якою стала </a:t>
            </a:r>
            <a:r>
              <a:rPr lang="ru-RU" sz="3200" b="1" dirty="0" err="1"/>
              <a:t>ціна</a:t>
            </a:r>
            <a:r>
              <a:rPr lang="ru-RU" sz="3200" b="1" dirty="0"/>
              <a:t> пенала? 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1006476" y="4631932"/>
            <a:ext cx="4192845" cy="5896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 120 – 120 </a:t>
            </a:r>
            <a:r>
              <a:rPr lang="ru-RU" sz="3200" b="1" dirty="0" smtClean="0">
                <a:solidFill>
                  <a:schemeClr val="bg1"/>
                </a:solidFill>
                <a:cs typeface="Calibri"/>
              </a:rPr>
              <a:t>: 5 = 96 (</a:t>
            </a:r>
            <a:r>
              <a:rPr lang="ru-RU" sz="3200" b="1" dirty="0" err="1" smtClean="0">
                <a:solidFill>
                  <a:schemeClr val="bg1"/>
                </a:solidFill>
                <a:cs typeface="Calibri"/>
              </a:rPr>
              <a:t>грн</a:t>
            </a:r>
            <a:r>
              <a:rPr lang="ru-RU" sz="3200" b="1" dirty="0" smtClean="0">
                <a:solidFill>
                  <a:schemeClr val="bg1"/>
                </a:solidFill>
                <a:cs typeface="Calibri"/>
              </a:rPr>
              <a:t>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000544" y="3994719"/>
            <a:ext cx="2432113" cy="5760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2) 120 – 24 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450162" y="3994719"/>
            <a:ext cx="1701824" cy="5760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96 (</a:t>
            </a:r>
            <a:r>
              <a:rPr lang="ru-RU" sz="3200" b="1" dirty="0" err="1" smtClean="0">
                <a:solidFill>
                  <a:schemeClr val="bg1"/>
                </a:solidFill>
              </a:rPr>
              <a:t>грн</a:t>
            </a:r>
            <a:r>
              <a:rPr lang="ru-RU" sz="3200" b="1" dirty="0" smtClean="0">
                <a:solidFill>
                  <a:schemeClr val="bg1"/>
                </a:solidFill>
              </a:rPr>
              <a:t>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006476" y="1646490"/>
            <a:ext cx="4280201" cy="143467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err="1" smtClean="0">
                <a:solidFill>
                  <a:schemeClr val="bg1"/>
                </a:solidFill>
              </a:rPr>
              <a:t>Ціна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/>
              <a:t>1</a:t>
            </a:r>
            <a:r>
              <a:rPr lang="ru-RU" sz="3200" b="1" dirty="0" smtClean="0">
                <a:solidFill>
                  <a:schemeClr val="bg1"/>
                </a:solidFill>
              </a:rPr>
              <a:t> – 120 </a:t>
            </a:r>
            <a:r>
              <a:rPr lang="ru-RU" sz="3200" b="1" dirty="0" err="1" smtClean="0">
                <a:solidFill>
                  <a:schemeClr val="bg1"/>
                </a:solidFill>
              </a:rPr>
              <a:t>грн</a:t>
            </a:r>
            <a:endParaRPr lang="ru-RU" sz="3200" b="1" dirty="0" smtClean="0">
              <a:solidFill>
                <a:schemeClr val="bg1"/>
              </a:solidFill>
            </a:endParaRPr>
          </a:p>
          <a:p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uk-UA" sz="3200" b="1" dirty="0" smtClean="0">
                <a:solidFill>
                  <a:schemeClr val="bg1"/>
                </a:solidFill>
              </a:rPr>
              <a:t>Ціна </a:t>
            </a:r>
            <a:r>
              <a:rPr lang="uk-UA" sz="2400" b="1" dirty="0" smtClean="0">
                <a:solidFill>
                  <a:schemeClr val="bg1"/>
                </a:solidFill>
              </a:rPr>
              <a:t>2</a:t>
            </a:r>
            <a:r>
              <a:rPr lang="uk-UA" sz="3200" b="1" dirty="0" smtClean="0">
                <a:solidFill>
                  <a:schemeClr val="bg1"/>
                </a:solidFill>
              </a:rPr>
              <a:t> – ? грн,     на &lt;</a:t>
            </a:r>
            <a:endParaRPr lang="uk-UA" sz="32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Прямоугольник 38"/>
              <p:cNvSpPr/>
              <p:nvPr/>
            </p:nvSpPr>
            <p:spPr>
              <a:xfrm>
                <a:off x="3531989" y="2169058"/>
                <a:ext cx="481221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uk-UA" sz="28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sz="28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uk-UA" sz="28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ru-RU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9" name="Прямоугольник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1989" y="2169058"/>
                <a:ext cx="481221" cy="90178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Прямоугольник 43"/>
              <p:cNvSpPr/>
              <p:nvPr/>
            </p:nvSpPr>
            <p:spPr>
              <a:xfrm>
                <a:off x="5892089" y="2378804"/>
                <a:ext cx="437940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uk-UA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uk-UA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ru-RU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4" name="Прямоугольник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2089" y="2378804"/>
                <a:ext cx="437940" cy="7861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Прямоугольник 44"/>
              <p:cNvSpPr/>
              <p:nvPr/>
            </p:nvSpPr>
            <p:spPr>
              <a:xfrm>
                <a:off x="5143372" y="3183858"/>
                <a:ext cx="437940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uk-UA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sz="24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uk-UA" sz="24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ru-RU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5" name="Прямоугольник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372" y="3183858"/>
                <a:ext cx="437940" cy="7861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Пнг Пенал 33 фото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046" y="3217635"/>
            <a:ext cx="2667297" cy="249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1436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34" grpId="0" animBg="1"/>
      <p:bldP spid="35" grpId="0" animBg="1"/>
      <p:bldP spid="40" grpId="0" animBg="1"/>
      <p:bldP spid="41" grpId="0" animBg="1"/>
      <p:bldP spid="43" grpId="0" animBg="1"/>
      <p:bldP spid="49" grpId="0" animBg="1"/>
      <p:bldP spid="50" grpId="0" animBg="1"/>
      <p:bldP spid="36" grpId="0" animBg="1"/>
      <p:bldP spid="39" grpId="0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69975" y="617537"/>
            <a:ext cx="10062616" cy="86804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000" b="1" dirty="0" err="1" smtClean="0"/>
              <a:t>Розв’яжіть</a:t>
            </a:r>
            <a:r>
              <a:rPr lang="ru-RU" sz="4000" b="1" dirty="0" smtClean="0"/>
              <a:t> задачу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4" y="5711138"/>
            <a:ext cx="126749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Ст.94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№512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086999" y="4036948"/>
            <a:ext cx="1852072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1) 18 </a:t>
            </a:r>
            <a:r>
              <a:rPr lang="ru-RU" sz="3200" b="1" dirty="0" smtClean="0">
                <a:solidFill>
                  <a:schemeClr val="bg1"/>
                </a:solidFill>
                <a:latin typeface="Calibri"/>
                <a:cs typeface="Calibri"/>
              </a:rPr>
              <a:t>∙</a:t>
            </a:r>
            <a:r>
              <a:rPr lang="ru-RU" sz="3200" b="1" dirty="0" smtClean="0">
                <a:solidFill>
                  <a:schemeClr val="bg1"/>
                </a:solidFill>
              </a:rPr>
              <a:t> 3 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919652" y="4036948"/>
            <a:ext cx="1657130" cy="44187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54 (</a:t>
            </a:r>
            <a:r>
              <a:rPr lang="ru-RU" sz="3200" b="1" dirty="0" err="1" smtClean="0">
                <a:solidFill>
                  <a:schemeClr val="bg1"/>
                </a:solidFill>
              </a:rPr>
              <a:t>грн</a:t>
            </a:r>
            <a:r>
              <a:rPr lang="ru-RU" sz="3200" b="1" dirty="0" smtClean="0">
                <a:solidFill>
                  <a:schemeClr val="bg1"/>
                </a:solidFill>
              </a:rPr>
              <a:t>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049106" y="4581922"/>
            <a:ext cx="2171138" cy="5643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err="1" smtClean="0">
                <a:solidFill>
                  <a:schemeClr val="bg1"/>
                </a:solidFill>
              </a:rPr>
              <a:t>Відповідь</a:t>
            </a:r>
            <a:r>
              <a:rPr lang="ru-RU" sz="3200" b="1" dirty="0" smtClean="0">
                <a:solidFill>
                  <a:schemeClr val="bg1"/>
                </a:solidFill>
              </a:rPr>
              <a:t>: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019567" y="5169715"/>
            <a:ext cx="7696324" cy="54142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54 грн було в Сергійка до купівлі книжки.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AutoShape 2" descr="Якщо їсти варення із банки: прикмети, повір'я та практичні поради ᐉ Погляд  U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031501" y="1579000"/>
            <a:ext cx="6204745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200" b="1" dirty="0" err="1"/>
              <a:t>Сергійко</a:t>
            </a:r>
            <a:r>
              <a:rPr lang="ru-RU" sz="3200" b="1" dirty="0"/>
              <a:t> купив книжку за 18 </a:t>
            </a:r>
            <a:r>
              <a:rPr lang="ru-RU" sz="3200" b="1" dirty="0" err="1"/>
              <a:t>грн</a:t>
            </a:r>
            <a:r>
              <a:rPr lang="ru-RU" sz="3200" b="1" dirty="0"/>
              <a:t>, </a:t>
            </a:r>
            <a:r>
              <a:rPr lang="ru-RU" sz="3200" b="1" dirty="0" err="1"/>
              <a:t>витративши</a:t>
            </a:r>
            <a:r>
              <a:rPr lang="ru-RU" sz="3200" b="1" dirty="0"/>
              <a:t> </a:t>
            </a:r>
            <a:r>
              <a:rPr lang="ru-RU" sz="3200" b="1" dirty="0" err="1"/>
              <a:t>третину</a:t>
            </a:r>
            <a:r>
              <a:rPr lang="ru-RU" sz="3200" b="1" dirty="0"/>
              <a:t> всіх своїх грошей. </a:t>
            </a:r>
            <a:r>
              <a:rPr lang="ru-RU" sz="3200" b="1" dirty="0" err="1"/>
              <a:t>Скільки</a:t>
            </a:r>
            <a:r>
              <a:rPr lang="ru-RU" sz="3200" b="1" dirty="0"/>
              <a:t> </a:t>
            </a:r>
            <a:r>
              <a:rPr lang="ru-RU" sz="3200" b="1" dirty="0" err="1"/>
              <a:t>гривень</a:t>
            </a:r>
            <a:r>
              <a:rPr lang="ru-RU" sz="3200" b="1" dirty="0"/>
              <a:t> було в Сергійка до </a:t>
            </a:r>
            <a:r>
              <a:rPr lang="ru-RU" sz="3200" b="1" dirty="0" err="1"/>
              <a:t>купівлі</a:t>
            </a:r>
            <a:r>
              <a:rPr lang="ru-RU" sz="3200" b="1" dirty="0"/>
              <a:t> книжки?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006479" y="2499171"/>
            <a:ext cx="3461452" cy="143467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Було – ? </a:t>
            </a:r>
            <a:r>
              <a:rPr lang="ru-RU" sz="3200" b="1" dirty="0" err="1" smtClean="0">
                <a:solidFill>
                  <a:schemeClr val="bg1"/>
                </a:solidFill>
              </a:rPr>
              <a:t>грн</a:t>
            </a:r>
            <a:endParaRPr lang="ru-RU" sz="3200" b="1" dirty="0" smtClean="0">
              <a:solidFill>
                <a:schemeClr val="bg1"/>
              </a:solidFill>
            </a:endParaRPr>
          </a:p>
          <a:p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uk-UA" sz="3200" b="1" dirty="0" err="1" smtClean="0">
                <a:solidFill>
                  <a:schemeClr val="bg1"/>
                </a:solidFill>
              </a:rPr>
              <a:t>Витр</a:t>
            </a:r>
            <a:r>
              <a:rPr lang="uk-UA" sz="3200" b="1" dirty="0" smtClean="0">
                <a:solidFill>
                  <a:schemeClr val="bg1"/>
                </a:solidFill>
              </a:rPr>
              <a:t>. – 18 грн =</a:t>
            </a:r>
            <a:endParaRPr lang="uk-UA" sz="32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Прямоугольник 38"/>
              <p:cNvSpPr/>
              <p:nvPr/>
            </p:nvSpPr>
            <p:spPr>
              <a:xfrm>
                <a:off x="3794233" y="3032065"/>
                <a:ext cx="481221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uk-UA" sz="28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sz="28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uk-UA" sz="28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9" name="Прямоугольник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233" y="3032065"/>
                <a:ext cx="481221" cy="90178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00" name="Picture 4" descr="Симпатичный мальчик берет книгу с книжной: стоковая векторная графика (без  лицензионных платежей), 2515812907 | Shutterstock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2261"/>
          <a:stretch/>
        </p:blipFill>
        <p:spPr bwMode="auto">
          <a:xfrm>
            <a:off x="8803654" y="3694077"/>
            <a:ext cx="2428320" cy="258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Прямоугольник 43"/>
          <p:cNvSpPr/>
          <p:nvPr/>
        </p:nvSpPr>
        <p:spPr>
          <a:xfrm>
            <a:off x="1049106" y="1502453"/>
            <a:ext cx="3418824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Як знайти число за його </a:t>
            </a:r>
            <a:r>
              <a:rPr lang="ru-RU" sz="2800" b="1" dirty="0" err="1" smtClean="0">
                <a:solidFill>
                  <a:srgbClr val="7030A0"/>
                </a:solidFill>
              </a:rPr>
              <a:t>частиною</a:t>
            </a:r>
            <a:r>
              <a:rPr lang="ru-RU" sz="2800" b="1" dirty="0" smtClean="0">
                <a:solidFill>
                  <a:srgbClr val="7030A0"/>
                </a:solidFill>
              </a:rPr>
              <a:t>?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7305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35" grpId="0" animBg="1"/>
      <p:bldP spid="40" grpId="0" animBg="1"/>
      <p:bldP spid="41" grpId="0" animBg="1"/>
      <p:bldP spid="36" grpId="0" animBg="1"/>
      <p:bldP spid="3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16257</TotalTime>
  <Words>664</Words>
  <Application>Microsoft Office PowerPoint</Application>
  <PresentationFormat>Произвольный</PresentationFormat>
  <Paragraphs>145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Налаштування на урок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1388</cp:revision>
  <dcterms:created xsi:type="dcterms:W3CDTF">2025-08-27T14:01:18Z</dcterms:created>
  <dcterms:modified xsi:type="dcterms:W3CDTF">2026-04-14T09:10:17Z</dcterms:modified>
</cp:coreProperties>
</file>