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71" r:id="rId3"/>
    <p:sldId id="970" r:id="rId4"/>
    <p:sldId id="286" r:id="rId5"/>
    <p:sldId id="927" r:id="rId6"/>
    <p:sldId id="957" r:id="rId7"/>
    <p:sldId id="973" r:id="rId8"/>
    <p:sldId id="972" r:id="rId9"/>
    <p:sldId id="974" r:id="rId10"/>
    <p:sldId id="976" r:id="rId11"/>
    <p:sldId id="960" r:id="rId12"/>
    <p:sldId id="977" r:id="rId13"/>
    <p:sldId id="313" r:id="rId14"/>
    <p:sldId id="96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Обчислення</a:t>
          </a:r>
          <a:r>
            <a:rPr lang="ru-RU" sz="3200" b="1" dirty="0" smtClean="0"/>
            <a:t> периметра </a:t>
          </a:r>
          <a:r>
            <a:rPr lang="ru-RU" sz="3200" b="1" dirty="0" err="1" smtClean="0"/>
            <a:t>прямокут-ника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dirty="0" smtClean="0">
              <a:solidFill>
                <a:schemeClr val="bg1"/>
              </a:solidFill>
            </a:rPr>
            <a:t> нерівностей зі </a:t>
          </a:r>
          <a:r>
            <a:rPr lang="ru-RU" sz="3200" b="1" dirty="0" err="1" smtClean="0">
              <a:solidFill>
                <a:schemeClr val="bg1"/>
              </a:solidFill>
            </a:rPr>
            <a:t>змінною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Робота з </a:t>
          </a:r>
          <a:r>
            <a:rPr lang="ru-RU" sz="3200" b="1" dirty="0" err="1" smtClean="0"/>
            <a:t>діаграмою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Дослідже-ння</a:t>
          </a:r>
          <a:r>
            <a:rPr lang="uk-UA" sz="3200" b="1" dirty="0" smtClean="0"/>
            <a:t> ділення з остачею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16516" custLinFactX="1141" custLinFactNeighborX="100000" custLinFactNeighborY="-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0363" custLinFactX="435240" custLinFactNeighborX="5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NeighborX="-1794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09606" custLinFactX="-400000" custLinFactNeighborX="-444134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696349" y="803013"/>
          <a:ext cx="4273486" cy="266745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Дослідже-ння</a:t>
          </a:r>
          <a:r>
            <a:rPr lang="uk-UA" sz="3200" b="1" kern="1200" dirty="0" smtClean="0"/>
            <a:t> ділення з остачею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06665" y="854696"/>
        <a:ext cx="266745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38482" y="840915"/>
          <a:ext cx="4273486" cy="259165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Робота з </a:t>
          </a:r>
          <a:r>
            <a:rPr lang="ru-RU" sz="3200" b="1" kern="1200" dirty="0" err="1" smtClean="0"/>
            <a:t>діаграмою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179398" y="854696"/>
        <a:ext cx="259165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31718" y="810744"/>
          <a:ext cx="4273486" cy="265199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периметра </a:t>
          </a:r>
          <a:r>
            <a:rPr lang="ru-RU" sz="3200" b="1" kern="1200" dirty="0" err="1" smtClean="0"/>
            <a:t>прямокут-ника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42463" y="854696"/>
        <a:ext cx="265199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2004594" y="845578"/>
          <a:ext cx="4273486" cy="258232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kern="1200" dirty="0" smtClean="0">
              <a:solidFill>
                <a:schemeClr val="bg1"/>
              </a:solidFill>
            </a:rPr>
            <a:t> нерівностей зі </a:t>
          </a:r>
          <a:r>
            <a:rPr lang="ru-RU" sz="3200" b="1" kern="1200" dirty="0" err="1" smtClean="0">
              <a:solidFill>
                <a:schemeClr val="bg1"/>
              </a:solidFill>
            </a:rPr>
            <a:t>змінною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850173" y="854696"/>
        <a:ext cx="258232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7543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5400" b="1" dirty="0" smtClean="0">
                <a:solidFill>
                  <a:srgbClr val="7030A0"/>
                </a:solidFill>
              </a:rPr>
              <a:t>Закріплення виконання ділення з </a:t>
            </a:r>
            <a:r>
              <a:rPr lang="uk-UA" sz="5400" b="1" dirty="0" smtClean="0">
                <a:solidFill>
                  <a:srgbClr val="7030A0"/>
                </a:solidFill>
              </a:rPr>
              <a:t>остачею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38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smtClean="0">
                <a:solidFill>
                  <a:srgbClr val="7030A0"/>
                </a:solidFill>
              </a:rPr>
              <a:t>Урок 141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1398932"/>
            <a:ext cx="10009111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Ширина </a:t>
            </a:r>
            <a:r>
              <a:rPr lang="ru-RU" sz="2800" b="1" dirty="0" err="1">
                <a:solidFill>
                  <a:srgbClr val="7030A0"/>
                </a:solidFill>
              </a:rPr>
              <a:t>прямокутника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дорівнює</a:t>
            </a:r>
            <a:r>
              <a:rPr lang="ru-RU" sz="2800" b="1" dirty="0">
                <a:solidFill>
                  <a:srgbClr val="7030A0"/>
                </a:solidFill>
              </a:rPr>
              <a:t> 3 см. Це у два рази </a:t>
            </a:r>
            <a:r>
              <a:rPr lang="ru-RU" sz="2800" b="1" dirty="0" err="1">
                <a:solidFill>
                  <a:srgbClr val="7030A0"/>
                </a:solidFill>
              </a:rPr>
              <a:t>менше</a:t>
            </a:r>
            <a:r>
              <a:rPr lang="ru-RU" sz="2800" b="1" dirty="0">
                <a:solidFill>
                  <a:srgbClr val="7030A0"/>
                </a:solidFill>
              </a:rPr>
              <a:t> від його </a:t>
            </a:r>
            <a:r>
              <a:rPr lang="ru-RU" sz="2800" b="1" dirty="0" err="1">
                <a:solidFill>
                  <a:srgbClr val="7030A0"/>
                </a:solidFill>
              </a:rPr>
              <a:t>довжини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Побудуйте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цей </a:t>
            </a:r>
            <a:r>
              <a:rPr lang="ru-RU" sz="2800" b="1" dirty="0" err="1" smtClean="0">
                <a:solidFill>
                  <a:srgbClr val="7030A0"/>
                </a:solidFill>
              </a:rPr>
              <a:t>прямокутник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його периметр.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59110" y="2841194"/>
            <a:ext cx="2954099" cy="152289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 – ?см, у 2 р. &gt; </a:t>
            </a:r>
          </a:p>
          <a:p>
            <a:r>
              <a:rPr lang="uk-UA" sz="3200" b="1" u="sng" dirty="0" smtClean="0">
                <a:solidFill>
                  <a:srgbClr val="7030A0"/>
                </a:solidFill>
              </a:rPr>
              <a:t>в – 3 см 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Р – </a:t>
            </a:r>
            <a:r>
              <a:rPr lang="ru-RU" sz="3200" b="1" dirty="0" smtClean="0">
                <a:solidFill>
                  <a:srgbClr val="7030A0"/>
                </a:solidFill>
              </a:rPr>
              <a:t>? см</a:t>
            </a:r>
            <a:endParaRPr lang="uk-UA" sz="3200" b="1" dirty="0" smtClean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Пригадайте, як знайти периметр </a:t>
            </a:r>
            <a:r>
              <a:rPr lang="ru-RU" sz="3600" b="1" dirty="0" err="1" smtClean="0"/>
              <a:t>прямокутника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03933" y="5428981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75071" y="5451871"/>
            <a:ext cx="6038962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п</a:t>
            </a:r>
            <a:r>
              <a:rPr lang="uk-UA" sz="3200" b="1" dirty="0" smtClean="0">
                <a:solidFill>
                  <a:schemeClr val="bg1"/>
                </a:solidFill>
              </a:rPr>
              <a:t>ериметр прямокутника 18 см.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919719" y="4450419"/>
            <a:ext cx="1301499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6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(см)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73649" y="4433717"/>
            <a:ext cx="176542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3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2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40463" y="2891169"/>
            <a:ext cx="279135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а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2 + в ∙ 2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21218" y="4417420"/>
            <a:ext cx="209607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довжина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7775" y="4935213"/>
            <a:ext cx="1582957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18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(см)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69346" y="4918511"/>
            <a:ext cx="261842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(6 + 3)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2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34894" y="3397030"/>
            <a:ext cx="280248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(а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 + в) ∙ 2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03118" y="2891169"/>
            <a:ext cx="2136397" cy="9788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731064" y="3907820"/>
            <a:ext cx="648402" cy="4562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202983" y="3177249"/>
            <a:ext cx="648402" cy="4562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4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0" grpId="0" animBg="1"/>
      <p:bldP spid="41" grpId="0" animBg="1"/>
      <p:bldP spid="43" grpId="0" animBg="1"/>
      <p:bldP spid="49" grpId="0" animBg="1"/>
      <p:bldP spid="48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4-14_20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2" y="2131674"/>
            <a:ext cx="6848097" cy="29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8355" y="405458"/>
            <a:ext cx="10475234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 err="1"/>
              <a:t>діаграму</a:t>
            </a:r>
            <a:r>
              <a:rPr lang="ru-RU" sz="3600" b="1" dirty="0"/>
              <a:t> і </a:t>
            </a:r>
            <a:r>
              <a:rPr lang="ru-RU" sz="3600" b="1" dirty="0" smtClean="0"/>
              <a:t>дайте </a:t>
            </a:r>
            <a:r>
              <a:rPr lang="ru-RU" sz="3600" b="1" dirty="0" err="1" smtClean="0"/>
              <a:t>відповіді</a:t>
            </a:r>
            <a:r>
              <a:rPr lang="ru-RU" sz="3600" b="1" dirty="0" smtClean="0"/>
              <a:t> </a:t>
            </a:r>
            <a:r>
              <a:rPr lang="ru-RU" sz="3600" b="1" dirty="0"/>
              <a:t>на запитання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Ст.98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№531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2619" y="1125538"/>
            <a:ext cx="1043599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Уляна</a:t>
            </a:r>
            <a:r>
              <a:rPr lang="ru-RU" sz="2800" b="1" dirty="0"/>
              <a:t>, Олеся, Марта, </a:t>
            </a:r>
            <a:r>
              <a:rPr lang="ru-RU" sz="2800" b="1" dirty="0" err="1"/>
              <a:t>Іван</a:t>
            </a:r>
            <a:r>
              <a:rPr lang="ru-RU" sz="2800" b="1" dirty="0"/>
              <a:t> і Денис </a:t>
            </a:r>
            <a:r>
              <a:rPr lang="ru-RU" sz="2800" b="1" dirty="0" err="1"/>
              <a:t>пішли</a:t>
            </a:r>
            <a:r>
              <a:rPr lang="ru-RU" sz="2800" b="1" dirty="0"/>
              <a:t> в </a:t>
            </a:r>
            <a:r>
              <a:rPr lang="ru-RU" sz="2800" b="1" dirty="0" err="1" smtClean="0"/>
              <a:t>піцер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err="1" smtClean="0"/>
              <a:t>ю</a:t>
            </a:r>
            <a:r>
              <a:rPr lang="ru-RU" sz="2800" b="1" dirty="0"/>
              <a:t>. На </a:t>
            </a:r>
            <a:r>
              <a:rPr lang="ru-RU" sz="2800" b="1" dirty="0" err="1"/>
              <a:t>діаграмі</a:t>
            </a:r>
            <a:r>
              <a:rPr lang="ru-RU" sz="2800" b="1" dirty="0"/>
              <a:t> показано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шматків</a:t>
            </a:r>
            <a:r>
              <a:rPr lang="ru-RU" sz="2800" b="1" dirty="0"/>
              <a:t> </a:t>
            </a:r>
            <a:r>
              <a:rPr lang="ru-RU" sz="2800" b="1" dirty="0" err="1"/>
              <a:t>піци</a:t>
            </a:r>
            <a:r>
              <a:rPr lang="ru-RU" sz="2800" b="1" dirty="0"/>
              <a:t> </a:t>
            </a:r>
            <a:r>
              <a:rPr lang="ru-RU" sz="2800" b="1" dirty="0" err="1"/>
              <a:t>з’їв</a:t>
            </a:r>
            <a:r>
              <a:rPr lang="ru-RU" sz="2800" b="1" dirty="0"/>
              <a:t> </a:t>
            </a:r>
            <a:r>
              <a:rPr lang="ru-RU" sz="2800" b="1" dirty="0" err="1"/>
              <a:t>кожний</a:t>
            </a:r>
            <a:r>
              <a:rPr lang="ru-RU" sz="2800" b="1" dirty="0"/>
              <a:t> із них.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6402" y="2137271"/>
            <a:ext cx="3667187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всього </a:t>
            </a:r>
            <a:r>
              <a:rPr lang="ru-RU" sz="2800" b="1" dirty="0" err="1">
                <a:solidFill>
                  <a:srgbClr val="7030A0"/>
                </a:solidFill>
              </a:rPr>
              <a:t>шматків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піци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з’їли</a:t>
            </a:r>
            <a:r>
              <a:rPr lang="ru-RU" sz="2800" b="1" dirty="0">
                <a:solidFill>
                  <a:srgbClr val="7030A0"/>
                </a:solidFill>
              </a:rPr>
              <a:t> діти? </a:t>
            </a:r>
          </a:p>
          <a:p>
            <a:pPr marL="361950" indent="-36195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Хто </a:t>
            </a:r>
            <a:r>
              <a:rPr lang="ru-RU" sz="2800" b="1" dirty="0">
                <a:solidFill>
                  <a:srgbClr val="7030A0"/>
                </a:solidFill>
              </a:rPr>
              <a:t>з дітей </a:t>
            </a:r>
            <a:r>
              <a:rPr lang="ru-RU" sz="2800" b="1" dirty="0" err="1">
                <a:solidFill>
                  <a:srgbClr val="7030A0"/>
                </a:solidFill>
              </a:rPr>
              <a:t>з’їв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найбільше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шматків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піци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1511" y="5229994"/>
            <a:ext cx="842446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3) Хто </a:t>
            </a:r>
            <a:r>
              <a:rPr lang="ru-RU" sz="2800" b="1" dirty="0">
                <a:solidFill>
                  <a:srgbClr val="7030A0"/>
                </a:solidFill>
              </a:rPr>
              <a:t>з дітей </a:t>
            </a:r>
            <a:r>
              <a:rPr lang="ru-RU" sz="2800" b="1" dirty="0" err="1">
                <a:solidFill>
                  <a:srgbClr val="7030A0"/>
                </a:solidFill>
              </a:rPr>
              <a:t>з’їв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найменше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шматків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піци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4) Хто </a:t>
            </a:r>
            <a:r>
              <a:rPr lang="ru-RU" sz="2800" b="1" dirty="0">
                <a:solidFill>
                  <a:srgbClr val="7030A0"/>
                </a:solidFill>
              </a:rPr>
              <a:t>з дітей </a:t>
            </a:r>
            <a:r>
              <a:rPr lang="ru-RU" sz="2800" b="1" dirty="0" err="1">
                <a:solidFill>
                  <a:srgbClr val="7030A0"/>
                </a:solidFill>
              </a:rPr>
              <a:t>з’їв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однакову</a:t>
            </a:r>
            <a:r>
              <a:rPr lang="ru-RU" sz="2800" b="1" dirty="0">
                <a:solidFill>
                  <a:srgbClr val="7030A0"/>
                </a:solidFill>
              </a:rPr>
              <a:t> кількість </a:t>
            </a:r>
            <a:r>
              <a:rPr lang="ru-RU" sz="2800" b="1" dirty="0" err="1">
                <a:solidFill>
                  <a:srgbClr val="7030A0"/>
                </a:solidFill>
              </a:rPr>
              <a:t>шматків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піци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03599" y="2061642"/>
            <a:ext cx="230539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4+3+2+2+1=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8993" y="2061642"/>
            <a:ext cx="1799062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12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(</a:t>
            </a:r>
            <a:r>
              <a:rPr lang="ru-RU" sz="3200" b="1" dirty="0" err="1" smtClean="0">
                <a:solidFill>
                  <a:schemeClr val="bg1"/>
                </a:solidFill>
                <a:cs typeface="Calibri"/>
              </a:rPr>
              <a:t>шм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2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8355" y="405458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791546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Ст.97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№526-527</a:t>
            </a:r>
          </a:p>
        </p:txBody>
      </p:sp>
      <p:pic>
        <p:nvPicPr>
          <p:cNvPr id="2050" name="Picture 2" descr="D:\3 клас\03 МАТЕМ\1 Листопад\7 Множення в межах 1000\2026-04-12_175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1125538"/>
            <a:ext cx="3384376" cy="13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620" y="1125538"/>
            <a:ext cx="691276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Дідусь </a:t>
            </a:r>
            <a:r>
              <a:rPr lang="ru-RU" sz="2800" b="1" dirty="0" err="1">
                <a:solidFill>
                  <a:schemeClr val="bg1"/>
                </a:solidFill>
              </a:rPr>
              <a:t>Павло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хоче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пересадити</a:t>
            </a:r>
            <a:r>
              <a:rPr lang="ru-RU" sz="2800" b="1" dirty="0">
                <a:solidFill>
                  <a:schemeClr val="bg1"/>
                </a:solidFill>
              </a:rPr>
              <a:t> свої квіти — </a:t>
            </a:r>
            <a:r>
              <a:rPr lang="ru-RU" sz="2800" b="1" dirty="0" smtClean="0">
                <a:solidFill>
                  <a:schemeClr val="bg1"/>
                </a:solidFill>
              </a:rPr>
              <a:t>23 </a:t>
            </a:r>
            <a:r>
              <a:rPr lang="ru-RU" sz="2800" b="1" dirty="0" err="1" smtClean="0">
                <a:solidFill>
                  <a:schemeClr val="bg1"/>
                </a:solidFill>
              </a:rPr>
              <a:t>герані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й </a:t>
            </a:r>
            <a:r>
              <a:rPr lang="ru-RU" sz="2800" b="1" dirty="0" smtClean="0">
                <a:solidFill>
                  <a:schemeClr val="bg1"/>
                </a:solidFill>
              </a:rPr>
              <a:t>32 </a:t>
            </a:r>
            <a:r>
              <a:rPr lang="ru-RU" sz="2800" b="1" dirty="0" err="1" smtClean="0">
                <a:solidFill>
                  <a:schemeClr val="bg1"/>
                </a:solidFill>
              </a:rPr>
              <a:t>гіацинти</a:t>
            </a:r>
            <a:r>
              <a:rPr lang="ru-RU" sz="2800" b="1" dirty="0">
                <a:solidFill>
                  <a:schemeClr val="bg1"/>
                </a:solidFill>
              </a:rPr>
              <a:t>. Він має 5 </a:t>
            </a:r>
            <a:r>
              <a:rPr lang="ru-RU" sz="2800" b="1" dirty="0" err="1">
                <a:solidFill>
                  <a:schemeClr val="bg1"/>
                </a:solidFill>
              </a:rPr>
              <a:t>горщиків</a:t>
            </a:r>
            <a:r>
              <a:rPr lang="ru-RU" sz="2800" b="1" dirty="0">
                <a:solidFill>
                  <a:schemeClr val="bg1"/>
                </a:solidFill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</a:rPr>
              <a:t>герані</a:t>
            </a:r>
            <a:r>
              <a:rPr lang="ru-RU" sz="2800" b="1" dirty="0">
                <a:solidFill>
                  <a:schemeClr val="bg1"/>
                </a:solidFill>
              </a:rPr>
              <a:t> й </a:t>
            </a:r>
            <a:r>
              <a:rPr lang="ru-RU" sz="2800" b="1" dirty="0" smtClean="0">
                <a:solidFill>
                  <a:schemeClr val="bg1"/>
                </a:solidFill>
              </a:rPr>
              <a:t>6горщиків </a:t>
            </a:r>
            <a:r>
              <a:rPr lang="ru-RU" sz="2800" b="1" dirty="0">
                <a:solidFill>
                  <a:schemeClr val="bg1"/>
                </a:solidFill>
              </a:rPr>
              <a:t>для </a:t>
            </a:r>
            <a:r>
              <a:rPr lang="ru-RU" sz="2800" b="1" dirty="0" err="1">
                <a:solidFill>
                  <a:schemeClr val="bg1"/>
                </a:solidFill>
              </a:rPr>
              <a:t>гіацинтів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3189" y="2538831"/>
            <a:ext cx="10111248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квіток </a:t>
            </a:r>
            <a:r>
              <a:rPr lang="ru-RU" sz="2800" b="1" dirty="0" err="1">
                <a:solidFill>
                  <a:srgbClr val="7030A0"/>
                </a:solidFill>
              </a:rPr>
              <a:t>герані</a:t>
            </a:r>
            <a:r>
              <a:rPr lang="ru-RU" sz="2800" b="1" dirty="0">
                <a:solidFill>
                  <a:srgbClr val="7030A0"/>
                </a:solidFill>
              </a:rPr>
              <a:t> він посадить в один </a:t>
            </a:r>
            <a:r>
              <a:rPr lang="ru-RU" sz="2800" b="1" dirty="0" err="1" smtClean="0">
                <a:solidFill>
                  <a:srgbClr val="7030A0"/>
                </a:solidFill>
              </a:rPr>
              <a:t>горщик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і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цих квіток </a:t>
            </a:r>
            <a:r>
              <a:rPr lang="ru-RU" sz="2800" b="1" dirty="0" err="1">
                <a:solidFill>
                  <a:srgbClr val="7030A0"/>
                </a:solidFill>
              </a:rPr>
              <a:t>залишиться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361950" indent="-3619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квіток </a:t>
            </a:r>
            <a:r>
              <a:rPr lang="ru-RU" sz="2800" b="1" dirty="0" err="1">
                <a:solidFill>
                  <a:srgbClr val="7030A0"/>
                </a:solidFill>
              </a:rPr>
              <a:t>гіацинтів</a:t>
            </a:r>
            <a:r>
              <a:rPr lang="ru-RU" sz="2800" b="1" dirty="0">
                <a:solidFill>
                  <a:srgbClr val="7030A0"/>
                </a:solidFill>
              </a:rPr>
              <a:t> він посадить в один </a:t>
            </a:r>
            <a:r>
              <a:rPr lang="ru-RU" sz="2800" b="1" dirty="0" err="1">
                <a:solidFill>
                  <a:srgbClr val="7030A0"/>
                </a:solidFill>
              </a:rPr>
              <a:t>горщик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цих квіток </a:t>
            </a:r>
            <a:r>
              <a:rPr lang="ru-RU" sz="2800" b="1" dirty="0" err="1">
                <a:solidFill>
                  <a:srgbClr val="7030A0"/>
                </a:solidFill>
              </a:rPr>
              <a:t>залишиться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361950" indent="-36195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Герань </a:t>
            </a:r>
            <a:r>
              <a:rPr lang="ru-RU" sz="2800" b="1" dirty="0">
                <a:solidFill>
                  <a:srgbClr val="7030A0"/>
                </a:solidFill>
              </a:rPr>
              <a:t>і </a:t>
            </a:r>
            <a:r>
              <a:rPr lang="ru-RU" sz="2800" b="1" dirty="0" err="1">
                <a:solidFill>
                  <a:srgbClr val="7030A0"/>
                </a:solidFill>
              </a:rPr>
              <a:t>гіацинти</a:t>
            </a:r>
            <a:r>
              <a:rPr lang="ru-RU" sz="2800" b="1" dirty="0">
                <a:solidFill>
                  <a:srgbClr val="7030A0"/>
                </a:solidFill>
              </a:rPr>
              <a:t>, що </a:t>
            </a:r>
            <a:r>
              <a:rPr lang="ru-RU" sz="2800" b="1" dirty="0" err="1">
                <a:solidFill>
                  <a:srgbClr val="7030A0"/>
                </a:solidFill>
              </a:rPr>
              <a:t>залишилися</a:t>
            </a:r>
            <a:r>
              <a:rPr lang="ru-RU" sz="2800" b="1" dirty="0">
                <a:solidFill>
                  <a:srgbClr val="7030A0"/>
                </a:solidFill>
              </a:rPr>
              <a:t>, він </a:t>
            </a:r>
            <a:r>
              <a:rPr lang="ru-RU" sz="2800" b="1" dirty="0" err="1">
                <a:solidFill>
                  <a:srgbClr val="7030A0"/>
                </a:solidFill>
              </a:rPr>
              <a:t>вирішив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посадити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інший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горщик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квіток буде в цьому </a:t>
            </a:r>
            <a:r>
              <a:rPr lang="ru-RU" sz="2800" b="1" dirty="0" err="1">
                <a:solidFill>
                  <a:srgbClr val="7030A0"/>
                </a:solidFill>
              </a:rPr>
              <a:t>горщику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2051" name="Picture 3" descr="D:\3 клас\03 МАТЕМ\1 Листопад\7 Множення в межах 1000\2026-04-12_180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14" y="5234772"/>
            <a:ext cx="7956589" cy="9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4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формули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знаходження</a:t>
            </a:r>
            <a:r>
              <a:rPr lang="ru-RU" sz="3200" b="1" dirty="0" smtClean="0">
                <a:solidFill>
                  <a:schemeClr val="bg1"/>
                </a:solidFill>
              </a:rPr>
              <a:t> периметру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перевірити</a:t>
            </a:r>
            <a:r>
              <a:rPr lang="ru-RU" sz="3200" b="1" dirty="0" smtClean="0">
                <a:solidFill>
                  <a:schemeClr val="bg1"/>
                </a:solidFill>
              </a:rPr>
              <a:t> ділення з </a:t>
            </a:r>
            <a:r>
              <a:rPr lang="ru-RU" sz="3200" b="1" dirty="0" err="1" smtClean="0">
                <a:solidFill>
                  <a:schemeClr val="bg1"/>
                </a:solidFill>
              </a:rPr>
              <a:t>остачею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9452" y="418649"/>
            <a:ext cx="10325644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04656" y="1413570"/>
            <a:ext cx="4622228" cy="6483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3669" y="714802"/>
            <a:ext cx="60920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451" y="3023663"/>
            <a:ext cx="4956556" cy="5856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2</a:t>
            </a:r>
            <a:r>
              <a:rPr lang="uk-UA" sz="3200" b="1" dirty="0"/>
              <a:t>) </a:t>
            </a:r>
            <a:r>
              <a:rPr lang="uk-UA" sz="3200" b="1" dirty="0" smtClean="0"/>
              <a:t>вмієш гарно малювати;</a:t>
            </a:r>
            <a:endParaRPr lang="ru-RU" sz="32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19451" y="3802741"/>
            <a:ext cx="4607432" cy="57563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3</a:t>
            </a:r>
            <a:r>
              <a:rPr lang="uk-UA" sz="3200" b="1" dirty="0"/>
              <a:t>) швидко </a:t>
            </a:r>
            <a:r>
              <a:rPr lang="uk-UA" sz="3200" b="1" dirty="0" smtClean="0"/>
              <a:t>їж;</a:t>
            </a:r>
            <a:endParaRPr lang="ru-RU" sz="32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19449" y="4581922"/>
            <a:ext cx="4607434" cy="56324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4</a:t>
            </a:r>
            <a:r>
              <a:rPr lang="uk-UA" sz="3200" b="1" dirty="0"/>
              <a:t>) </a:t>
            </a:r>
            <a:r>
              <a:rPr lang="uk-UA" sz="3200" b="1" dirty="0" smtClean="0"/>
              <a:t>любиш піцу;</a:t>
            </a:r>
            <a:endParaRPr lang="ru-RU" sz="32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9451" y="5374010"/>
            <a:ext cx="9061012" cy="57619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rgbClr val="0070C0"/>
                </a:solidFill>
              </a:rPr>
              <a:t>5</a:t>
            </a:r>
            <a:r>
              <a:rPr lang="uk-UA" sz="3200" b="1" dirty="0">
                <a:solidFill>
                  <a:srgbClr val="0070C0"/>
                </a:solidFill>
              </a:rPr>
              <a:t>) </a:t>
            </a:r>
            <a:r>
              <a:rPr lang="uk-UA" sz="3200" b="1" dirty="0" smtClean="0">
                <a:solidFill>
                  <a:srgbClr val="0070C0"/>
                </a:solidFill>
              </a:rPr>
              <a:t>знаєш, чим гриби відрізняються від рослин.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04655" y="2261990"/>
            <a:ext cx="4622229" cy="597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1</a:t>
            </a:r>
            <a:r>
              <a:rPr lang="uk-UA" sz="3200" b="1" dirty="0"/>
              <a:t>) </a:t>
            </a:r>
            <a:r>
              <a:rPr lang="uk-UA" sz="3200" b="1" dirty="0" smtClean="0"/>
              <a:t>маєш міцне здоров’я;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508" y="1286855"/>
            <a:ext cx="1937799" cy="36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369153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999457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Ст.98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43" y="4153565"/>
            <a:ext cx="1541038" cy="22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7 Множення в межах 1000\2026-04-12_163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6" y="1498238"/>
            <a:ext cx="101070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5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89602464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</a:t>
            </a:r>
            <a:r>
              <a:rPr lang="ru-RU" sz="3600" b="1" dirty="0" err="1" smtClean="0"/>
              <a:t>каліграфічно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результати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0115" y="133541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293410" y="3904326"/>
            <a:ext cx="10219818" cy="11096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Назвіть</a:t>
            </a:r>
            <a:r>
              <a:rPr lang="ru-RU" sz="3200" b="1" dirty="0" smtClean="0"/>
              <a:t> </a:t>
            </a:r>
            <a:r>
              <a:rPr lang="ru-RU" sz="3200" b="1" dirty="0"/>
              <a:t>приклади, які не мають </a:t>
            </a:r>
            <a:r>
              <a:rPr lang="ru-RU" sz="3200" b="1" dirty="0" err="1"/>
              <a:t>остачі</a:t>
            </a:r>
            <a:r>
              <a:rPr lang="ru-RU" sz="3200" b="1" dirty="0"/>
              <a:t>, </a:t>
            </a:r>
            <a:r>
              <a:rPr lang="ru-RU" sz="3200" b="1" dirty="0" err="1"/>
              <a:t>тобто</a:t>
            </a:r>
            <a:r>
              <a:rPr lang="ru-RU" sz="3200" b="1" dirty="0"/>
              <a:t> </a:t>
            </a:r>
            <a:r>
              <a:rPr lang="ru-RU" sz="3200" b="1" dirty="0" err="1"/>
              <a:t>діляться</a:t>
            </a:r>
            <a:r>
              <a:rPr lang="ru-RU" sz="3200" b="1" dirty="0"/>
              <a:t> </a:t>
            </a:r>
            <a:r>
              <a:rPr lang="ru-RU" sz="3200" b="1" dirty="0" err="1"/>
              <a:t>націло</a:t>
            </a:r>
            <a:r>
              <a:rPr lang="ru-RU" sz="3200" b="1" dirty="0"/>
              <a:t>. </a:t>
            </a:r>
            <a:r>
              <a:rPr lang="ru-RU" sz="3200" b="1" dirty="0" smtClean="0"/>
              <a:t>32 </a:t>
            </a:r>
            <a:r>
              <a:rPr lang="ru-RU" sz="3200" b="1" dirty="0"/>
              <a:t>: 4, 35 : 6, 48 : 6, 50 : 7, 30 : 5, 14 : 4, 12 : 3. 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1297754" y="2793379"/>
            <a:ext cx="7684772" cy="1094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Виберіть</a:t>
            </a:r>
            <a:r>
              <a:rPr lang="ru-RU" sz="3200" b="1" dirty="0" smtClean="0"/>
              <a:t> </a:t>
            </a:r>
            <a:r>
              <a:rPr lang="ru-RU" sz="3200" b="1" dirty="0"/>
              <a:t>приклади з </a:t>
            </a:r>
            <a:r>
              <a:rPr lang="ru-RU" sz="3200" b="1" dirty="0" err="1"/>
              <a:t>остачею</a:t>
            </a:r>
            <a:r>
              <a:rPr lang="ru-RU" sz="3200" b="1" dirty="0"/>
              <a:t> 3. </a:t>
            </a:r>
            <a:endParaRPr lang="ru-RU" sz="3200" b="1" dirty="0" smtClean="0"/>
          </a:p>
          <a:p>
            <a:r>
              <a:rPr lang="ru-RU" sz="3200" b="1" dirty="0" smtClean="0"/>
              <a:t>13 </a:t>
            </a:r>
            <a:r>
              <a:rPr lang="ru-RU" sz="3200" b="1" dirty="0"/>
              <a:t>: 2, 24 : 3, 18 : 4, 43 : 5, 15 : 4, 55 : 9. </a:t>
            </a:r>
            <a:endParaRPr lang="ru-RU" sz="3200" b="1" dirty="0" smtClean="0"/>
          </a:p>
        </p:txBody>
      </p:sp>
      <p:sp>
        <p:nvSpPr>
          <p:cNvPr id="71" name="Прямоугольник 70"/>
          <p:cNvSpPr/>
          <p:nvPr/>
        </p:nvSpPr>
        <p:spPr>
          <a:xfrm>
            <a:off x="1305627" y="5015165"/>
            <a:ext cx="7689116" cy="10953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Які </a:t>
            </a:r>
            <a:r>
              <a:rPr lang="ru-RU" sz="3200" b="1" dirty="0"/>
              <a:t>приклади мають </a:t>
            </a:r>
            <a:r>
              <a:rPr lang="ru-RU" sz="3200" b="1" dirty="0" err="1"/>
              <a:t>частку</a:t>
            </a:r>
            <a:r>
              <a:rPr lang="ru-RU" sz="3200" b="1" dirty="0"/>
              <a:t> 2 й </a:t>
            </a:r>
            <a:r>
              <a:rPr lang="ru-RU" sz="3200" b="1" dirty="0" err="1"/>
              <a:t>остачу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r>
              <a:rPr lang="ru-RU" sz="3200" b="1" dirty="0" smtClean="0"/>
              <a:t>23 </a:t>
            </a:r>
            <a:r>
              <a:rPr lang="ru-RU" sz="3200" b="1" dirty="0"/>
              <a:t>: 10, 6 : 6, 19 : 9, 14 : 2, 9 : 4, 15 : 7, 36 : 9</a:t>
            </a:r>
            <a:endParaRPr lang="uk-UA" sz="3200" b="1" dirty="0">
              <a:cs typeface="Calibri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743217" y="3789834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909939" y="3789834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588402" y="1350811"/>
            <a:ext cx="454720" cy="567792"/>
          </a:xfrm>
          <a:prstGeom prst="rect">
            <a:avLst/>
          </a:prstGeom>
        </p:spPr>
      </p:pic>
      <p:cxnSp>
        <p:nvCxnSpPr>
          <p:cNvPr id="96" name="Прямая соединительная линия 95"/>
          <p:cNvCxnSpPr/>
          <p:nvPr/>
        </p:nvCxnSpPr>
        <p:spPr>
          <a:xfrm>
            <a:off x="2790168" y="4869954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072152" y="4910039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7227710" y="4910039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9549503" y="4918226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402811" y="6022082"/>
            <a:ext cx="109050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3599535" y="6009004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809944" y="6022082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6763857" y="6009004"/>
            <a:ext cx="8539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4-12_174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8" y="3087621"/>
            <a:ext cx="598371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9975" y="617537"/>
            <a:ext cx="10062616" cy="868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Проведемо</a:t>
            </a:r>
            <a:r>
              <a:rPr lang="ru-RU" sz="4000" b="1" dirty="0" smtClean="0"/>
              <a:t> дослідження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43824" y="-69010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9974" y="1485579"/>
            <a:ext cx="1006261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На свій день </a:t>
            </a:r>
            <a:r>
              <a:rPr lang="ru-RU" sz="3200" b="1" dirty="0" err="1"/>
              <a:t>народження</a:t>
            </a:r>
            <a:r>
              <a:rPr lang="ru-RU" sz="3200" b="1" dirty="0"/>
              <a:t> Ярослав </a:t>
            </a:r>
            <a:r>
              <a:rPr lang="ru-RU" sz="3200" b="1" dirty="0" err="1"/>
              <a:t>приніс</a:t>
            </a:r>
            <a:r>
              <a:rPr lang="ru-RU" sz="3200" b="1" dirty="0"/>
              <a:t> </a:t>
            </a:r>
            <a:r>
              <a:rPr lang="ru-RU" sz="3200" b="1" dirty="0" smtClean="0"/>
              <a:t>коробку</a:t>
            </a:r>
            <a:r>
              <a:rPr lang="ru-RU" sz="3200" b="1" dirty="0"/>
              <a:t>, у </a:t>
            </a:r>
            <a:r>
              <a:rPr lang="ru-RU" sz="3200" b="1" dirty="0" err="1"/>
              <a:t>якій</a:t>
            </a:r>
            <a:r>
              <a:rPr lang="ru-RU" sz="3200" b="1" dirty="0"/>
              <a:t> було </a:t>
            </a:r>
            <a:r>
              <a:rPr lang="ru-RU" sz="3200" b="1" dirty="0" smtClean="0"/>
              <a:t>86 </a:t>
            </a:r>
            <a:r>
              <a:rPr lang="ru-RU" sz="3200" b="1" dirty="0" err="1" smtClean="0"/>
              <a:t>цукерок</a:t>
            </a:r>
            <a:r>
              <a:rPr lang="ru-RU" sz="3200" b="1" dirty="0"/>
              <a:t>, і </a:t>
            </a:r>
            <a:r>
              <a:rPr lang="ru-RU" sz="3200" b="1" dirty="0" err="1"/>
              <a:t>пригостив</a:t>
            </a:r>
            <a:r>
              <a:rPr lang="ru-RU" sz="3200" b="1" dirty="0"/>
              <a:t> ними </a:t>
            </a:r>
            <a:r>
              <a:rPr lang="ru-RU" sz="3200" b="1" dirty="0" err="1" smtClean="0"/>
              <a:t>порівну</a:t>
            </a:r>
            <a:r>
              <a:rPr lang="ru-RU" sz="3200" b="1" dirty="0" smtClean="0"/>
              <a:t> 21однокласника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цукерок</a:t>
            </a:r>
            <a:r>
              <a:rPr lang="ru-RU" sz="3200" b="1" dirty="0"/>
              <a:t> </a:t>
            </a:r>
            <a:r>
              <a:rPr lang="ru-RU" sz="3200" b="1" dirty="0" err="1"/>
              <a:t>отримав</a:t>
            </a:r>
            <a:r>
              <a:rPr lang="ru-RU" sz="3200" b="1" dirty="0"/>
              <a:t> </a:t>
            </a:r>
            <a:r>
              <a:rPr lang="ru-RU" sz="3200" b="1" dirty="0" err="1"/>
              <a:t>кожний</a:t>
            </a:r>
            <a:r>
              <a:rPr lang="ru-RU" sz="3200" b="1" dirty="0"/>
              <a:t>?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668095" y="3087622"/>
            <a:ext cx="4680520" cy="18097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Ярослав </a:t>
            </a:r>
            <a:r>
              <a:rPr lang="ru-RU" sz="2400" b="1" dirty="0" err="1">
                <a:solidFill>
                  <a:srgbClr val="7030A0"/>
                </a:solidFill>
              </a:rPr>
              <a:t>роздав</a:t>
            </a:r>
            <a:r>
              <a:rPr lang="ru-RU" sz="2400" b="1" dirty="0">
                <a:solidFill>
                  <a:srgbClr val="7030A0"/>
                </a:solidFill>
              </a:rPr>
              <a:t> по </a:t>
            </a:r>
            <a:r>
              <a:rPr lang="ru-RU" sz="2400" b="1" dirty="0" err="1">
                <a:solidFill>
                  <a:srgbClr val="7030A0"/>
                </a:solidFill>
              </a:rPr>
              <a:t>одній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цукерці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4рази</a:t>
            </a:r>
            <a:r>
              <a:rPr lang="ru-RU" sz="2400" b="1" dirty="0">
                <a:solidFill>
                  <a:srgbClr val="7030A0"/>
                </a:solidFill>
              </a:rPr>
              <a:t>. Чому він не </a:t>
            </a:r>
            <a:r>
              <a:rPr lang="ru-RU" sz="2400" b="1" dirty="0" err="1">
                <a:solidFill>
                  <a:srgbClr val="7030A0"/>
                </a:solidFill>
              </a:rPr>
              <a:t>роздавав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п’ятий</a:t>
            </a:r>
            <a:r>
              <a:rPr lang="ru-RU" sz="2400" b="1" dirty="0">
                <a:solidFill>
                  <a:srgbClr val="7030A0"/>
                </a:solidFill>
              </a:rPr>
              <a:t> раз? </a:t>
            </a:r>
            <a:r>
              <a:rPr lang="ru-RU" sz="24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b="1" dirty="0" err="1" smtClean="0">
                <a:solidFill>
                  <a:srgbClr val="7030A0"/>
                </a:solidFill>
              </a:rPr>
              <a:t>таблицю</a:t>
            </a:r>
            <a:r>
              <a:rPr lang="ru-RU" sz="2400" b="1" dirty="0" smtClean="0">
                <a:solidFill>
                  <a:srgbClr val="7030A0"/>
                </a:solidFill>
              </a:rPr>
              <a:t>. Як </a:t>
            </a:r>
            <a:r>
              <a:rPr lang="ru-RU" sz="2400" b="1" dirty="0" err="1" smtClean="0">
                <a:solidFill>
                  <a:srgbClr val="7030A0"/>
                </a:solidFill>
              </a:rPr>
              <a:t>знаходили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решту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цукерок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Зробіть </a:t>
            </a:r>
            <a:r>
              <a:rPr lang="ru-RU" sz="2400" b="1" dirty="0" err="1">
                <a:solidFill>
                  <a:srgbClr val="7030A0"/>
                </a:solidFill>
              </a:rPr>
              <a:t>висновок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899016" y="5010113"/>
            <a:ext cx="4654205" cy="1516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 err="1"/>
              <a:t>остача</a:t>
            </a:r>
            <a:r>
              <a:rPr lang="ru-RU" sz="3200" b="1" dirty="0"/>
              <a:t> </a:t>
            </a:r>
            <a:r>
              <a:rPr lang="ru-RU" sz="3200" b="1" dirty="0" err="1"/>
              <a:t>менша</a:t>
            </a:r>
            <a:r>
              <a:rPr lang="ru-RU" sz="3200" b="1" dirty="0"/>
              <a:t> від дільника, то ділення завершено.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3 МАТЕМ\1 Листопад\7 Множення в межах 1000\2026-04-12_1750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" y="3085376"/>
            <a:ext cx="6010275" cy="25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4528109" y="4863802"/>
            <a:ext cx="155269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44 – 21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10345" y="4860459"/>
            <a:ext cx="67747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6782" y="5346397"/>
            <a:ext cx="155269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23 – 21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29476" y="5346397"/>
            <a:ext cx="53861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96843" y="5799904"/>
            <a:ext cx="155269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86 : 21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49537" y="5819363"/>
            <a:ext cx="48871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38247" y="5819363"/>
            <a:ext cx="130165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(ост.2)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37" grpId="0" animBg="1"/>
      <p:bldP spid="38" grpId="0" animBg="1"/>
      <p:bldP spid="39" grpId="0" animBg="1"/>
      <p:bldP spid="34" grpId="0" animBg="1"/>
      <p:bldP spid="36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Перевірте</a:t>
            </a:r>
            <a:r>
              <a:rPr lang="ru-RU" sz="3600" b="1" dirty="0" smtClean="0"/>
              <a:t>, </a:t>
            </a:r>
            <a:r>
              <a:rPr lang="ru-RU" sz="3600" b="1" dirty="0"/>
              <a:t>чи правильно </a:t>
            </a:r>
            <a:r>
              <a:rPr lang="ru-RU" sz="3600" b="1" dirty="0" err="1"/>
              <a:t>виконано</a:t>
            </a:r>
            <a:r>
              <a:rPr lang="ru-RU" sz="3600" b="1" dirty="0"/>
              <a:t> ділення.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41150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281" y="2530891"/>
            <a:ext cx="839154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Щоб </a:t>
            </a:r>
            <a:r>
              <a:rPr lang="ru-RU" sz="2800" b="1" dirty="0" err="1"/>
              <a:t>перевірити</a:t>
            </a:r>
            <a:r>
              <a:rPr lang="ru-RU" sz="2800" b="1" dirty="0"/>
              <a:t> ділення з </a:t>
            </a:r>
            <a:r>
              <a:rPr lang="ru-RU" sz="2800" b="1" dirty="0" err="1"/>
              <a:t>остачею</a:t>
            </a:r>
            <a:r>
              <a:rPr lang="ru-RU" sz="2800" b="1" dirty="0"/>
              <a:t>, треба </a:t>
            </a:r>
            <a:r>
              <a:rPr lang="ru-RU" sz="2800" b="1" dirty="0">
                <a:solidFill>
                  <a:srgbClr val="FFFF00"/>
                </a:solidFill>
              </a:rPr>
              <a:t>до </a:t>
            </a:r>
            <a:r>
              <a:rPr lang="ru-RU" sz="2800" b="1" dirty="0" err="1" smtClean="0">
                <a:solidFill>
                  <a:srgbClr val="FFFF00"/>
                </a:solidFill>
              </a:rPr>
              <a:t>добутку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частки і дільника </a:t>
            </a:r>
            <a:r>
              <a:rPr lang="ru-RU" sz="2800" b="1" dirty="0" err="1">
                <a:solidFill>
                  <a:srgbClr val="FFFF00"/>
                </a:solidFill>
              </a:rPr>
              <a:t>додати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остачу</a:t>
            </a:r>
            <a:r>
              <a:rPr lang="ru-RU" sz="2800" b="1" dirty="0"/>
              <a:t>.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 smtClean="0"/>
              <a:t>отримаємо</a:t>
            </a:r>
            <a:r>
              <a:rPr lang="ru-RU" sz="2800" b="1" dirty="0" smtClean="0"/>
              <a:t> </a:t>
            </a:r>
            <a:r>
              <a:rPr lang="ru-RU" sz="2800" b="1" dirty="0"/>
              <a:t>ділене, то ділення </a:t>
            </a:r>
            <a:r>
              <a:rPr lang="ru-RU" sz="2800" b="1" dirty="0" err="1"/>
              <a:t>виконано</a:t>
            </a:r>
            <a:r>
              <a:rPr lang="ru-RU" sz="2800" b="1" dirty="0"/>
              <a:t> правильно.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7185" y="3917980"/>
            <a:ext cx="2433703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ділення з </a:t>
            </a:r>
            <a:r>
              <a:rPr lang="ru-RU" sz="2800" b="1" dirty="0" err="1">
                <a:solidFill>
                  <a:srgbClr val="7030A0"/>
                </a:solidFill>
              </a:rPr>
              <a:t>остачею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64443" y="3915886"/>
            <a:ext cx="6738540" cy="2143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60 </a:t>
            </a:r>
            <a:r>
              <a:rPr lang="ru-RU" sz="3200" b="1" dirty="0"/>
              <a:t>: </a:t>
            </a:r>
            <a:r>
              <a:rPr lang="ru-RU" sz="3200" b="1" dirty="0" smtClean="0"/>
              <a:t>7 =                            7 </a:t>
            </a:r>
            <a:r>
              <a:rPr lang="ru-RU" sz="3200" b="1" dirty="0" smtClean="0">
                <a:latin typeface="Calibri"/>
                <a:cs typeface="Calibri"/>
              </a:rPr>
              <a:t>∙ __ + __ = 60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40 </a:t>
            </a:r>
            <a:r>
              <a:rPr lang="ru-RU" sz="3200" b="1" dirty="0"/>
              <a:t>: </a:t>
            </a:r>
            <a:r>
              <a:rPr lang="ru-RU" sz="3200" b="1" dirty="0" smtClean="0"/>
              <a:t>6 </a:t>
            </a:r>
            <a:r>
              <a:rPr lang="ru-RU" sz="3200" b="1" dirty="0"/>
              <a:t>= </a:t>
            </a:r>
            <a:r>
              <a:rPr lang="ru-RU" sz="3200" b="1" dirty="0" smtClean="0"/>
              <a:t>                           6 </a:t>
            </a:r>
            <a:r>
              <a:rPr lang="ru-RU" sz="3200" b="1" dirty="0">
                <a:cs typeface="Calibri"/>
              </a:rPr>
              <a:t>∙ __ + __ </a:t>
            </a:r>
            <a:r>
              <a:rPr lang="ru-RU" sz="3200" b="1" dirty="0" smtClean="0">
                <a:cs typeface="Calibri"/>
              </a:rPr>
              <a:t>= 40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56 </a:t>
            </a:r>
            <a:r>
              <a:rPr lang="ru-RU" sz="3200" b="1" dirty="0"/>
              <a:t>: </a:t>
            </a:r>
            <a:r>
              <a:rPr lang="ru-RU" sz="3200" b="1" dirty="0" smtClean="0"/>
              <a:t>9 </a:t>
            </a:r>
            <a:r>
              <a:rPr lang="ru-RU" sz="3200" b="1" dirty="0"/>
              <a:t>= </a:t>
            </a:r>
            <a:r>
              <a:rPr lang="ru-RU" sz="3200" b="1" dirty="0" smtClean="0"/>
              <a:t>                           9 </a:t>
            </a:r>
            <a:r>
              <a:rPr lang="ru-RU" sz="3200" b="1" dirty="0">
                <a:cs typeface="Calibri"/>
              </a:rPr>
              <a:t>∙ __ + __ =</a:t>
            </a:r>
            <a:r>
              <a:rPr lang="ru-RU" sz="3200" b="1" dirty="0"/>
              <a:t> </a:t>
            </a:r>
            <a:r>
              <a:rPr lang="ru-RU" sz="3200" b="1" dirty="0" smtClean="0"/>
              <a:t>56</a:t>
            </a:r>
          </a:p>
          <a:p>
            <a:r>
              <a:rPr lang="ru-RU" sz="3200" b="1" dirty="0" smtClean="0"/>
              <a:t>58 </a:t>
            </a:r>
            <a:r>
              <a:rPr lang="ru-RU" sz="3200" b="1" dirty="0"/>
              <a:t>: </a:t>
            </a:r>
            <a:r>
              <a:rPr lang="ru-RU" sz="3200" b="1" dirty="0" smtClean="0"/>
              <a:t>18 </a:t>
            </a:r>
            <a:r>
              <a:rPr lang="ru-RU" sz="3200" b="1" dirty="0"/>
              <a:t>= </a:t>
            </a:r>
            <a:r>
              <a:rPr lang="ru-RU" sz="3200" b="1" dirty="0" smtClean="0"/>
              <a:t>                        18 </a:t>
            </a:r>
            <a:r>
              <a:rPr lang="ru-RU" sz="3200" b="1" dirty="0">
                <a:cs typeface="Calibri"/>
              </a:rPr>
              <a:t>∙ </a:t>
            </a:r>
            <a:r>
              <a:rPr lang="ru-RU" sz="3200" b="1" dirty="0" smtClean="0">
                <a:cs typeface="Calibri"/>
              </a:rPr>
              <a:t>_ </a:t>
            </a:r>
            <a:r>
              <a:rPr lang="ru-RU" sz="3200" b="1" dirty="0">
                <a:cs typeface="Calibri"/>
              </a:rPr>
              <a:t>+ __ =</a:t>
            </a:r>
            <a:r>
              <a:rPr lang="ru-RU" sz="3200" b="1" dirty="0"/>
              <a:t> </a:t>
            </a:r>
            <a:r>
              <a:rPr lang="ru-RU" sz="3200" b="1" dirty="0" smtClean="0"/>
              <a:t>58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16455" y="4005858"/>
            <a:ext cx="520535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11911" y="4005858"/>
            <a:ext cx="1677203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 (ост.4)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93013" y="3978420"/>
            <a:ext cx="444564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16454" y="4468078"/>
            <a:ext cx="520535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94569" y="4468078"/>
            <a:ext cx="1778259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(ост.4)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76192" y="4440640"/>
            <a:ext cx="444564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32740" y="4987526"/>
            <a:ext cx="520535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10855" y="4987526"/>
            <a:ext cx="1778259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(ост.2)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92478" y="4960088"/>
            <a:ext cx="444564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33796" y="5460491"/>
            <a:ext cx="520535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69227" y="5481593"/>
            <a:ext cx="1778259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 (ост.4)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612311" y="5469941"/>
            <a:ext cx="444564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9594" y="1465572"/>
            <a:ext cx="2400692" cy="2251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074" name="Picture 2" descr="D:\3 клас\03 МАТЕМ\1 Листопад\7 Множення в межах 1000\2026-04-12_1812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51" y="1449025"/>
            <a:ext cx="7979592" cy="9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4064552" y="1977854"/>
            <a:ext cx="454720" cy="328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8023505" y="1608624"/>
            <a:ext cx="454720" cy="328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0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1398932"/>
            <a:ext cx="10009111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Оксанка загадала </a:t>
            </a:r>
            <a:r>
              <a:rPr lang="ru-RU" sz="2800" b="1" dirty="0" err="1">
                <a:solidFill>
                  <a:srgbClr val="7030A0"/>
                </a:solidFill>
              </a:rPr>
              <a:t>Тарасові</a:t>
            </a:r>
            <a:r>
              <a:rPr lang="ru-RU" sz="2800" b="1" dirty="0">
                <a:solidFill>
                  <a:srgbClr val="7030A0"/>
                </a:solidFill>
              </a:rPr>
              <a:t> загадку: «Коли я до </a:t>
            </a:r>
            <a:r>
              <a:rPr lang="ru-RU" sz="2800" b="1" dirty="0" err="1">
                <a:solidFill>
                  <a:srgbClr val="7030A0"/>
                </a:solidFill>
              </a:rPr>
              <a:t>кількох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листівок</a:t>
            </a:r>
            <a:r>
              <a:rPr lang="ru-RU" sz="2800" b="1" dirty="0">
                <a:solidFill>
                  <a:srgbClr val="7030A0"/>
                </a:solidFill>
              </a:rPr>
              <a:t>, що були в мене, докупила ще 6 </a:t>
            </a:r>
            <a:r>
              <a:rPr lang="ru-RU" sz="2800" b="1" dirty="0" err="1">
                <a:solidFill>
                  <a:srgbClr val="7030A0"/>
                </a:solidFill>
              </a:rPr>
              <a:t>листівок</a:t>
            </a:r>
            <a:r>
              <a:rPr lang="ru-RU" sz="2800" b="1" dirty="0">
                <a:solidFill>
                  <a:srgbClr val="7030A0"/>
                </a:solidFill>
              </a:rPr>
              <a:t>, то їх стало </a:t>
            </a:r>
            <a:r>
              <a:rPr lang="ru-RU" sz="2800" b="1" dirty="0" err="1">
                <a:solidFill>
                  <a:srgbClr val="7030A0"/>
                </a:solidFill>
              </a:rPr>
              <a:t>менше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12.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листівок</a:t>
            </a:r>
            <a:r>
              <a:rPr lang="ru-RU" sz="2800" b="1" dirty="0">
                <a:solidFill>
                  <a:srgbClr val="7030A0"/>
                </a:solidFill>
              </a:rPr>
              <a:t> могло бути в мене </a:t>
            </a:r>
            <a:r>
              <a:rPr lang="ru-RU" sz="2800" b="1" dirty="0" err="1">
                <a:solidFill>
                  <a:srgbClr val="7030A0"/>
                </a:solidFill>
              </a:rPr>
              <a:t>спочатку</a:t>
            </a:r>
            <a:r>
              <a:rPr lang="ru-RU" sz="2800" b="1" dirty="0">
                <a:solidFill>
                  <a:srgbClr val="7030A0"/>
                </a:solidFill>
              </a:rPr>
              <a:t>?» 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238335" y="2875177"/>
            <a:ext cx="6160333" cy="21109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Тарас записав так: </a:t>
            </a:r>
            <a:r>
              <a:rPr lang="ru-RU" sz="3200" b="1" dirty="0">
                <a:solidFill>
                  <a:srgbClr val="FFFF00"/>
                </a:solidFill>
              </a:rPr>
              <a:t>х + 6 &lt; 12</a:t>
            </a:r>
            <a:r>
              <a:rPr lang="ru-RU" sz="3200" b="1" dirty="0"/>
              <a:t>. Він сказав, що в Оксанки могло бути від 1 до 5 </a:t>
            </a:r>
            <a:r>
              <a:rPr lang="ru-RU" sz="3200" b="1" dirty="0" err="1"/>
              <a:t>листівок</a:t>
            </a:r>
            <a:r>
              <a:rPr lang="ru-RU" sz="3200" b="1" dirty="0"/>
              <a:t>. Чи правильна </a:t>
            </a:r>
            <a:r>
              <a:rPr lang="ru-RU" sz="3200" b="1" dirty="0" err="1"/>
              <a:t>відповідь</a:t>
            </a:r>
            <a:r>
              <a:rPr lang="ru-RU" sz="3200" b="1" dirty="0"/>
              <a:t> Тараса? </a:t>
            </a:r>
            <a:r>
              <a:rPr lang="ru-RU" sz="3200" b="1" dirty="0" err="1" smtClean="0"/>
              <a:t>Обґрунтуйте</a:t>
            </a:r>
            <a:r>
              <a:rPr lang="ru-RU" sz="3200" b="1" dirty="0" smtClean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🌸&quot; Щирі побажання для неймовірних дівчаток &quot; 🌸 Пропоную листівки  побажання -компліменти &quot; Зі святом Весни !&quot; для дівчаток. У наборі 28 шт.  та титульна сторінка. Формат файлу пдф. На одному А4 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2848206"/>
            <a:ext cx="3731398" cy="290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нерівність</a:t>
            </a:r>
            <a:r>
              <a:rPr lang="ru-RU" sz="3600" b="1" dirty="0" smtClean="0"/>
              <a:t> зі </a:t>
            </a:r>
            <a:r>
              <a:rPr lang="ru-RU" sz="3600" b="1" dirty="0" err="1" smtClean="0"/>
              <a:t>змінною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67680" y="5124215"/>
            <a:ext cx="187056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00"/>
                </a:solidFill>
              </a:rPr>
              <a:t>х </a:t>
            </a:r>
            <a:r>
              <a:rPr lang="ru-RU" sz="3200" b="1" dirty="0" smtClean="0">
                <a:solidFill>
                  <a:srgbClr val="FFFF00"/>
                </a:solidFill>
              </a:rPr>
              <a:t>+ 6 </a:t>
            </a:r>
            <a:r>
              <a:rPr lang="ru-RU" sz="3200" b="1" dirty="0">
                <a:solidFill>
                  <a:srgbClr val="FFFF00"/>
                </a:solidFill>
              </a:rPr>
              <a:t>&lt; </a:t>
            </a:r>
            <a:r>
              <a:rPr lang="ru-RU" sz="3200" b="1" dirty="0" smtClean="0">
                <a:solidFill>
                  <a:srgbClr val="FFFF00"/>
                </a:solidFill>
              </a:rPr>
              <a:t>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96218" y="5126567"/>
            <a:ext cx="2713544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00"/>
                </a:solidFill>
              </a:rPr>
              <a:t>х </a:t>
            </a:r>
            <a:r>
              <a:rPr lang="ru-RU" sz="3200" b="1" dirty="0" smtClean="0">
                <a:solidFill>
                  <a:srgbClr val="FFFF00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411" y="5126567"/>
            <a:ext cx="660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87661" y="5114697"/>
            <a:ext cx="591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1,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70724" y="515342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23050" y="5158215"/>
            <a:ext cx="660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03749" y="5149286"/>
            <a:ext cx="591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4,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 animBg="1"/>
      <p:bldP spid="36" grpId="0" animBg="1"/>
      <p:bldP spid="3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1398932"/>
            <a:ext cx="10009111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</a:rPr>
              <a:t>Від невідомого числа </a:t>
            </a:r>
            <a:r>
              <a:rPr lang="ru-RU" sz="3200" b="1" dirty="0" err="1">
                <a:solidFill>
                  <a:srgbClr val="7030A0"/>
                </a:solidFill>
              </a:rPr>
              <a:t>відняли</a:t>
            </a:r>
            <a:r>
              <a:rPr lang="ru-RU" sz="3200" b="1" dirty="0">
                <a:solidFill>
                  <a:srgbClr val="7030A0"/>
                </a:solidFill>
              </a:rPr>
              <a:t> 15, і </a:t>
            </a:r>
            <a:r>
              <a:rPr lang="ru-RU" sz="3200" b="1" dirty="0" err="1">
                <a:solidFill>
                  <a:srgbClr val="7030A0"/>
                </a:solidFill>
              </a:rPr>
              <a:t>різниця</a:t>
            </a:r>
            <a:r>
              <a:rPr lang="ru-RU" sz="3200" b="1" dirty="0">
                <a:solidFill>
                  <a:srgbClr val="7030A0"/>
                </a:solidFill>
              </a:rPr>
              <a:t> стала </a:t>
            </a:r>
            <a:r>
              <a:rPr lang="ru-RU" sz="3200" b="1" dirty="0" err="1">
                <a:solidFill>
                  <a:srgbClr val="7030A0"/>
                </a:solidFill>
              </a:rPr>
              <a:t>меншою</a:t>
            </a:r>
            <a:r>
              <a:rPr lang="ru-RU" sz="3200" b="1" dirty="0">
                <a:solidFill>
                  <a:srgbClr val="7030A0"/>
                </a:solidFill>
              </a:rPr>
              <a:t> від 12.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Складіть і </a:t>
            </a:r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нерівність</a:t>
            </a:r>
            <a:r>
              <a:rPr lang="ru-RU" sz="3600" b="1" dirty="0" smtClean="0"/>
              <a:t> зі </a:t>
            </a:r>
            <a:r>
              <a:rPr lang="ru-RU" sz="3600" b="1" dirty="0" err="1" smtClean="0"/>
              <a:t>змінною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3490" y="2565698"/>
            <a:ext cx="231989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00"/>
                </a:solidFill>
              </a:rPr>
              <a:t>х – 15 &lt; </a:t>
            </a:r>
            <a:r>
              <a:rPr lang="ru-RU" sz="3200" b="1" dirty="0" smtClean="0">
                <a:solidFill>
                  <a:srgbClr val="FFFF00"/>
                </a:solidFill>
              </a:rPr>
              <a:t>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4" y="2679793"/>
            <a:ext cx="3571747" cy="306011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013210" y="3469730"/>
            <a:ext cx="7119382" cy="28068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Знайдемо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число, при якому </a:t>
            </a:r>
            <a:r>
              <a:rPr lang="ru-RU" sz="2800" b="1" dirty="0">
                <a:solidFill>
                  <a:srgbClr val="FF0000"/>
                </a:solidFill>
              </a:rPr>
              <a:t>х – 15 = 12</a:t>
            </a:r>
            <a:r>
              <a:rPr lang="ru-RU" sz="2800" b="1" dirty="0">
                <a:solidFill>
                  <a:srgbClr val="7030A0"/>
                </a:solidFill>
              </a:rPr>
              <a:t>. Це число </a:t>
            </a:r>
            <a:r>
              <a:rPr lang="ru-RU" sz="2800" b="1" dirty="0">
                <a:solidFill>
                  <a:srgbClr val="FF0000"/>
                </a:solidFill>
              </a:rPr>
              <a:t>27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Отже</a:t>
            </a:r>
            <a:r>
              <a:rPr lang="ru-RU" sz="2800" b="1" dirty="0">
                <a:solidFill>
                  <a:srgbClr val="7030A0"/>
                </a:solidFill>
              </a:rPr>
              <a:t>, всі значення </a:t>
            </a:r>
            <a:r>
              <a:rPr lang="ru-RU" sz="2800" b="1" dirty="0" err="1">
                <a:solidFill>
                  <a:srgbClr val="FF0000"/>
                </a:solidFill>
              </a:rPr>
              <a:t>менші</a:t>
            </a:r>
            <a:r>
              <a:rPr lang="ru-RU" sz="2800" b="1" dirty="0">
                <a:solidFill>
                  <a:srgbClr val="FF0000"/>
                </a:solidFill>
              </a:rPr>
              <a:t> 27 і </a:t>
            </a:r>
            <a:r>
              <a:rPr lang="ru-RU" sz="2800" b="1" dirty="0" err="1">
                <a:solidFill>
                  <a:srgbClr val="FF0000"/>
                </a:solidFill>
              </a:rPr>
              <a:t>закінчуючи</a:t>
            </a:r>
            <a:r>
              <a:rPr lang="ru-RU" sz="2800" b="1" dirty="0">
                <a:solidFill>
                  <a:srgbClr val="FF0000"/>
                </a:solidFill>
              </a:rPr>
              <a:t> 15</a:t>
            </a:r>
            <a:r>
              <a:rPr lang="ru-RU" sz="2800" b="1" dirty="0">
                <a:solidFill>
                  <a:srgbClr val="7030A0"/>
                </a:solidFill>
              </a:rPr>
              <a:t>, є </a:t>
            </a:r>
            <a:r>
              <a:rPr lang="ru-RU" sz="2800" b="1" dirty="0" err="1">
                <a:solidFill>
                  <a:srgbClr val="7030A0"/>
                </a:solidFill>
              </a:rPr>
              <a:t>розв’язками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нерівності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15 </a:t>
            </a:r>
            <a:r>
              <a:rPr lang="ru-RU" sz="2800" b="1" dirty="0">
                <a:solidFill>
                  <a:srgbClr val="FF0000"/>
                </a:solidFill>
              </a:rPr>
              <a:t>– 15 = 0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Далі </a:t>
            </a:r>
            <a:r>
              <a:rPr lang="ru-RU" sz="2800" b="1" dirty="0" err="1">
                <a:solidFill>
                  <a:srgbClr val="7030A0"/>
                </a:solidFill>
              </a:rPr>
              <a:t>дію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віднімання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виконати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неможливо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err="1" smtClean="0">
                <a:solidFill>
                  <a:srgbClr val="7030A0"/>
                </a:solidFill>
              </a:rPr>
              <a:t>Розв’язками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нерівності</a:t>
            </a:r>
            <a:r>
              <a:rPr lang="ru-RU" sz="2800" b="1" dirty="0">
                <a:solidFill>
                  <a:srgbClr val="7030A0"/>
                </a:solidFill>
              </a:rPr>
              <a:t> є числа 26–15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368837" y="2565698"/>
            <a:ext cx="231989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00"/>
                </a:solidFill>
              </a:rPr>
              <a:t>х </a:t>
            </a:r>
            <a:r>
              <a:rPr lang="ru-RU" sz="3200" b="1" dirty="0" smtClean="0">
                <a:solidFill>
                  <a:srgbClr val="FFFF00"/>
                </a:solidFill>
              </a:rPr>
              <a:t>= 26, …, 15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60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16392</TotalTime>
  <Words>884</Words>
  <Application>Microsoft Office PowerPoint</Application>
  <PresentationFormat>Произвольный</PresentationFormat>
  <Paragraphs>155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1400</cp:revision>
  <dcterms:created xsi:type="dcterms:W3CDTF">2025-08-27T14:01:18Z</dcterms:created>
  <dcterms:modified xsi:type="dcterms:W3CDTF">2026-04-15T11:36:35Z</dcterms:modified>
</cp:coreProperties>
</file>