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82" r:id="rId2"/>
    <p:sldId id="981" r:id="rId3"/>
    <p:sldId id="286" r:id="rId4"/>
    <p:sldId id="927" r:id="rId5"/>
    <p:sldId id="957" r:id="rId6"/>
    <p:sldId id="973" r:id="rId7"/>
    <p:sldId id="972" r:id="rId8"/>
    <p:sldId id="974" r:id="rId9"/>
    <p:sldId id="979" r:id="rId10"/>
    <p:sldId id="976" r:id="rId11"/>
    <p:sldId id="980" r:id="rId12"/>
    <p:sldId id="977" r:id="rId13"/>
    <p:sldId id="313" r:id="rId14"/>
    <p:sldId id="963" r:id="rId15"/>
  </p:sldIdLst>
  <p:sldSz cx="12184063" cy="6859588"/>
  <p:notesSz cx="6858000" cy="9144000"/>
  <p:defaultTextStyle>
    <a:defPPr>
      <a:defRPr lang="ru-RU"/>
    </a:defPPr>
    <a:lvl1pPr marL="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7695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err="1" smtClean="0"/>
            <a:t>Розклада-ння</a:t>
          </a:r>
          <a:r>
            <a:rPr lang="ru-RU" sz="3200" b="1" dirty="0" smtClean="0"/>
            <a:t> чисел на </a:t>
          </a:r>
          <a:r>
            <a:rPr lang="ru-RU" sz="3200" b="1" dirty="0" err="1" smtClean="0"/>
            <a:t>розрядні</a:t>
          </a:r>
          <a:r>
            <a:rPr lang="ru-RU" sz="3200" b="1" dirty="0" smtClean="0"/>
            <a:t> доданки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err="1" smtClean="0">
              <a:solidFill>
                <a:schemeClr val="bg1"/>
              </a:solidFill>
            </a:rPr>
            <a:t>Додавання</a:t>
          </a:r>
          <a:r>
            <a:rPr lang="ru-RU" sz="3200" b="1" dirty="0" smtClean="0">
              <a:solidFill>
                <a:schemeClr val="bg1"/>
              </a:solidFill>
            </a:rPr>
            <a:t> і </a:t>
          </a:r>
          <a:r>
            <a:rPr lang="ru-RU" sz="3200" b="1" dirty="0" err="1" smtClean="0">
              <a:solidFill>
                <a:schemeClr val="bg1"/>
              </a:solidFill>
            </a:rPr>
            <a:t>віднімання</a:t>
          </a:r>
          <a:r>
            <a:rPr lang="ru-RU" sz="3200" b="1" dirty="0" smtClean="0">
              <a:solidFill>
                <a:schemeClr val="bg1"/>
              </a:solidFill>
            </a:rPr>
            <a:t> трицифрових чисел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err="1" smtClean="0"/>
            <a:t>Розв’язу-вання</a:t>
          </a:r>
          <a:r>
            <a:rPr lang="ru-RU" sz="3200" b="1" dirty="0" smtClean="0"/>
            <a:t> задач</a:t>
          </a:r>
          <a:endParaRPr lang="uk-UA" sz="3200" b="1" dirty="0" smtClean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Повторення нумерації трицифрових чисел</a:t>
          </a:r>
          <a:endParaRPr lang="ru-RU" sz="3200" b="1" dirty="0">
            <a:solidFill>
              <a:schemeClr val="bg1"/>
            </a:solidFill>
          </a:endParaRPr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249886" custLinFactX="1141" custLinFactNeighborX="100000" custLinFactNeighborY="-2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210363" custLinFactX="446126" custLinFactNeighborX="500000" custLinFactNeighborY="-6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215261" custLinFactX="40224" custLinFactNeighborX="100000" custLinFactNeighborY="-10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260840" custLinFactX="-400466" custLinFactNeighborX="-500000" custLinFactNeighborY="-10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-634531" y="733806"/>
          <a:ext cx="4273486" cy="2805873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Повторення нумерації трицифрових чисел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99276" y="854696"/>
        <a:ext cx="2805873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7367084" y="955700"/>
          <a:ext cx="4273486" cy="2362084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/>
            <a:t>Розв’язу-вання</a:t>
          </a:r>
          <a:r>
            <a:rPr lang="ru-RU" sz="3200" b="1" kern="1200" dirty="0" smtClean="0"/>
            <a:t> задач</a:t>
          </a:r>
          <a:endParaRPr lang="uk-UA" sz="3200" b="1" kern="1200" dirty="0" smtClean="0">
            <a:solidFill>
              <a:schemeClr val="bg1"/>
            </a:solidFill>
          </a:endParaRPr>
        </a:p>
      </dsp:txBody>
      <dsp:txXfrm rot="5400000">
        <a:off x="8322785" y="854696"/>
        <a:ext cx="2362084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4946308" y="928201"/>
          <a:ext cx="4273486" cy="2417082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/>
            <a:t>Розклада-ння</a:t>
          </a:r>
          <a:r>
            <a:rPr lang="ru-RU" sz="3200" b="1" kern="1200" dirty="0" smtClean="0"/>
            <a:t> чисел на </a:t>
          </a:r>
          <a:r>
            <a:rPr lang="ru-RU" sz="3200" b="1" kern="1200" dirty="0" err="1" smtClean="0"/>
            <a:t>розрядні</a:t>
          </a:r>
          <a:r>
            <a:rPr lang="ru-RU" sz="3200" b="1" kern="1200" dirty="0" smtClean="0"/>
            <a:t> доданки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5874510" y="854696"/>
        <a:ext cx="2417082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2249874" y="672307"/>
          <a:ext cx="4273486" cy="2928871"/>
        </a:xfrm>
        <a:prstGeom prst="flowChartManualOperati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>
              <a:solidFill>
                <a:schemeClr val="bg1"/>
              </a:solidFill>
            </a:rPr>
            <a:t>Додавання</a:t>
          </a:r>
          <a:r>
            <a:rPr lang="ru-RU" sz="3200" b="1" kern="1200" dirty="0" smtClean="0">
              <a:solidFill>
                <a:schemeClr val="bg1"/>
              </a:solidFill>
            </a:rPr>
            <a:t> і </a:t>
          </a:r>
          <a:r>
            <a:rPr lang="ru-RU" sz="3200" b="1" kern="1200" dirty="0" err="1" smtClean="0">
              <a:solidFill>
                <a:schemeClr val="bg1"/>
              </a:solidFill>
            </a:rPr>
            <a:t>віднімання</a:t>
          </a:r>
          <a:r>
            <a:rPr lang="ru-RU" sz="3200" b="1" kern="1200" dirty="0" smtClean="0">
              <a:solidFill>
                <a:schemeClr val="bg1"/>
              </a:solidFill>
            </a:rPr>
            <a:t> трицифрових чисел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2922182" y="854696"/>
        <a:ext cx="2928871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722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566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568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294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769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254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911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853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06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921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390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202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24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microsoft.com/office/2007/relationships/hdphoto" Target="../media/hdphoto2.wdp"/><Relationship Id="rId4" Type="http://schemas.openxmlformats.org/officeDocument/2006/relationships/image" Target="../media/image31.png"/><Relationship Id="rId9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jpeg"/><Relationship Id="rId4" Type="http://schemas.openxmlformats.org/officeDocument/2006/relationships/image" Target="../media/image3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4.png"/><Relationship Id="rId7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5.pn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1.jpeg"/><Relationship Id="rId7" Type="http://schemas.openxmlformats.org/officeDocument/2006/relationships/image" Target="../media/image1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83519" y="1197546"/>
            <a:ext cx="9145016" cy="1754312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3600" b="1" dirty="0">
                <a:solidFill>
                  <a:srgbClr val="7030A0"/>
                </a:solidFill>
              </a:rPr>
              <a:t>Повторення нумерації трицифрових </a:t>
            </a:r>
            <a:r>
              <a:rPr lang="uk-UA" sz="3600" b="1" dirty="0" smtClean="0">
                <a:solidFill>
                  <a:srgbClr val="7030A0"/>
                </a:solidFill>
              </a:rPr>
              <a:t>чисел.</a:t>
            </a:r>
            <a:endParaRPr lang="uk-UA" sz="3600" b="1" dirty="0">
              <a:solidFill>
                <a:schemeClr val="bg1"/>
              </a:solidFill>
            </a:endParaRPr>
          </a:p>
          <a:p>
            <a:pPr lvl="0" algn="ctr"/>
            <a:r>
              <a:rPr lang="ru-RU" sz="3600" b="1" dirty="0" err="1" smtClean="0">
                <a:solidFill>
                  <a:srgbClr val="7030A0"/>
                </a:solidFill>
              </a:rPr>
              <a:t>Додавання</a:t>
            </a:r>
            <a:r>
              <a:rPr lang="ru-RU" sz="3600" b="1" dirty="0" smtClean="0">
                <a:solidFill>
                  <a:srgbClr val="7030A0"/>
                </a:solidFill>
              </a:rPr>
              <a:t> та </a:t>
            </a:r>
            <a:r>
              <a:rPr lang="ru-RU" sz="3600" b="1" dirty="0" err="1" smtClean="0">
                <a:solidFill>
                  <a:srgbClr val="7030A0"/>
                </a:solidFill>
              </a:rPr>
              <a:t>віднімання</a:t>
            </a:r>
            <a:r>
              <a:rPr lang="ru-RU" sz="3600" b="1" dirty="0" smtClean="0">
                <a:solidFill>
                  <a:srgbClr val="7030A0"/>
                </a:solidFill>
              </a:rPr>
              <a:t> трицифрових чисел на основі </a:t>
            </a:r>
            <a:r>
              <a:rPr lang="ru-RU" sz="3600" b="1" dirty="0" err="1" smtClean="0">
                <a:solidFill>
                  <a:srgbClr val="7030A0"/>
                </a:solidFill>
              </a:rPr>
              <a:t>розрядного</a:t>
            </a:r>
            <a:r>
              <a:rPr lang="ru-RU" sz="3600" b="1" dirty="0" smtClean="0">
                <a:solidFill>
                  <a:srgbClr val="7030A0"/>
                </a:solidFill>
              </a:rPr>
              <a:t> складу чисел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44159" y="3744921"/>
            <a:ext cx="3384377" cy="193897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r>
              <a:rPr lang="uk-UA" sz="2400" b="1" dirty="0">
                <a:solidFill>
                  <a:srgbClr val="7030A0"/>
                </a:solidFill>
              </a:rPr>
              <a:t> </a:t>
            </a:r>
            <a:endParaRPr lang="uk-UA" sz="24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3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>
                <a:solidFill>
                  <a:srgbClr val="7030A0"/>
                </a:solidFill>
              </a:rPr>
              <a:t>Розділ </a:t>
            </a:r>
            <a:r>
              <a:rPr lang="uk-UA" sz="2400" b="1" i="1" dirty="0" smtClean="0">
                <a:solidFill>
                  <a:srgbClr val="7030A0"/>
                </a:solidFill>
              </a:rPr>
              <a:t>8. </a:t>
            </a:r>
            <a:r>
              <a:rPr lang="uk-UA" sz="2400" b="1" dirty="0" smtClean="0">
                <a:solidFill>
                  <a:srgbClr val="7030A0"/>
                </a:solidFill>
              </a:rPr>
              <a:t>Повторення вивченого за рік</a:t>
            </a:r>
            <a:endParaRPr lang="uk-UA" sz="2400" b="1" dirty="0">
              <a:solidFill>
                <a:schemeClr val="bg1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Урок 146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519" y="3345490"/>
            <a:ext cx="2482425" cy="2338409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86256" y="1398932"/>
            <a:ext cx="8568952" cy="138499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Сашко задумав число, що </a:t>
            </a:r>
            <a:r>
              <a:rPr lang="ru-RU" sz="2800" b="1" dirty="0" err="1">
                <a:solidFill>
                  <a:srgbClr val="7030A0"/>
                </a:solidFill>
              </a:rPr>
              <a:t>закінчується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</a:rPr>
              <a:t>цифрою </a:t>
            </a:r>
            <a:r>
              <a:rPr lang="ru-RU" sz="2800" b="1" dirty="0">
                <a:solidFill>
                  <a:srgbClr val="7030A0"/>
                </a:solidFill>
              </a:rPr>
              <a:t>8. Воно більше, </a:t>
            </a:r>
            <a:r>
              <a:rPr lang="ru-RU" sz="2800" b="1" dirty="0" err="1">
                <a:solidFill>
                  <a:srgbClr val="7030A0"/>
                </a:solidFill>
              </a:rPr>
              <a:t>ніж</a:t>
            </a:r>
            <a:r>
              <a:rPr lang="ru-RU" sz="2800" b="1" dirty="0">
                <a:solidFill>
                  <a:srgbClr val="7030A0"/>
                </a:solidFill>
              </a:rPr>
              <a:t> число 230, і </a:t>
            </a:r>
            <a:r>
              <a:rPr lang="ru-RU" sz="2800" b="1" dirty="0" err="1">
                <a:solidFill>
                  <a:srgbClr val="7030A0"/>
                </a:solidFill>
              </a:rPr>
              <a:t>менше</a:t>
            </a:r>
            <a:r>
              <a:rPr lang="ru-RU" sz="2800" b="1" dirty="0">
                <a:solidFill>
                  <a:srgbClr val="7030A0"/>
                </a:solidFill>
              </a:rPr>
              <a:t>, </a:t>
            </a:r>
            <a:r>
              <a:rPr lang="ru-RU" sz="2800" b="1" dirty="0" err="1">
                <a:solidFill>
                  <a:srgbClr val="7030A0"/>
                </a:solidFill>
              </a:rPr>
              <a:t>ніж</a:t>
            </a:r>
            <a:r>
              <a:rPr lang="ru-RU" sz="2800" b="1" dirty="0">
                <a:solidFill>
                  <a:srgbClr val="7030A0"/>
                </a:solidFill>
              </a:rPr>
              <a:t> число 240. Яке число задумав Сашко?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69975" y="617537"/>
            <a:ext cx="10062616" cy="73241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 err="1" smtClean="0"/>
              <a:t>Розв’яжіть</a:t>
            </a:r>
            <a:r>
              <a:rPr lang="ru-RU" sz="3600" b="1" dirty="0" smtClean="0"/>
              <a:t> задачу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4" name="AutoShape 2" descr="Якщо їсти варення із банки: прикмети, повір'я та практичні поради ᐉ Погляд  U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3062779" y="3702116"/>
            <a:ext cx="2665100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FFFF00"/>
                </a:solidFill>
              </a:rPr>
              <a:t>230 &lt; а &lt; </a:t>
            </a:r>
            <a:r>
              <a:rPr lang="ru-RU" sz="3200" b="1" dirty="0" smtClean="0">
                <a:solidFill>
                  <a:srgbClr val="FFFF00"/>
                </a:solidFill>
              </a:rPr>
              <a:t>240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551199" y="4869954"/>
            <a:ext cx="1558501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а = 238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123691" y="2925738"/>
            <a:ext cx="6729698" cy="686123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err="1" smtClean="0">
                <a:solidFill>
                  <a:srgbClr val="7030A0"/>
                </a:solidFill>
              </a:rPr>
              <a:t>Назвіть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числа, які відповідають </a:t>
            </a:r>
            <a:r>
              <a:rPr lang="ru-RU" sz="2800" b="1" dirty="0" err="1">
                <a:solidFill>
                  <a:srgbClr val="7030A0"/>
                </a:solidFill>
              </a:rPr>
              <a:t>нерівності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endParaRPr lang="ru-RU" sz="2800" b="1" dirty="0" smtClean="0">
              <a:solidFill>
                <a:srgbClr val="7030A0"/>
              </a:solidFill>
            </a:endParaRPr>
          </a:p>
        </p:txBody>
      </p:sp>
      <p:sp>
        <p:nvSpPr>
          <p:cNvPr id="45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4" y="5711138"/>
            <a:ext cx="1339500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Ст.99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№540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125439" y="4218254"/>
            <a:ext cx="6727950" cy="567681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Яке </a:t>
            </a:r>
            <a:r>
              <a:rPr lang="ru-RU" sz="2800" b="1" dirty="0">
                <a:solidFill>
                  <a:srgbClr val="7030A0"/>
                </a:solidFill>
              </a:rPr>
              <a:t>з цих чисел </a:t>
            </a:r>
            <a:r>
              <a:rPr lang="ru-RU" sz="2800" b="1" dirty="0" err="1">
                <a:solidFill>
                  <a:srgbClr val="7030A0"/>
                </a:solidFill>
              </a:rPr>
              <a:t>закінчується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</a:rPr>
              <a:t>цифрою </a:t>
            </a:r>
            <a:r>
              <a:rPr lang="ru-RU" sz="2800" b="1" dirty="0">
                <a:solidFill>
                  <a:srgbClr val="7030A0"/>
                </a:solidFill>
              </a:rPr>
              <a:t>8?</a:t>
            </a:r>
          </a:p>
        </p:txBody>
      </p:sp>
      <p:pic>
        <p:nvPicPr>
          <p:cNvPr id="50" name="Picture 3" descr="D:\3 клас\03 МАТЕМ\1 Листопад\5 Усне додавання і віднімання в межах 1000\2026-01-16_22574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9305" y="2783927"/>
            <a:ext cx="1893900" cy="318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8415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38" grpId="0" animBg="1"/>
      <p:bldP spid="39" grpId="0" animBg="1"/>
      <p:bldP spid="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23480" y="1485578"/>
            <a:ext cx="8568952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7030A0"/>
                </a:solidFill>
              </a:rPr>
              <a:t>Визначте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трицифрове</a:t>
            </a:r>
            <a:r>
              <a:rPr lang="ru-RU" sz="2800" b="1" dirty="0">
                <a:solidFill>
                  <a:srgbClr val="7030A0"/>
                </a:solidFill>
              </a:rPr>
              <a:t> число, у якому сума перших </a:t>
            </a:r>
            <a:r>
              <a:rPr lang="ru-RU" sz="2800" b="1" dirty="0" err="1">
                <a:solidFill>
                  <a:srgbClr val="7030A0"/>
                </a:solidFill>
              </a:rPr>
              <a:t>двох</a:t>
            </a:r>
            <a:r>
              <a:rPr lang="ru-RU" sz="2800" b="1" dirty="0">
                <a:solidFill>
                  <a:srgbClr val="7030A0"/>
                </a:solidFill>
              </a:rPr>
              <a:t> цифр </a:t>
            </a:r>
            <a:r>
              <a:rPr lang="ru-RU" sz="2800" b="1" dirty="0" err="1">
                <a:solidFill>
                  <a:srgbClr val="7030A0"/>
                </a:solidFill>
              </a:rPr>
              <a:t>дорівнює</a:t>
            </a:r>
            <a:r>
              <a:rPr lang="ru-RU" sz="2800" b="1" dirty="0">
                <a:solidFill>
                  <a:srgbClr val="7030A0"/>
                </a:solidFill>
              </a:rPr>
              <a:t> 2, а сума </a:t>
            </a:r>
            <a:r>
              <a:rPr lang="ru-RU" sz="2800" b="1" dirty="0" err="1">
                <a:solidFill>
                  <a:srgbClr val="7030A0"/>
                </a:solidFill>
              </a:rPr>
              <a:t>двох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останніх</a:t>
            </a:r>
            <a:r>
              <a:rPr lang="ru-RU" sz="2800" b="1" dirty="0">
                <a:solidFill>
                  <a:srgbClr val="7030A0"/>
                </a:solidFill>
              </a:rPr>
              <a:t> — 5.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69975" y="617537"/>
            <a:ext cx="10062616" cy="73241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 err="1" smtClean="0"/>
              <a:t>Логічні</a:t>
            </a:r>
            <a:r>
              <a:rPr lang="ru-RU" sz="3600" b="1" dirty="0" smtClean="0"/>
              <a:t> задачі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4" name="AutoShape 2" descr="Якщо їсти варення із банки: прикмети, повір'я та практичні поради ᐉ Погляд  U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9746981" y="1647596"/>
            <a:ext cx="1469185" cy="6300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114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680507" y="4868215"/>
            <a:ext cx="1011624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181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123480" y="2637706"/>
            <a:ext cx="6542221" cy="1944216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err="1" smtClean="0">
                <a:solidFill>
                  <a:srgbClr val="7030A0"/>
                </a:solidFill>
              </a:rPr>
              <a:t>Визначте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трицифрове</a:t>
            </a:r>
            <a:r>
              <a:rPr lang="ru-RU" sz="2800" b="1" dirty="0">
                <a:solidFill>
                  <a:srgbClr val="7030A0"/>
                </a:solidFill>
              </a:rPr>
              <a:t> число за </a:t>
            </a:r>
            <a:r>
              <a:rPr lang="ru-RU" sz="2800" b="1" dirty="0" err="1">
                <a:solidFill>
                  <a:srgbClr val="7030A0"/>
                </a:solidFill>
              </a:rPr>
              <a:t>умовою</a:t>
            </a:r>
            <a:r>
              <a:rPr lang="ru-RU" sz="2800" b="1" dirty="0">
                <a:solidFill>
                  <a:srgbClr val="7030A0"/>
                </a:solidFill>
              </a:rPr>
              <a:t>: </a:t>
            </a:r>
            <a:endParaRPr lang="ru-RU" sz="2800" b="1" dirty="0" smtClean="0">
              <a:solidFill>
                <a:srgbClr val="7030A0"/>
              </a:solidFill>
            </a:endParaRPr>
          </a:p>
          <a:p>
            <a:r>
              <a:rPr lang="ru-RU" sz="2800" b="1" dirty="0" smtClean="0">
                <a:solidFill>
                  <a:srgbClr val="7030A0"/>
                </a:solidFill>
              </a:rPr>
              <a:t>перша </a:t>
            </a:r>
            <a:r>
              <a:rPr lang="ru-RU" sz="2800" b="1" dirty="0">
                <a:solidFill>
                  <a:srgbClr val="7030A0"/>
                </a:solidFill>
              </a:rPr>
              <a:t>й </a:t>
            </a:r>
            <a:r>
              <a:rPr lang="ru-RU" sz="2800" b="1" dirty="0" err="1">
                <a:solidFill>
                  <a:srgbClr val="7030A0"/>
                </a:solidFill>
              </a:rPr>
              <a:t>остання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цифри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однакові</a:t>
            </a:r>
            <a:r>
              <a:rPr lang="ru-RU" sz="2800" b="1" dirty="0">
                <a:solidFill>
                  <a:srgbClr val="7030A0"/>
                </a:solidFill>
              </a:rPr>
              <a:t>. </a:t>
            </a:r>
            <a:endParaRPr lang="ru-RU" sz="2800" b="1" dirty="0" smtClean="0">
              <a:solidFill>
                <a:srgbClr val="7030A0"/>
              </a:solidFill>
            </a:endParaRPr>
          </a:p>
          <a:p>
            <a:r>
              <a:rPr lang="ru-RU" sz="2800" b="1" dirty="0" smtClean="0">
                <a:solidFill>
                  <a:srgbClr val="7030A0"/>
                </a:solidFill>
              </a:rPr>
              <a:t>Цифра</a:t>
            </a:r>
            <a:r>
              <a:rPr lang="ru-RU" sz="2800" b="1" dirty="0">
                <a:solidFill>
                  <a:srgbClr val="7030A0"/>
                </a:solidFill>
              </a:rPr>
              <a:t>, що </a:t>
            </a:r>
            <a:r>
              <a:rPr lang="ru-RU" sz="2800" b="1" dirty="0" err="1">
                <a:solidFill>
                  <a:srgbClr val="7030A0"/>
                </a:solidFill>
              </a:rPr>
              <a:t>позначає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</a:rPr>
              <a:t>десятки</a:t>
            </a:r>
            <a:r>
              <a:rPr lang="ru-RU" sz="2800" b="1" dirty="0">
                <a:solidFill>
                  <a:srgbClr val="7030A0"/>
                </a:solidFill>
              </a:rPr>
              <a:t>, на 7 </a:t>
            </a:r>
            <a:r>
              <a:rPr lang="ru-RU" sz="2800" b="1" dirty="0" err="1">
                <a:solidFill>
                  <a:srgbClr val="7030A0"/>
                </a:solidFill>
              </a:rPr>
              <a:t>більша</a:t>
            </a:r>
            <a:r>
              <a:rPr lang="ru-RU" sz="2800" b="1" dirty="0">
                <a:solidFill>
                  <a:srgbClr val="7030A0"/>
                </a:solidFill>
              </a:rPr>
              <a:t> за цифру, що </a:t>
            </a:r>
            <a:r>
              <a:rPr lang="ru-RU" sz="2800" b="1" dirty="0" err="1">
                <a:solidFill>
                  <a:srgbClr val="7030A0"/>
                </a:solidFill>
              </a:rPr>
              <a:t>позначає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одиниці</a:t>
            </a:r>
            <a:r>
              <a:rPr lang="ru-RU" sz="2800" b="1" dirty="0" smtClean="0">
                <a:solidFill>
                  <a:srgbClr val="7030A0"/>
                </a:solidFill>
              </a:rPr>
              <a:t>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387044" y="4901044"/>
            <a:ext cx="1011624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292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1" t="25077" r="17366" b="17373"/>
          <a:stretch/>
        </p:blipFill>
        <p:spPr>
          <a:xfrm>
            <a:off x="8513677" y="2637706"/>
            <a:ext cx="2893977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8167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38" grpId="0" animBg="1"/>
      <p:bldP spid="46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26934" y="729494"/>
            <a:ext cx="10179473" cy="6480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pic>
        <p:nvPicPr>
          <p:cNvPr id="10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439" y="3861842"/>
            <a:ext cx="1849579" cy="257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D:\3 клас\03 МАТЕМ\1 Листопад\8 Повторення за рік\2026-04-19_22123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34" y="1557586"/>
            <a:ext cx="8909513" cy="1471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D:\3 клас\03 МАТЕМ\1 Листопад\8 Повторення за рік\2026-04-19_221506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33" y="2997746"/>
            <a:ext cx="8909514" cy="18412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65434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709" y="1657145"/>
            <a:ext cx="1352288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23478" y="549474"/>
            <a:ext cx="9865095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</a:t>
            </a:r>
            <a:r>
              <a:rPr lang="uk-UA" sz="3600" b="1" dirty="0">
                <a:solidFill>
                  <a:schemeClr val="bg1"/>
                </a:solidFill>
              </a:rPr>
              <a:t>«Мікрофон</a:t>
            </a:r>
            <a:r>
              <a:rPr lang="uk-UA" sz="3600" b="1" dirty="0" smtClean="0">
                <a:solidFill>
                  <a:schemeClr val="bg1"/>
                </a:solidFill>
              </a:rPr>
              <a:t>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55928" y="1657266"/>
            <a:ext cx="5616624" cy="104417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ru-RU" sz="3200" b="1" dirty="0" smtClean="0">
                <a:solidFill>
                  <a:schemeClr val="bg1"/>
                </a:solidFill>
              </a:rPr>
              <a:t>Який </a:t>
            </a:r>
            <a:r>
              <a:rPr lang="ru-RU" sz="3200" b="1" dirty="0" err="1" smtClean="0">
                <a:solidFill>
                  <a:schemeClr val="bg1"/>
                </a:solidFill>
              </a:rPr>
              <a:t>найбільший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розряд</a:t>
            </a:r>
            <a:r>
              <a:rPr lang="ru-RU" sz="3200" b="1" dirty="0" smtClean="0">
                <a:solidFill>
                  <a:schemeClr val="bg1"/>
                </a:solidFill>
              </a:rPr>
              <a:t> у </a:t>
            </a:r>
            <a:r>
              <a:rPr lang="ru-RU" sz="3200" b="1" dirty="0" err="1" smtClean="0">
                <a:solidFill>
                  <a:schemeClr val="bg1"/>
                </a:solidFill>
              </a:rPr>
              <a:t>трицифровому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числі</a:t>
            </a:r>
            <a:r>
              <a:rPr lang="ru-RU" sz="3200" b="1" dirty="0" smtClean="0">
                <a:solidFill>
                  <a:schemeClr val="bg1"/>
                </a:solidFill>
              </a:rPr>
              <a:t>?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075" y="3226112"/>
            <a:ext cx="1391160" cy="118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175814" y="3226112"/>
            <a:ext cx="5596737" cy="11864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На якому місці </a:t>
            </a:r>
            <a:r>
              <a:rPr lang="ru-RU" sz="3200" b="1" dirty="0">
                <a:solidFill>
                  <a:schemeClr val="bg1"/>
                </a:solidFill>
              </a:rPr>
              <a:t>справа в </a:t>
            </a:r>
            <a:r>
              <a:rPr lang="ru-RU" sz="3200" b="1" dirty="0" err="1">
                <a:solidFill>
                  <a:schemeClr val="bg1"/>
                </a:solidFill>
              </a:rPr>
              <a:t>числі</a:t>
            </a:r>
            <a:r>
              <a:rPr lang="ru-RU" sz="3200" b="1" dirty="0">
                <a:solidFill>
                  <a:schemeClr val="bg1"/>
                </a:solidFill>
              </a:rPr>
              <a:t> стоїть </a:t>
            </a:r>
            <a:r>
              <a:rPr lang="ru-RU" sz="3200" b="1" dirty="0" err="1" smtClean="0">
                <a:solidFill>
                  <a:schemeClr val="bg1"/>
                </a:solidFill>
              </a:rPr>
              <a:t>розряд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одиниць</a:t>
            </a:r>
            <a:r>
              <a:rPr lang="ru-RU" sz="3200" b="1" dirty="0" smtClean="0">
                <a:solidFill>
                  <a:schemeClr val="bg1"/>
                </a:solidFill>
              </a:rPr>
              <a:t>?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947" y="4725938"/>
            <a:ext cx="1352288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187915" y="4725938"/>
            <a:ext cx="5440620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200" b="1" dirty="0"/>
              <a:t>Яке завдання на уроці було </a:t>
            </a:r>
            <a:r>
              <a:rPr lang="uk-UA" sz="3200" b="1" dirty="0" smtClean="0"/>
              <a:t>найлегшим</a:t>
            </a:r>
            <a:r>
              <a:rPr lang="uk-UA" sz="3200" b="1" dirty="0"/>
              <a:t>?</a:t>
            </a:r>
            <a:endParaRPr lang="ru-RU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979463" y="1657266"/>
            <a:ext cx="2551141" cy="227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337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1086078" y="476782"/>
            <a:ext cx="9835003" cy="720247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537021" y="1329042"/>
            <a:ext cx="9079837" cy="776880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rgbClr val="7030A0"/>
                </a:solidFill>
              </a:rPr>
              <a:t>Оберіть смайл, яким визначите свої емоції в кінці уроку</a:t>
            </a: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8901471" y="4524438"/>
            <a:ext cx="2502086" cy="138204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Відчуваю задоволення</a:t>
            </a:r>
            <a:endParaRPr lang="ru-RU" sz="2800" b="1" dirty="0"/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6331362" y="4551776"/>
            <a:ext cx="2230119" cy="13046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Здивувала інформація </a:t>
            </a:r>
            <a:endParaRPr lang="ru-RU" sz="2800" b="1" dirty="0"/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1086078" y="4509914"/>
            <a:ext cx="2371794" cy="13681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Завдання приносили радість</a:t>
            </a:r>
          </a:p>
        </p:txBody>
      </p:sp>
      <p:pic>
        <p:nvPicPr>
          <p:cNvPr id="5124" name="Picture 4" descr="Азбука емоцій. Радість. | Тест з природничих наук – «На Урок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84" y="2241049"/>
            <a:ext cx="2716342" cy="2106337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Етика та естетика | Вебквест. Ети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471" y="2241048"/>
            <a:ext cx="2472205" cy="2106337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Картинки до тестів\Емоції Смайли\Рисунок1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0" t="17759" r="19877" b="22526"/>
          <a:stretch/>
        </p:blipFill>
        <p:spPr bwMode="auto">
          <a:xfrm>
            <a:off x="6305538" y="2292507"/>
            <a:ext cx="2230118" cy="21063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</p:pic>
      <p:pic>
        <p:nvPicPr>
          <p:cNvPr id="10" name="Picture 4" descr="думать emoticon иллюстрация вектора. иллюстрации насчитывающей шарж -  1556380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296" y="2292507"/>
            <a:ext cx="2104474" cy="2106333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3"/>
          <p:cNvSpPr txBox="1">
            <a:spLocks/>
          </p:cNvSpPr>
          <p:nvPr/>
        </p:nvSpPr>
        <p:spPr>
          <a:xfrm>
            <a:off x="3705146" y="4524439"/>
            <a:ext cx="2371794" cy="13681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Завдання принесли втому</a:t>
            </a:r>
          </a:p>
        </p:txBody>
      </p:sp>
    </p:spTree>
    <p:extLst>
      <p:ext uri="{BB962C8B-B14F-4D97-AF65-F5344CB8AC3E}">
        <p14:creationId xmlns:p14="http://schemas.microsoft.com/office/powerpoint/2010/main" val="118970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9452" y="418649"/>
            <a:ext cx="10325644" cy="786674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Налаштування на </a:t>
            </a:r>
            <a:r>
              <a:rPr lang="uk-UA" sz="4000" b="1" dirty="0" smtClean="0">
                <a:solidFill>
                  <a:schemeClr val="bg1"/>
                </a:solidFill>
              </a:rPr>
              <a:t>урок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904655" y="1413570"/>
            <a:ext cx="5186582" cy="64831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3200" b="1" dirty="0" err="1">
                <a:solidFill>
                  <a:schemeClr val="bg1"/>
                </a:solidFill>
              </a:rPr>
              <a:t>Клас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готовий</a:t>
            </a:r>
            <a:r>
              <a:rPr lang="ru-RU" sz="3200" b="1" dirty="0">
                <a:solidFill>
                  <a:schemeClr val="bg1"/>
                </a:solidFill>
              </a:rPr>
              <a:t> працювати?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763669" y="714802"/>
            <a:ext cx="6092032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uk-UA" dirty="0" smtClean="0"/>
              <a:t> </a:t>
            </a:r>
            <a:endParaRPr lang="ru-RU" dirty="0"/>
          </a:p>
          <a:p>
            <a:r>
              <a:rPr lang="uk-UA" dirty="0"/>
              <a:t> </a:t>
            </a:r>
            <a:endParaRPr lang="ru-RU" dirty="0"/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919451" y="3023663"/>
            <a:ext cx="5171786" cy="585648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3200" b="1" dirty="0"/>
              <a:t>На </a:t>
            </a:r>
            <a:r>
              <a:rPr lang="ru-RU" sz="3200" b="1" dirty="0" err="1"/>
              <a:t>розряди</a:t>
            </a:r>
            <a:r>
              <a:rPr lang="ru-RU" sz="3200" b="1" dirty="0"/>
              <a:t> </a:t>
            </a:r>
            <a:r>
              <a:rPr lang="ru-RU" sz="3200" b="1" dirty="0" err="1"/>
              <a:t>розкладати</a:t>
            </a:r>
            <a:r>
              <a:rPr lang="ru-RU" sz="3200" b="1" dirty="0"/>
              <a:t>?</a:t>
            </a:r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919451" y="3802741"/>
            <a:ext cx="5171786" cy="575633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3200" b="1" dirty="0" err="1"/>
              <a:t>Вчасно</a:t>
            </a:r>
            <a:r>
              <a:rPr lang="ru-RU" sz="3200" b="1" dirty="0"/>
              <a:t> руку </a:t>
            </a:r>
            <a:r>
              <a:rPr lang="ru-RU" sz="3200" b="1" dirty="0" err="1"/>
              <a:t>піднімати</a:t>
            </a:r>
            <a:r>
              <a:rPr lang="ru-RU" sz="3200" b="1" dirty="0"/>
              <a:t>?</a:t>
            </a:r>
          </a:p>
        </p:txBody>
      </p:sp>
      <p:sp>
        <p:nvSpPr>
          <p:cNvPr id="15" name="Заголовок 3"/>
          <p:cNvSpPr txBox="1">
            <a:spLocks/>
          </p:cNvSpPr>
          <p:nvPr/>
        </p:nvSpPr>
        <p:spPr>
          <a:xfrm>
            <a:off x="919448" y="4581922"/>
            <a:ext cx="5171789" cy="563249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3200" b="1" dirty="0" err="1"/>
              <a:t>Вміло</a:t>
            </a:r>
            <a:r>
              <a:rPr lang="ru-RU" sz="3200" b="1" dirty="0"/>
              <a:t> в </a:t>
            </a:r>
            <a:r>
              <a:rPr lang="ru-RU" sz="3200" b="1" dirty="0" err="1"/>
              <a:t>групах</a:t>
            </a:r>
            <a:r>
              <a:rPr lang="ru-RU" sz="3200" b="1" dirty="0"/>
              <a:t> працювати?</a:t>
            </a:r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919451" y="5374010"/>
            <a:ext cx="5244588" cy="576197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3200" b="1" dirty="0"/>
              <a:t>Вирази й задачі </a:t>
            </a:r>
            <a:r>
              <a:rPr lang="ru-RU" sz="3200" b="1" dirty="0" err="1"/>
              <a:t>розв’язати</a:t>
            </a:r>
            <a:r>
              <a:rPr lang="ru-RU" sz="3200" b="1" dirty="0"/>
              <a:t>?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7" name="Заголовок 3"/>
          <p:cNvSpPr txBox="1">
            <a:spLocks/>
          </p:cNvSpPr>
          <p:nvPr/>
        </p:nvSpPr>
        <p:spPr>
          <a:xfrm>
            <a:off x="904655" y="2261990"/>
            <a:ext cx="5186582" cy="5974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3200" b="1" dirty="0" err="1"/>
              <a:t>Додавати</a:t>
            </a:r>
            <a:r>
              <a:rPr lang="ru-RU" sz="3200" b="1" dirty="0"/>
              <a:t> й </a:t>
            </a:r>
            <a:r>
              <a:rPr lang="ru-RU" sz="3200" b="1" dirty="0" err="1"/>
              <a:t>віднімати</a:t>
            </a:r>
            <a:r>
              <a:rPr lang="ru-RU" sz="3200" b="1" dirty="0"/>
              <a:t>?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186666" y="1413570"/>
            <a:ext cx="936897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 Так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200592" y="2256332"/>
            <a:ext cx="936897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 Так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00592" y="3047896"/>
            <a:ext cx="936897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 Так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245099" y="3802741"/>
            <a:ext cx="936897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 Так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245099" y="4560396"/>
            <a:ext cx="936897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 Так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295219" y="5365432"/>
            <a:ext cx="936897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 Так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3-10-04-22-47-4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183" y="1515588"/>
            <a:ext cx="3858422" cy="385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28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2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8" y="599705"/>
            <a:ext cx="9886706" cy="7078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План уроку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663734381"/>
              </p:ext>
            </p:extLst>
          </p:nvPr>
        </p:nvGraphicFramePr>
        <p:xfrm>
          <a:off x="649570" y="1577826"/>
          <a:ext cx="10771053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123479" y="5806058"/>
            <a:ext cx="608965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/>
          <a:srcRect l="3" r="-2625"/>
          <a:stretch/>
        </p:blipFill>
        <p:spPr>
          <a:xfrm>
            <a:off x="918081" y="987326"/>
            <a:ext cx="10548000" cy="548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303187" y="-723469"/>
            <a:ext cx="454720" cy="567792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37711" y="-712651"/>
            <a:ext cx="454720" cy="567792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211066" y="-574578"/>
            <a:ext cx="312405" cy="2916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42698" y="-728431"/>
            <a:ext cx="301490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·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2155097" y="-689442"/>
            <a:ext cx="30789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24318" y="-683909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(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2338570" y="-689442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)</a:t>
            </a:r>
          </a:p>
        </p:txBody>
      </p:sp>
      <p:sp>
        <p:nvSpPr>
          <p:cNvPr id="14" name="Прямоугольник 4"/>
          <p:cNvSpPr/>
          <p:nvPr/>
        </p:nvSpPr>
        <p:spPr>
          <a:xfrm>
            <a:off x="918081" y="477466"/>
            <a:ext cx="8727082" cy="7200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Запишіть числа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1" t="46720" r="16769" b="36401"/>
          <a:stretch/>
        </p:blipFill>
        <p:spPr>
          <a:xfrm>
            <a:off x="3332702" y="1803222"/>
            <a:ext cx="4549539" cy="906492"/>
          </a:xfrm>
          <a:prstGeom prst="rect">
            <a:avLst/>
          </a:prstGeom>
        </p:spPr>
      </p:pic>
      <p:pic>
        <p:nvPicPr>
          <p:cNvPr id="75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910" y="391576"/>
            <a:ext cx="1569100" cy="239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TextBox 98"/>
          <p:cNvSpPr txBox="1"/>
          <p:nvPr/>
        </p:nvSpPr>
        <p:spPr>
          <a:xfrm>
            <a:off x="8767563" y="-868440"/>
            <a:ext cx="4299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9178673" y="-901471"/>
            <a:ext cx="466490" cy="769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490743" y="-787444"/>
            <a:ext cx="580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523471" y="-779416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903803" y="-785514"/>
            <a:ext cx="590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644086" y="-718497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962963" y="-762813"/>
            <a:ext cx="77406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</a:p>
        </p:txBody>
      </p:sp>
      <p:sp>
        <p:nvSpPr>
          <p:cNvPr id="85" name="Прямокутник 21"/>
          <p:cNvSpPr/>
          <p:nvPr/>
        </p:nvSpPr>
        <p:spPr>
          <a:xfrm>
            <a:off x="88377" y="-749250"/>
            <a:ext cx="65392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endParaRPr lang="uk-UA" sz="3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Прямокутник 38"/>
          <p:cNvSpPr/>
          <p:nvPr/>
        </p:nvSpPr>
        <p:spPr>
          <a:xfrm>
            <a:off x="1384104" y="-689442"/>
            <a:ext cx="445666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</p:txBody>
      </p:sp>
      <p:sp>
        <p:nvSpPr>
          <p:cNvPr id="88" name="Прямокутник 29"/>
          <p:cNvSpPr/>
          <p:nvPr/>
        </p:nvSpPr>
        <p:spPr>
          <a:xfrm>
            <a:off x="713046" y="-721210"/>
            <a:ext cx="63790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1031996" y="-954530"/>
            <a:ext cx="68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1" name="Рисунок 90">
            <a:extLst>
              <a:ext uri="{FF2B5EF4-FFF2-40B4-BE49-F238E27FC236}">
                <a16:creationId xmlns="" xmlns:a16="http://schemas.microsoft.com/office/drawing/2014/main" id="{53C93A0D-9881-4FCD-B371-91B218EF268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7" t="14359" r="58556" b="71501"/>
          <a:stretch/>
        </p:blipFill>
        <p:spPr>
          <a:xfrm>
            <a:off x="10879230" y="-590416"/>
            <a:ext cx="633998" cy="382532"/>
          </a:xfrm>
          <a:prstGeom prst="rect">
            <a:avLst/>
          </a:prstGeom>
        </p:spPr>
      </p:pic>
      <p:pic>
        <p:nvPicPr>
          <p:cNvPr id="139" name="Рисунок 13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7" t="46189" r="88757" b="48887"/>
          <a:stretch/>
        </p:blipFill>
        <p:spPr>
          <a:xfrm>
            <a:off x="9733910" y="-588842"/>
            <a:ext cx="324000" cy="39600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357603" y="-774529"/>
            <a:ext cx="454720" cy="567792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942816" y="-732133"/>
            <a:ext cx="454720" cy="567792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928589" y="-628916"/>
            <a:ext cx="420932" cy="276565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654819" y="-735944"/>
            <a:ext cx="454720" cy="567792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947895" y="-711113"/>
            <a:ext cx="420547" cy="534723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756346" y="-740691"/>
            <a:ext cx="454720" cy="567792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1935355" y="-300815"/>
            <a:ext cx="302667" cy="272949"/>
          </a:xfrm>
          <a:prstGeom prst="rect">
            <a:avLst/>
          </a:prstGeom>
        </p:spPr>
      </p:pic>
      <p:sp>
        <p:nvSpPr>
          <p:cNvPr id="152" name="TextBox 151"/>
          <p:cNvSpPr txBox="1"/>
          <p:nvPr/>
        </p:nvSpPr>
        <p:spPr>
          <a:xfrm>
            <a:off x="10027089" y="-731698"/>
            <a:ext cx="752665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109539" y="-723814"/>
            <a:ext cx="454720" cy="567792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436502" y="-714580"/>
            <a:ext cx="454720" cy="567792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10584117" y="-913582"/>
            <a:ext cx="590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1" name="Рисунок 14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8" t="15610" r="49464" b="72520"/>
          <a:stretch/>
        </p:blipFill>
        <p:spPr>
          <a:xfrm>
            <a:off x="5369864" y="1124782"/>
            <a:ext cx="1934069" cy="767322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706641" y="-694128"/>
            <a:ext cx="408252" cy="509770"/>
          </a:xfrm>
          <a:prstGeom prst="rect">
            <a:avLst/>
          </a:prstGeom>
        </p:spPr>
      </p:pic>
      <p:sp>
        <p:nvSpPr>
          <p:cNvPr id="135" name="Прямоугольник 134"/>
          <p:cNvSpPr/>
          <p:nvPr/>
        </p:nvSpPr>
        <p:spPr>
          <a:xfrm>
            <a:off x="1374397" y="4119382"/>
            <a:ext cx="8909557" cy="23762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/>
              <a:t>Запишіть </a:t>
            </a:r>
            <a:r>
              <a:rPr lang="ru-RU" sz="2800" b="1" dirty="0"/>
              <a:t>цифрами числа: </a:t>
            </a:r>
            <a:endParaRPr lang="ru-RU" sz="2800" b="1" dirty="0" smtClean="0"/>
          </a:p>
          <a:p>
            <a:r>
              <a:rPr lang="ru-RU" sz="2800" b="1" dirty="0" err="1" smtClean="0">
                <a:solidFill>
                  <a:srgbClr val="FFFF00"/>
                </a:solidFill>
              </a:rPr>
              <a:t>сімсот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сімдесят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сім</a:t>
            </a:r>
            <a:r>
              <a:rPr lang="ru-RU" sz="2800" b="1" dirty="0">
                <a:solidFill>
                  <a:srgbClr val="FFFF00"/>
                </a:solidFill>
              </a:rPr>
              <a:t>, </a:t>
            </a:r>
            <a:r>
              <a:rPr lang="ru-RU" sz="2800" b="1" dirty="0" err="1">
                <a:solidFill>
                  <a:srgbClr val="FFFF00"/>
                </a:solidFill>
              </a:rPr>
              <a:t>сімнадцять</a:t>
            </a:r>
            <a:r>
              <a:rPr lang="ru-RU" sz="2800" b="1" dirty="0">
                <a:solidFill>
                  <a:srgbClr val="FFFF00"/>
                </a:solidFill>
              </a:rPr>
              <a:t>, </a:t>
            </a:r>
            <a:r>
              <a:rPr lang="ru-RU" sz="2800" b="1" dirty="0" err="1">
                <a:solidFill>
                  <a:srgbClr val="FFFF00"/>
                </a:solidFill>
              </a:rPr>
              <a:t>вісімсот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п’ять</a:t>
            </a:r>
            <a:r>
              <a:rPr lang="ru-RU" sz="2800" b="1" dirty="0">
                <a:solidFill>
                  <a:srgbClr val="FFFF00"/>
                </a:solidFill>
              </a:rPr>
              <a:t>, </a:t>
            </a:r>
            <a:endParaRPr lang="ru-RU" sz="2800" b="1" dirty="0" smtClean="0">
              <a:solidFill>
                <a:srgbClr val="FFFF00"/>
              </a:solidFill>
            </a:endParaRPr>
          </a:p>
          <a:p>
            <a:r>
              <a:rPr lang="ru-RU" sz="2800" b="1" dirty="0" err="1" smtClean="0">
                <a:solidFill>
                  <a:srgbClr val="FFFF00"/>
                </a:solidFill>
              </a:rPr>
              <a:t>чотириста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дев’яносто</a:t>
            </a:r>
            <a:r>
              <a:rPr lang="ru-RU" sz="2800" b="1" dirty="0">
                <a:solidFill>
                  <a:srgbClr val="FFFF00"/>
                </a:solidFill>
              </a:rPr>
              <a:t> три, </a:t>
            </a:r>
            <a:r>
              <a:rPr lang="ru-RU" sz="2800" b="1" dirty="0" err="1">
                <a:solidFill>
                  <a:srgbClr val="FFFF00"/>
                </a:solidFill>
              </a:rPr>
              <a:t>дев’ятсот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дев’яносто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дев’ять</a:t>
            </a:r>
            <a:r>
              <a:rPr lang="ru-RU" sz="2800" b="1" dirty="0">
                <a:solidFill>
                  <a:srgbClr val="FFFF00"/>
                </a:solidFill>
              </a:rPr>
              <a:t>. </a:t>
            </a:r>
            <a:endParaRPr lang="ru-RU" sz="2800" b="1" dirty="0" smtClean="0">
              <a:solidFill>
                <a:srgbClr val="FFFF00"/>
              </a:solidFill>
            </a:endParaRPr>
          </a:p>
          <a:p>
            <a:r>
              <a:rPr lang="ru-RU" sz="2800" b="1" dirty="0" smtClean="0"/>
              <a:t>Під </a:t>
            </a:r>
            <a:r>
              <a:rPr lang="ru-RU" sz="2800" b="1" dirty="0"/>
              <a:t>ними </a:t>
            </a:r>
            <a:r>
              <a:rPr lang="ru-RU" sz="2800" b="1" dirty="0" smtClean="0"/>
              <a:t>запишіть </a:t>
            </a:r>
            <a:r>
              <a:rPr lang="ru-RU" sz="2800" b="1" dirty="0"/>
              <a:t>числа, що на 1 </a:t>
            </a:r>
            <a:r>
              <a:rPr lang="ru-RU" sz="2800" b="1" dirty="0" err="1"/>
              <a:t>більші</a:t>
            </a:r>
            <a:r>
              <a:rPr lang="ru-RU" sz="2800" b="1" dirty="0"/>
              <a:t> за </a:t>
            </a:r>
            <a:r>
              <a:rPr lang="ru-RU" sz="2800" b="1" dirty="0" err="1"/>
              <a:t>подані</a:t>
            </a:r>
            <a:r>
              <a:rPr lang="ru-RU" sz="2800" b="1" dirty="0" smtClean="0"/>
              <a:t>.</a:t>
            </a:r>
          </a:p>
          <a:p>
            <a:r>
              <a:rPr lang="uk-UA" sz="2800" b="1" dirty="0" smtClean="0"/>
              <a:t>Які числа зайві? Чому?</a:t>
            </a:r>
            <a:endParaRPr lang="ru-RU" sz="2800" b="1" dirty="0" smtClean="0"/>
          </a:p>
        </p:txBody>
      </p:sp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266669" y="1324312"/>
            <a:ext cx="454720" cy="567792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584963" y="1306400"/>
            <a:ext cx="454720" cy="567792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1422151" y="2793784"/>
            <a:ext cx="420547" cy="534723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1759245" y="2793784"/>
            <a:ext cx="420547" cy="534723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2128296" y="2793784"/>
            <a:ext cx="420547" cy="534723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3223539" y="2794300"/>
            <a:ext cx="420547" cy="53472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867225" y="2794300"/>
            <a:ext cx="408252" cy="509770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3933934" y="2777765"/>
            <a:ext cx="454720" cy="567792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226430" y="2738013"/>
            <a:ext cx="454720" cy="567792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4642346" y="2765998"/>
            <a:ext cx="454720" cy="567792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333252" y="2794300"/>
            <a:ext cx="454720" cy="567792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5737361" y="2759259"/>
            <a:ext cx="454720" cy="567792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6849213" y="2746925"/>
            <a:ext cx="454720" cy="567792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221487" y="2761231"/>
            <a:ext cx="454720" cy="567792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565071" y="2752698"/>
            <a:ext cx="454720" cy="567792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109538" y="2746925"/>
            <a:ext cx="454720" cy="567792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1433716" y="3497957"/>
            <a:ext cx="420547" cy="534723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1770810" y="3497957"/>
            <a:ext cx="420547" cy="534723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2122161" y="3481938"/>
            <a:ext cx="454720" cy="567792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923946" y="3522910"/>
            <a:ext cx="408252" cy="509770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3223539" y="3481938"/>
            <a:ext cx="454720" cy="56779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3937366" y="3481938"/>
            <a:ext cx="454720" cy="567792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229862" y="3442186"/>
            <a:ext cx="454720" cy="56779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4638918" y="3481422"/>
            <a:ext cx="454720" cy="567792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333251" y="3510793"/>
            <a:ext cx="454720" cy="567792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5737360" y="3475752"/>
            <a:ext cx="454720" cy="567792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6020023" y="3493899"/>
            <a:ext cx="454720" cy="567792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871831" y="3484362"/>
            <a:ext cx="408252" cy="509770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7158168" y="3464888"/>
            <a:ext cx="454720" cy="567792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7462995" y="3451330"/>
            <a:ext cx="454720" cy="567792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7882241" y="3464888"/>
            <a:ext cx="454720" cy="567792"/>
          </a:xfrm>
          <a:prstGeom prst="rect">
            <a:avLst/>
          </a:prstGeom>
        </p:spPr>
      </p:pic>
      <p:sp>
        <p:nvSpPr>
          <p:cNvPr id="117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4" y="5711138"/>
            <a:ext cx="126749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Ст.99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№535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6542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6629" y="465137"/>
            <a:ext cx="10062616" cy="58839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 smtClean="0"/>
              <a:t>Запишіть цифрами </a:t>
            </a:r>
            <a:r>
              <a:rPr lang="ru-RU" sz="3600" b="1" dirty="0" err="1" smtClean="0"/>
              <a:t>ціни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іграшок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43824" y="-690109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2786560" y="3240918"/>
            <a:ext cx="27294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AutoShape 2" descr="Якщо їсти варення із банки: прикмети, повір'я та практичні поради ᐉ Погляд  U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069975" y="2963410"/>
            <a:ext cx="1869096" cy="86228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Шістсот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двадцять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064272" y="2961337"/>
            <a:ext cx="3159474" cy="86435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Чотириста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тридцять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дев’ять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701512" y="3171348"/>
            <a:ext cx="1552694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П’ятсот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8705585" y="3020767"/>
            <a:ext cx="2263546" cy="804926"/>
          </a:xfrm>
          <a:prstGeom prst="rect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Вісімсот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сім</a:t>
            </a:r>
            <a:endParaRPr lang="ru-RU" sz="2800" b="1" dirty="0" smtClean="0">
              <a:solidFill>
                <a:schemeClr val="bg1"/>
              </a:solidFill>
            </a:endParaRPr>
          </a:p>
        </p:txBody>
      </p:sp>
      <p:pic>
        <p:nvPicPr>
          <p:cNvPr id="3" name="Picture 2" descr="Інтерактивний дитячий &quot;Робот Роббі 2.0 STEM&quot; BlueRocket XT380327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379" y="1126645"/>
            <a:ext cx="1834692" cy="183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Лялька м'яка іграшка 40 см. | ФанФан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040" y="1127991"/>
            <a:ext cx="1834692" cy="183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Іграшка машинка &quot;Позашляховик&quot; (3565)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225" y="1151676"/>
            <a:ext cx="2492121" cy="186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Електронна гра на швидкість 3608/30037 Умнички Тойс | Купити недорого в  Україні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119" y="1155442"/>
            <a:ext cx="1854294" cy="185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/>
        </p:nvSpPr>
        <p:spPr>
          <a:xfrm>
            <a:off x="10618849" y="1138352"/>
            <a:ext cx="873782" cy="472966"/>
          </a:xfrm>
          <a:prstGeom prst="rect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807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10790" y="4077573"/>
            <a:ext cx="10534294" cy="235449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— </a:t>
            </a:r>
            <a:r>
              <a:rPr lang="ru-RU" b="1" dirty="0" err="1">
                <a:solidFill>
                  <a:srgbClr val="7030A0"/>
                </a:solidFill>
              </a:rPr>
              <a:t>Скільки</a:t>
            </a:r>
            <a:r>
              <a:rPr lang="ru-RU" b="1" dirty="0">
                <a:solidFill>
                  <a:srgbClr val="7030A0"/>
                </a:solidFill>
              </a:rPr>
              <a:t> цифр </a:t>
            </a:r>
            <a:r>
              <a:rPr lang="ru-RU" b="1" dirty="0" err="1">
                <a:solidFill>
                  <a:srgbClr val="7030A0"/>
                </a:solidFill>
              </a:rPr>
              <a:t>використали</a:t>
            </a:r>
            <a:r>
              <a:rPr lang="ru-RU" b="1" dirty="0">
                <a:solidFill>
                  <a:srgbClr val="7030A0"/>
                </a:solidFill>
              </a:rPr>
              <a:t> для запису чисел? Як називають такі числа</a:t>
            </a:r>
            <a:r>
              <a:rPr lang="ru-RU" b="1" dirty="0" smtClean="0">
                <a:solidFill>
                  <a:srgbClr val="7030A0"/>
                </a:solidFill>
              </a:rPr>
              <a:t>?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— </a:t>
            </a:r>
            <a:r>
              <a:rPr lang="ru-RU" b="1" dirty="0">
                <a:solidFill>
                  <a:srgbClr val="7030A0"/>
                </a:solidFill>
              </a:rPr>
              <a:t>Яке число </a:t>
            </a:r>
            <a:r>
              <a:rPr lang="ru-RU" b="1" dirty="0" err="1">
                <a:solidFill>
                  <a:srgbClr val="7030A0"/>
                </a:solidFill>
              </a:rPr>
              <a:t>найменше</a:t>
            </a:r>
            <a:r>
              <a:rPr lang="ru-RU" b="1" dirty="0">
                <a:solidFill>
                  <a:srgbClr val="7030A0"/>
                </a:solidFill>
              </a:rPr>
              <a:t>? Збільште його на 1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— </a:t>
            </a:r>
            <a:r>
              <a:rPr lang="ru-RU" b="1" dirty="0">
                <a:solidFill>
                  <a:srgbClr val="7030A0"/>
                </a:solidFill>
              </a:rPr>
              <a:t>Яке число </a:t>
            </a:r>
            <a:r>
              <a:rPr lang="ru-RU" b="1" dirty="0" err="1">
                <a:solidFill>
                  <a:srgbClr val="7030A0"/>
                </a:solidFill>
              </a:rPr>
              <a:t>найбільше</a:t>
            </a:r>
            <a:r>
              <a:rPr lang="ru-RU" b="1" dirty="0">
                <a:solidFill>
                  <a:srgbClr val="7030A0"/>
                </a:solidFill>
              </a:rPr>
              <a:t>? </a:t>
            </a:r>
            <a:r>
              <a:rPr lang="ru-RU" b="1" dirty="0" err="1">
                <a:solidFill>
                  <a:srgbClr val="7030A0"/>
                </a:solidFill>
              </a:rPr>
              <a:t>Зменште</a:t>
            </a:r>
            <a:r>
              <a:rPr lang="ru-RU" b="1" dirty="0">
                <a:solidFill>
                  <a:srgbClr val="7030A0"/>
                </a:solidFill>
              </a:rPr>
              <a:t> його на 1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— </a:t>
            </a:r>
            <a:r>
              <a:rPr lang="ru-RU" b="1" dirty="0" err="1">
                <a:solidFill>
                  <a:srgbClr val="7030A0"/>
                </a:solidFill>
              </a:rPr>
              <a:t>Назвіть</a:t>
            </a:r>
            <a:r>
              <a:rPr lang="ru-RU" b="1" dirty="0">
                <a:solidFill>
                  <a:srgbClr val="7030A0"/>
                </a:solidFill>
              </a:rPr>
              <a:t> круглі числа. Які числа є </a:t>
            </a:r>
            <a:r>
              <a:rPr lang="ru-RU" b="1" dirty="0" err="1">
                <a:solidFill>
                  <a:srgbClr val="7030A0"/>
                </a:solidFill>
              </a:rPr>
              <a:t>попередніми</a:t>
            </a:r>
            <a:r>
              <a:rPr lang="ru-RU" b="1" dirty="0">
                <a:solidFill>
                  <a:srgbClr val="7030A0"/>
                </a:solidFill>
              </a:rPr>
              <a:t> до цих </a:t>
            </a:r>
            <a:r>
              <a:rPr lang="ru-RU" b="1" dirty="0" err="1">
                <a:solidFill>
                  <a:srgbClr val="7030A0"/>
                </a:solidFill>
              </a:rPr>
              <a:t>круглих</a:t>
            </a:r>
            <a:r>
              <a:rPr lang="ru-RU" b="1" dirty="0">
                <a:solidFill>
                  <a:srgbClr val="7030A0"/>
                </a:solidFill>
              </a:rPr>
              <a:t> чисел? </a:t>
            </a:r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— </a:t>
            </a:r>
            <a:r>
              <a:rPr lang="ru-RU" b="1" dirty="0">
                <a:solidFill>
                  <a:srgbClr val="7030A0"/>
                </a:solidFill>
              </a:rPr>
              <a:t>У </a:t>
            </a:r>
            <a:r>
              <a:rPr lang="ru-RU" b="1" dirty="0" err="1">
                <a:solidFill>
                  <a:srgbClr val="7030A0"/>
                </a:solidFill>
              </a:rPr>
              <a:t>Миколки</a:t>
            </a:r>
            <a:r>
              <a:rPr lang="ru-RU" b="1" dirty="0">
                <a:solidFill>
                  <a:srgbClr val="7030A0"/>
                </a:solidFill>
              </a:rPr>
              <a:t> були </a:t>
            </a:r>
            <a:r>
              <a:rPr lang="ru-RU" b="1" dirty="0" err="1">
                <a:solidFill>
                  <a:srgbClr val="7030A0"/>
                </a:solidFill>
              </a:rPr>
              <a:t>купюри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номіналом</a:t>
            </a:r>
            <a:r>
              <a:rPr lang="ru-RU" b="1" dirty="0">
                <a:solidFill>
                  <a:srgbClr val="7030A0"/>
                </a:solidFill>
              </a:rPr>
              <a:t> 100 </a:t>
            </a:r>
            <a:r>
              <a:rPr lang="ru-RU" b="1" dirty="0" err="1">
                <a:solidFill>
                  <a:srgbClr val="7030A0"/>
                </a:solidFill>
              </a:rPr>
              <a:t>гривень</a:t>
            </a:r>
            <a:r>
              <a:rPr lang="ru-RU" b="1" dirty="0">
                <a:solidFill>
                  <a:srgbClr val="7030A0"/>
                </a:solidFill>
              </a:rPr>
              <a:t>, 500 </a:t>
            </a:r>
            <a:r>
              <a:rPr lang="ru-RU" b="1" dirty="0" err="1">
                <a:solidFill>
                  <a:srgbClr val="7030A0"/>
                </a:solidFill>
              </a:rPr>
              <a:t>гривень</a:t>
            </a:r>
            <a:r>
              <a:rPr lang="ru-RU" b="1" dirty="0">
                <a:solidFill>
                  <a:srgbClr val="7030A0"/>
                </a:solidFill>
              </a:rPr>
              <a:t>, 20 </a:t>
            </a:r>
            <a:r>
              <a:rPr lang="ru-RU" b="1" dirty="0" err="1">
                <a:solidFill>
                  <a:srgbClr val="7030A0"/>
                </a:solidFill>
              </a:rPr>
              <a:t>гривень</a:t>
            </a:r>
            <a:r>
              <a:rPr lang="ru-RU" b="1" dirty="0">
                <a:solidFill>
                  <a:srgbClr val="7030A0"/>
                </a:solidFill>
              </a:rPr>
              <a:t>. Яку </a:t>
            </a:r>
            <a:r>
              <a:rPr lang="ru-RU" b="1" dirty="0" err="1">
                <a:solidFill>
                  <a:srgbClr val="7030A0"/>
                </a:solidFill>
              </a:rPr>
              <a:t>іграшку</a:t>
            </a:r>
            <a:r>
              <a:rPr lang="ru-RU" b="1" dirty="0">
                <a:solidFill>
                  <a:srgbClr val="7030A0"/>
                </a:solidFill>
              </a:rPr>
              <a:t> він купив, </a:t>
            </a:r>
            <a:r>
              <a:rPr lang="ru-RU" b="1" dirty="0" err="1">
                <a:solidFill>
                  <a:srgbClr val="7030A0"/>
                </a:solidFill>
              </a:rPr>
              <a:t>якщо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використав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усі</a:t>
            </a:r>
            <a:r>
              <a:rPr lang="ru-RU" b="1" dirty="0">
                <a:solidFill>
                  <a:srgbClr val="7030A0"/>
                </a:solidFill>
              </a:rPr>
              <a:t> гроші</a:t>
            </a:r>
            <a:r>
              <a:rPr lang="ru-RU" b="1" dirty="0" smtClean="0">
                <a:solidFill>
                  <a:srgbClr val="7030A0"/>
                </a:solidFill>
              </a:rPr>
              <a:t>?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— </a:t>
            </a:r>
            <a:r>
              <a:rPr lang="ru-RU" b="1" dirty="0">
                <a:solidFill>
                  <a:srgbClr val="7030A0"/>
                </a:solidFill>
              </a:rPr>
              <a:t>Які </a:t>
            </a:r>
            <a:r>
              <a:rPr lang="ru-RU" b="1" dirty="0" err="1">
                <a:solidFill>
                  <a:srgbClr val="7030A0"/>
                </a:solidFill>
              </a:rPr>
              <a:t>дві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іграшки</a:t>
            </a:r>
            <a:r>
              <a:rPr lang="ru-RU" b="1" dirty="0">
                <a:solidFill>
                  <a:srgbClr val="7030A0"/>
                </a:solidFill>
              </a:rPr>
              <a:t> можна </a:t>
            </a:r>
            <a:r>
              <a:rPr lang="ru-RU" b="1" dirty="0" err="1">
                <a:solidFill>
                  <a:srgbClr val="7030A0"/>
                </a:solidFill>
              </a:rPr>
              <a:t>купити</a:t>
            </a:r>
            <a:r>
              <a:rPr lang="ru-RU" b="1" dirty="0">
                <a:solidFill>
                  <a:srgbClr val="7030A0"/>
                </a:solidFill>
              </a:rPr>
              <a:t> на 1000 </a:t>
            </a:r>
            <a:r>
              <a:rPr lang="ru-RU" b="1" dirty="0" err="1">
                <a:solidFill>
                  <a:srgbClr val="7030A0"/>
                </a:solidFill>
              </a:rPr>
              <a:t>гривень</a:t>
            </a:r>
            <a:r>
              <a:rPr lang="ru-RU" b="1" dirty="0">
                <a:solidFill>
                  <a:srgbClr val="7030A0"/>
                </a:solidFill>
              </a:rPr>
              <a:t>? 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762058" y="1125538"/>
            <a:ext cx="936325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620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155889" y="1126645"/>
            <a:ext cx="922189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439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695119" y="1127991"/>
            <a:ext cx="897409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500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63106" y="5878066"/>
            <a:ext cx="2451312" cy="461665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Ляльку </a:t>
            </a:r>
            <a:r>
              <a:rPr lang="ru-RU" sz="2400" b="1" dirty="0">
                <a:solidFill>
                  <a:schemeClr val="bg1"/>
                </a:solidFill>
              </a:rPr>
              <a:t>і </a:t>
            </a:r>
            <a:r>
              <a:rPr lang="ru-RU" sz="2400" b="1" dirty="0" smtClean="0">
                <a:solidFill>
                  <a:schemeClr val="bg1"/>
                </a:solidFill>
              </a:rPr>
              <a:t>машину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1367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9" grpId="0" animBg="1"/>
      <p:bldP spid="37" grpId="0" animBg="1"/>
      <p:bldP spid="39" grpId="0" animBg="1"/>
      <p:bldP spid="3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7351" y="549473"/>
            <a:ext cx="10367416" cy="79208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000" b="1" dirty="0"/>
              <a:t>Визначення сотен, </a:t>
            </a:r>
            <a:r>
              <a:rPr lang="ru-RU" sz="4000" b="1" dirty="0" err="1"/>
              <a:t>десятків</a:t>
            </a:r>
            <a:r>
              <a:rPr lang="ru-RU" sz="4000" b="1" dirty="0"/>
              <a:t>, </a:t>
            </a:r>
            <a:r>
              <a:rPr lang="ru-RU" sz="4000" b="1" dirty="0" err="1"/>
              <a:t>одиниць</a:t>
            </a:r>
            <a:r>
              <a:rPr lang="ru-RU" sz="4000" b="1" dirty="0"/>
              <a:t>.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36039" y="-685203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4" y="5711138"/>
            <a:ext cx="126749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Ст.99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№534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" name="AutoShape 2" descr="Якщо їсти варення із банки: прикмети, повір'я та практичні поради ᐉ Погляд  U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33442" y="3285778"/>
            <a:ext cx="8795343" cy="224676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— Прочитайте круглі числа</a:t>
            </a:r>
            <a:r>
              <a:rPr lang="ru-RU" sz="2800" b="1" dirty="0" smtClean="0">
                <a:solidFill>
                  <a:srgbClr val="7030A0"/>
                </a:solidFill>
              </a:rPr>
              <a:t>.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— </a:t>
            </a:r>
            <a:r>
              <a:rPr lang="ru-RU" sz="2800" b="1" dirty="0">
                <a:solidFill>
                  <a:srgbClr val="7030A0"/>
                </a:solidFill>
              </a:rPr>
              <a:t>Які числа мають </a:t>
            </a:r>
            <a:r>
              <a:rPr lang="ru-RU" sz="2800" b="1" dirty="0" err="1">
                <a:solidFill>
                  <a:srgbClr val="7030A0"/>
                </a:solidFill>
              </a:rPr>
              <a:t>одиницю</a:t>
            </a:r>
            <a:r>
              <a:rPr lang="ru-RU" sz="2800" b="1" dirty="0">
                <a:solidFill>
                  <a:srgbClr val="7030A0"/>
                </a:solidFill>
              </a:rPr>
              <a:t> в </a:t>
            </a:r>
            <a:r>
              <a:rPr lang="ru-RU" sz="2800" b="1" dirty="0" err="1">
                <a:solidFill>
                  <a:srgbClr val="7030A0"/>
                </a:solidFill>
              </a:rPr>
              <a:t>розряді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десятків</a:t>
            </a:r>
            <a:r>
              <a:rPr lang="ru-RU" sz="2800" b="1" dirty="0" smtClean="0">
                <a:solidFill>
                  <a:srgbClr val="7030A0"/>
                </a:solidFill>
              </a:rPr>
              <a:t>? </a:t>
            </a:r>
            <a:r>
              <a:rPr lang="ru-RU" sz="2800" b="1" dirty="0">
                <a:solidFill>
                  <a:srgbClr val="7030A0"/>
                </a:solidFill>
              </a:rPr>
              <a:t>Що </a:t>
            </a:r>
            <a:r>
              <a:rPr lang="ru-RU" sz="2800" b="1" dirty="0" err="1">
                <a:solidFill>
                  <a:srgbClr val="7030A0"/>
                </a:solidFill>
              </a:rPr>
              <a:t>цікавого</a:t>
            </a:r>
            <a:r>
              <a:rPr lang="ru-RU" sz="2800" b="1" dirty="0">
                <a:solidFill>
                  <a:srgbClr val="7030A0"/>
                </a:solidFill>
              </a:rPr>
              <a:t> ви </a:t>
            </a:r>
            <a:r>
              <a:rPr lang="ru-RU" sz="2800" b="1" dirty="0" err="1">
                <a:solidFill>
                  <a:srgbClr val="7030A0"/>
                </a:solidFill>
              </a:rPr>
              <a:t>помітили</a:t>
            </a:r>
            <a:r>
              <a:rPr lang="ru-RU" sz="2800" b="1" dirty="0">
                <a:solidFill>
                  <a:srgbClr val="7030A0"/>
                </a:solidFill>
              </a:rPr>
              <a:t> у </a:t>
            </a:r>
            <a:r>
              <a:rPr lang="ru-RU" sz="2800" b="1" dirty="0" err="1">
                <a:solidFill>
                  <a:srgbClr val="7030A0"/>
                </a:solidFill>
              </a:rPr>
              <a:t>записі</a:t>
            </a:r>
            <a:r>
              <a:rPr lang="ru-RU" sz="2800" b="1" dirty="0">
                <a:solidFill>
                  <a:srgbClr val="7030A0"/>
                </a:solidFill>
              </a:rPr>
              <a:t> цих чисел? </a:t>
            </a:r>
            <a:endParaRPr lang="ru-RU" sz="2800" b="1" dirty="0" smtClean="0">
              <a:solidFill>
                <a:srgbClr val="7030A0"/>
              </a:solidFill>
            </a:endParaRPr>
          </a:p>
          <a:p>
            <a:r>
              <a:rPr lang="ru-RU" sz="2800" b="1" dirty="0" smtClean="0">
                <a:solidFill>
                  <a:srgbClr val="7030A0"/>
                </a:solidFill>
              </a:rPr>
              <a:t>— </a:t>
            </a:r>
            <a:r>
              <a:rPr lang="ru-RU" sz="2800" b="1" dirty="0">
                <a:solidFill>
                  <a:srgbClr val="7030A0"/>
                </a:solidFill>
              </a:rPr>
              <a:t>Прочитайте </a:t>
            </a:r>
            <a:r>
              <a:rPr lang="ru-RU" sz="2800" b="1" dirty="0" err="1">
                <a:solidFill>
                  <a:srgbClr val="7030A0"/>
                </a:solidFill>
              </a:rPr>
              <a:t>останні</a:t>
            </a:r>
            <a:r>
              <a:rPr lang="ru-RU" sz="2800" b="1" dirty="0">
                <a:solidFill>
                  <a:srgbClr val="7030A0"/>
                </a:solidFill>
              </a:rPr>
              <a:t> два числа. </a:t>
            </a:r>
            <a:r>
              <a:rPr lang="ru-RU" sz="2800" b="1" dirty="0" smtClean="0">
                <a:solidFill>
                  <a:srgbClr val="7030A0"/>
                </a:solidFill>
              </a:rPr>
              <a:t>Що </a:t>
            </a:r>
            <a:r>
              <a:rPr lang="ru-RU" sz="2800" b="1" dirty="0">
                <a:solidFill>
                  <a:srgbClr val="7030A0"/>
                </a:solidFill>
              </a:rPr>
              <a:t>в них спільного? </a:t>
            </a:r>
            <a:endParaRPr lang="ru-RU" sz="2800" b="1" dirty="0" smtClean="0">
              <a:solidFill>
                <a:srgbClr val="7030A0"/>
              </a:solidFill>
            </a:endParaRPr>
          </a:p>
          <a:p>
            <a:r>
              <a:rPr lang="ru-RU" sz="2800" b="1" dirty="0" smtClean="0">
                <a:solidFill>
                  <a:srgbClr val="7030A0"/>
                </a:solidFill>
              </a:rPr>
              <a:t>— </a:t>
            </a:r>
            <a:r>
              <a:rPr lang="ru-RU" sz="2800" b="1" dirty="0">
                <a:solidFill>
                  <a:srgbClr val="7030A0"/>
                </a:solidFill>
              </a:rPr>
              <a:t>Запишіть числа у порядку зростання. </a:t>
            </a:r>
            <a:endParaRPr lang="ru-RU" sz="2800" b="1" dirty="0" smtClean="0">
              <a:solidFill>
                <a:srgbClr val="7030A0"/>
              </a:solidFill>
            </a:endParaRP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29594" y="1465572"/>
            <a:ext cx="2400692" cy="225186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49" name="Прямоугольник 48"/>
          <p:cNvSpPr/>
          <p:nvPr/>
        </p:nvSpPr>
        <p:spPr>
          <a:xfrm>
            <a:off x="832905" y="1369144"/>
            <a:ext cx="8391548" cy="138499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7030A0"/>
                </a:solidFill>
              </a:rPr>
              <a:t>Прочитайте числа. </a:t>
            </a:r>
            <a:r>
              <a:rPr lang="ru-RU" sz="2800" b="1" dirty="0" err="1" smtClean="0">
                <a:solidFill>
                  <a:srgbClr val="7030A0"/>
                </a:solidFill>
              </a:rPr>
              <a:t>Скільки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в кожному </a:t>
            </a:r>
            <a:r>
              <a:rPr lang="ru-RU" sz="2800" b="1" dirty="0" err="1">
                <a:solidFill>
                  <a:srgbClr val="7030A0"/>
                </a:solidFill>
              </a:rPr>
              <a:t>числі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сотень</a:t>
            </a:r>
            <a:r>
              <a:rPr lang="ru-RU" sz="2800" b="1" dirty="0">
                <a:solidFill>
                  <a:srgbClr val="7030A0"/>
                </a:solidFill>
              </a:rPr>
              <a:t>? </a:t>
            </a:r>
            <a:r>
              <a:rPr lang="ru-RU" sz="2800" b="1" dirty="0" err="1">
                <a:solidFill>
                  <a:srgbClr val="7030A0"/>
                </a:solidFill>
              </a:rPr>
              <a:t>десятків</a:t>
            </a:r>
            <a:r>
              <a:rPr lang="ru-RU" sz="2800" b="1" dirty="0">
                <a:solidFill>
                  <a:srgbClr val="7030A0"/>
                </a:solidFill>
              </a:rPr>
              <a:t>? </a:t>
            </a:r>
            <a:r>
              <a:rPr lang="ru-RU" sz="2800" b="1" dirty="0" err="1" smtClean="0">
                <a:solidFill>
                  <a:srgbClr val="7030A0"/>
                </a:solidFill>
              </a:rPr>
              <a:t>одиниць</a:t>
            </a:r>
            <a:r>
              <a:rPr lang="ru-RU" sz="2800" b="1" dirty="0">
                <a:solidFill>
                  <a:srgbClr val="7030A0"/>
                </a:solidFill>
              </a:rPr>
              <a:t>? </a:t>
            </a:r>
            <a:r>
              <a:rPr lang="ru-RU" sz="2800" b="1" dirty="0" smtClean="0">
                <a:solidFill>
                  <a:srgbClr val="7030A0"/>
                </a:solidFill>
              </a:rPr>
              <a:t>Яке </a:t>
            </a:r>
            <a:r>
              <a:rPr lang="ru-RU" sz="2800" b="1" dirty="0">
                <a:solidFill>
                  <a:srgbClr val="7030A0"/>
                </a:solidFill>
              </a:rPr>
              <a:t>із чисел </a:t>
            </a:r>
            <a:r>
              <a:rPr lang="ru-RU" sz="2800" b="1" dirty="0" err="1">
                <a:solidFill>
                  <a:srgbClr val="7030A0"/>
                </a:solidFill>
              </a:rPr>
              <a:t>найбільше</a:t>
            </a:r>
            <a:r>
              <a:rPr lang="ru-RU" sz="2800" b="1" dirty="0">
                <a:solidFill>
                  <a:srgbClr val="7030A0"/>
                </a:solidFill>
              </a:rPr>
              <a:t>, а яке — </a:t>
            </a:r>
            <a:r>
              <a:rPr lang="ru-RU" sz="2800" b="1" dirty="0" err="1">
                <a:solidFill>
                  <a:srgbClr val="7030A0"/>
                </a:solidFill>
              </a:rPr>
              <a:t>найменше</a:t>
            </a:r>
            <a:r>
              <a:rPr lang="ru-RU" sz="2800" b="1" dirty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2172064" y="5532547"/>
            <a:ext cx="605118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/>
              <a:t>300, 319, 500, 505, 601, 900, 913.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17780" y="2719186"/>
            <a:ext cx="605118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chemeClr val="bg1"/>
                </a:solidFill>
              </a:rPr>
              <a:t>300</a:t>
            </a:r>
            <a:r>
              <a:rPr lang="ru-RU" sz="3200" b="1" dirty="0">
                <a:solidFill>
                  <a:schemeClr val="bg1"/>
                </a:solidFill>
              </a:rPr>
              <a:t>, 500, 900, 913, 319, 505, 601. </a:t>
            </a:r>
          </a:p>
        </p:txBody>
      </p:sp>
    </p:spTree>
    <p:extLst>
      <p:ext uri="{BB962C8B-B14F-4D97-AF65-F5344CB8AC3E}">
        <p14:creationId xmlns:p14="http://schemas.microsoft.com/office/powerpoint/2010/main" val="19935001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01084" y="3141762"/>
            <a:ext cx="8640959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7030A0"/>
                </a:solidFill>
              </a:rPr>
              <a:t>Запишіть </a:t>
            </a:r>
            <a:r>
              <a:rPr lang="ru-RU" sz="2800" b="1" dirty="0">
                <a:solidFill>
                  <a:srgbClr val="7030A0"/>
                </a:solidFill>
              </a:rPr>
              <a:t>як суму </a:t>
            </a:r>
            <a:r>
              <a:rPr lang="ru-RU" sz="2800" b="1" dirty="0" err="1">
                <a:solidFill>
                  <a:srgbClr val="7030A0"/>
                </a:solidFill>
              </a:rPr>
              <a:t>розрядних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доданків</a:t>
            </a:r>
            <a:r>
              <a:rPr lang="ru-RU" sz="2800" b="1" dirty="0">
                <a:solidFill>
                  <a:srgbClr val="7030A0"/>
                </a:solidFill>
              </a:rPr>
              <a:t> кожне із чисел: </a:t>
            </a:r>
            <a:endParaRPr lang="ru-RU" sz="2800" b="1" dirty="0" smtClean="0">
              <a:solidFill>
                <a:srgbClr val="7030A0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058" y="-686437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4" y="5711138"/>
            <a:ext cx="1915563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Ст.99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№536-537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" name="AutoShape 2" descr="Якщо їсти варення із банки: прикмети, повір'я та практичні поради ᐉ Погляд  U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2099324" y="3861842"/>
            <a:ext cx="3784376" cy="21109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200" b="1" dirty="0" smtClean="0"/>
              <a:t>527 =</a:t>
            </a:r>
          </a:p>
          <a:p>
            <a:pPr algn="just"/>
            <a:r>
              <a:rPr lang="ru-RU" sz="3200" b="1" dirty="0" smtClean="0"/>
              <a:t>604 = </a:t>
            </a:r>
          </a:p>
          <a:p>
            <a:pPr algn="just"/>
            <a:r>
              <a:rPr lang="ru-RU" sz="3200" b="1" dirty="0" smtClean="0"/>
              <a:t>216 = </a:t>
            </a:r>
          </a:p>
          <a:p>
            <a:pPr algn="just"/>
            <a:r>
              <a:rPr lang="ru-RU" sz="3200" b="1" dirty="0" smtClean="0"/>
              <a:t>710 </a:t>
            </a:r>
            <a:r>
              <a:rPr lang="ru-RU" sz="3200" b="1" dirty="0" smtClean="0"/>
              <a:t>=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069975" y="617537"/>
            <a:ext cx="10062616" cy="73241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 err="1" smtClean="0"/>
              <a:t>Розрядний</a:t>
            </a:r>
            <a:r>
              <a:rPr lang="ru-RU" sz="3600" b="1" dirty="0" smtClean="0"/>
              <a:t> склад трицифрових чисел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254278" y="3861842"/>
            <a:ext cx="2328538" cy="64807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500 + 20 + 7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110049" y="2279901"/>
            <a:ext cx="2015923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33, 37, 39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0049" y="1413570"/>
            <a:ext cx="9230453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7030A0"/>
                </a:solidFill>
              </a:rPr>
              <a:t>Утворіть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>
                <a:solidFill>
                  <a:srgbClr val="7030A0"/>
                </a:solidFill>
              </a:rPr>
              <a:t>за допомогою цифр </a:t>
            </a:r>
            <a:r>
              <a:rPr lang="ru-RU" sz="2400" b="1" dirty="0">
                <a:solidFill>
                  <a:srgbClr val="FF0000"/>
                </a:solidFill>
              </a:rPr>
              <a:t>3, 7 і 9 </a:t>
            </a:r>
            <a:r>
              <a:rPr lang="ru-RU" sz="2400" b="1" dirty="0" err="1">
                <a:solidFill>
                  <a:srgbClr val="7030A0"/>
                </a:solidFill>
              </a:rPr>
              <a:t>усі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можливі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двоцифрові</a:t>
            </a:r>
            <a:r>
              <a:rPr lang="ru-RU" sz="2400" b="1" dirty="0">
                <a:solidFill>
                  <a:srgbClr val="7030A0"/>
                </a:solidFill>
              </a:rPr>
              <a:t> числа (</a:t>
            </a:r>
            <a:r>
              <a:rPr lang="ru-RU" sz="2400" b="1" dirty="0" err="1">
                <a:solidFill>
                  <a:srgbClr val="7030A0"/>
                </a:solidFill>
              </a:rPr>
              <a:t>цифри</a:t>
            </a:r>
            <a:r>
              <a:rPr lang="ru-RU" sz="2400" b="1" dirty="0">
                <a:solidFill>
                  <a:srgbClr val="7030A0"/>
                </a:solidFill>
              </a:rPr>
              <a:t> в </a:t>
            </a:r>
            <a:r>
              <a:rPr lang="ru-RU" sz="2400" b="1" dirty="0" err="1">
                <a:solidFill>
                  <a:srgbClr val="7030A0"/>
                </a:solidFill>
              </a:rPr>
              <a:t>числі</a:t>
            </a:r>
            <a:r>
              <a:rPr lang="ru-RU" sz="2400" b="1" dirty="0">
                <a:solidFill>
                  <a:srgbClr val="7030A0"/>
                </a:solidFill>
              </a:rPr>
              <a:t> можуть </a:t>
            </a:r>
            <a:r>
              <a:rPr lang="ru-RU" sz="2400" b="1" dirty="0" err="1">
                <a:solidFill>
                  <a:srgbClr val="7030A0"/>
                </a:solidFill>
              </a:rPr>
              <a:t>повторюватися</a:t>
            </a:r>
            <a:r>
              <a:rPr lang="ru-RU" sz="2400" b="1" dirty="0">
                <a:solidFill>
                  <a:srgbClr val="7030A0"/>
                </a:solidFill>
              </a:rPr>
              <a:t>)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3199263" y="2319113"/>
            <a:ext cx="2272915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77,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36041" y="2350761"/>
            <a:ext cx="9730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73, </a:t>
            </a:r>
            <a:endParaRPr lang="ru-RU" sz="2800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4554990" y="2350761"/>
            <a:ext cx="8002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79, </a:t>
            </a:r>
            <a:endParaRPr lang="ru-RU" sz="2800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5725275" y="2341078"/>
            <a:ext cx="2665426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99,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402418" y="2350761"/>
            <a:ext cx="9730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93, </a:t>
            </a:r>
            <a:endParaRPr lang="ru-RU" sz="28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7139498" y="2368967"/>
            <a:ext cx="9730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97. </a:t>
            </a:r>
            <a:endParaRPr lang="ru-RU" sz="28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3143640" y="4375429"/>
            <a:ext cx="1608575" cy="64807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600 + 4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143640" y="4797946"/>
            <a:ext cx="2328538" cy="64807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200 + 10 + 6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143639" y="5324707"/>
            <a:ext cx="1608576" cy="64807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70 + </a:t>
            </a:r>
            <a:r>
              <a:rPr lang="ru-RU" sz="3200" b="1" dirty="0" smtClean="0">
                <a:solidFill>
                  <a:srgbClr val="FFFF00"/>
                </a:solidFill>
              </a:rPr>
              <a:t>1о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23247" y="3727711"/>
            <a:ext cx="3355728" cy="257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914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9" grpId="0" animBg="1"/>
      <p:bldP spid="35" grpId="0"/>
      <p:bldP spid="36" grpId="0" animBg="1"/>
      <p:bldP spid="41" grpId="0" animBg="1"/>
      <p:bldP spid="8" grpId="0"/>
      <p:bldP spid="42" grpId="0"/>
      <p:bldP spid="43" grpId="0" animBg="1"/>
      <p:bldP spid="44" grpId="0"/>
      <p:bldP spid="45" grpId="0"/>
      <p:bldP spid="46" grpId="0"/>
      <p:bldP spid="47" grpId="0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6" t="5754" r="6815" b="9804"/>
          <a:stretch/>
        </p:blipFill>
        <p:spPr>
          <a:xfrm>
            <a:off x="9476140" y="2768473"/>
            <a:ext cx="2021517" cy="1970339"/>
          </a:xfrm>
          <a:prstGeom prst="rect">
            <a:avLst/>
          </a:prstGeom>
        </p:spPr>
      </p:pic>
      <p:pic>
        <p:nvPicPr>
          <p:cNvPr id="2050" name="Picture 2" descr="D:\3 клас\03 МАТЕМ\1 Листопад\8 Повторення за рік\2026-04-17_1555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343" y="1577126"/>
            <a:ext cx="9178093" cy="120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69975" y="617537"/>
            <a:ext cx="10062616" cy="73241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 smtClean="0"/>
              <a:t>Блиц </a:t>
            </a:r>
            <a:r>
              <a:rPr lang="ru-RU" sz="3600" b="1" dirty="0" err="1" smtClean="0"/>
              <a:t>обчислення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11059" y="-632197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3" y="5711138"/>
            <a:ext cx="198757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Ст.99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№538-539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" name="AutoShape 2" descr="Якщо їсти варення із банки: прикмети, повір'я та практичні поради ᐉ Погляд  U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2939070" y="1577126"/>
            <a:ext cx="926537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330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2051" name="Picture 3" descr="D:\3 клас\03 МАТЕМ\1 Листопад\8 Повторення за рік\2026-04-17_155725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68" y="4378772"/>
            <a:ext cx="1007938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1063622" y="3430331"/>
            <a:ext cx="7630707" cy="73241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 err="1" smtClean="0"/>
              <a:t>Самостійна</a:t>
            </a:r>
            <a:r>
              <a:rPr lang="ru-RU" sz="3600" b="1" dirty="0" smtClean="0"/>
              <a:t> робота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909085" y="2133650"/>
            <a:ext cx="926537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303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472131" y="1531352"/>
            <a:ext cx="926537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258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472130" y="2154665"/>
            <a:ext cx="926537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252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0046780" y="1577126"/>
            <a:ext cx="926537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782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0046780" y="2179424"/>
            <a:ext cx="926537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444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563639" y="4414776"/>
            <a:ext cx="926537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400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563639" y="5098852"/>
            <a:ext cx="926537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406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109311" y="4378772"/>
            <a:ext cx="926537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340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184523" y="5026844"/>
            <a:ext cx="851326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306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8012765" y="4416526"/>
            <a:ext cx="673583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36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7524070" y="5067628"/>
            <a:ext cx="926537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700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0669322" y="4414776"/>
            <a:ext cx="607285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6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0664932" y="5062848"/>
            <a:ext cx="611676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5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2605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34" grpId="0" animBg="1"/>
      <p:bldP spid="36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3 клас\03 МАТЕМ\1 Листопад\8 Повторення за рік\2026-04-17_1558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504" y="2176149"/>
            <a:ext cx="7632118" cy="387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47046" y="1215519"/>
            <a:ext cx="8617394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7030A0"/>
                </a:solidFill>
              </a:rPr>
              <a:t>Запишіть, які числа </a:t>
            </a:r>
            <a:r>
              <a:rPr lang="ru-RU" sz="2800" b="1" dirty="0" err="1">
                <a:solidFill>
                  <a:srgbClr val="7030A0"/>
                </a:solidFill>
              </a:rPr>
              <a:t>утворяться</a:t>
            </a:r>
            <a:r>
              <a:rPr lang="ru-RU" sz="2800" b="1" dirty="0">
                <a:solidFill>
                  <a:srgbClr val="7030A0"/>
                </a:solidFill>
              </a:rPr>
              <a:t> з </a:t>
            </a:r>
            <a:r>
              <a:rPr lang="ru-RU" sz="2800" b="1" dirty="0" err="1">
                <a:solidFill>
                  <a:srgbClr val="7030A0"/>
                </a:solidFill>
              </a:rPr>
              <a:t>поданих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бульбашок</a:t>
            </a:r>
            <a:r>
              <a:rPr lang="ru-RU" sz="2800" b="1" dirty="0">
                <a:solidFill>
                  <a:srgbClr val="7030A0"/>
                </a:solidFill>
              </a:rPr>
              <a:t>? </a:t>
            </a:r>
            <a:endParaRPr lang="ru-RU" sz="2800" b="1" dirty="0" smtClean="0">
              <a:solidFill>
                <a:srgbClr val="7030A0"/>
              </a:solidFill>
            </a:endParaRPr>
          </a:p>
          <a:p>
            <a:pPr algn="just"/>
            <a:r>
              <a:rPr lang="ru-RU" sz="2800" b="1" dirty="0" smtClean="0">
                <a:solidFill>
                  <a:srgbClr val="7030A0"/>
                </a:solidFill>
              </a:rPr>
              <a:t>Як </a:t>
            </a:r>
            <a:r>
              <a:rPr lang="ru-RU" sz="2800" b="1" dirty="0" err="1">
                <a:solidFill>
                  <a:srgbClr val="7030A0"/>
                </a:solidFill>
              </a:rPr>
              <a:t>легше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поєднати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бульбашки</a:t>
            </a:r>
            <a:r>
              <a:rPr lang="ru-RU" sz="2800" b="1" dirty="0">
                <a:solidFill>
                  <a:srgbClr val="7030A0"/>
                </a:solidFill>
              </a:rPr>
              <a:t>, </a:t>
            </a:r>
            <a:r>
              <a:rPr lang="ru-RU" sz="2800" b="1" dirty="0" err="1">
                <a:solidFill>
                  <a:srgbClr val="7030A0"/>
                </a:solidFill>
              </a:rPr>
              <a:t>якщо</a:t>
            </a:r>
            <a:r>
              <a:rPr lang="ru-RU" sz="2800" b="1" dirty="0">
                <a:solidFill>
                  <a:srgbClr val="7030A0"/>
                </a:solidFill>
              </a:rPr>
              <a:t> їх більше </a:t>
            </a:r>
            <a:r>
              <a:rPr lang="ru-RU" sz="2800" b="1" dirty="0" err="1">
                <a:solidFill>
                  <a:srgbClr val="7030A0"/>
                </a:solidFill>
              </a:rPr>
              <a:t>трьох</a:t>
            </a:r>
            <a:r>
              <a:rPr lang="ru-RU" sz="2800" b="1" dirty="0">
                <a:solidFill>
                  <a:srgbClr val="7030A0"/>
                </a:solidFill>
              </a:rPr>
              <a:t>?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67343" y="466095"/>
            <a:ext cx="10062616" cy="73241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 smtClean="0"/>
              <a:t>Гра «</a:t>
            </a:r>
            <a:r>
              <a:rPr lang="ru-RU" sz="3600" b="1" dirty="0" err="1" smtClean="0"/>
              <a:t>Зберіть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бульбашки</a:t>
            </a:r>
            <a:r>
              <a:rPr lang="ru-RU" sz="3600" b="1" dirty="0" smtClean="0"/>
              <a:t>»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11059" y="-676929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4" name="AutoShape 2" descr="Якщо їсти варення із банки: прикмети, повір'я та практичні поради ᐉ Погляд  U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2737563" y="3277925"/>
            <a:ext cx="1137003" cy="64807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115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4994193" y="3425818"/>
            <a:ext cx="1207798" cy="64807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312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971622" y="2407677"/>
            <a:ext cx="2462721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7030A0"/>
                </a:solidFill>
              </a:rPr>
              <a:t>За </a:t>
            </a:r>
            <a:r>
              <a:rPr lang="ru-RU" sz="2800" b="1" dirty="0" err="1" smtClean="0">
                <a:solidFill>
                  <a:srgbClr val="7030A0"/>
                </a:solidFill>
              </a:rPr>
              <a:t>розрядами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8443386" y="3425818"/>
            <a:ext cx="1199692" cy="64807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237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2728605" y="5784341"/>
            <a:ext cx="1154920" cy="648072"/>
          </a:xfrm>
          <a:prstGeom prst="ellipse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452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5143372" y="5288669"/>
            <a:ext cx="1154920" cy="648072"/>
          </a:xfrm>
          <a:prstGeom prst="ellipse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656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7115593" y="5661371"/>
            <a:ext cx="1154920" cy="648072"/>
          </a:xfrm>
          <a:prstGeom prst="ellipse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672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232" y="3925997"/>
            <a:ext cx="2694532" cy="260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832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37" grpId="0" animBg="1"/>
      <p:bldP spid="34" grpId="0" animBg="1"/>
      <p:bldP spid="35" grpId="0" animBg="1"/>
      <p:bldP spid="36" grpId="0" animBg="1"/>
      <p:bldP spid="38" grpId="0" animBg="1"/>
      <p:bldP spid="3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16632</TotalTime>
  <Words>648</Words>
  <Application>Microsoft Office PowerPoint</Application>
  <PresentationFormat>Произвольный</PresentationFormat>
  <Paragraphs>159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Налаштування на урок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1419</cp:revision>
  <dcterms:created xsi:type="dcterms:W3CDTF">2025-08-27T14:01:18Z</dcterms:created>
  <dcterms:modified xsi:type="dcterms:W3CDTF">2026-04-20T08:35:39Z</dcterms:modified>
</cp:coreProperties>
</file>