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71" r:id="rId3"/>
    <p:sldId id="981" r:id="rId4"/>
    <p:sldId id="286" r:id="rId5"/>
    <p:sldId id="927" r:id="rId6"/>
    <p:sldId id="973" r:id="rId7"/>
    <p:sldId id="972" r:id="rId8"/>
    <p:sldId id="974" r:id="rId9"/>
    <p:sldId id="976" r:id="rId10"/>
    <p:sldId id="977" r:id="rId11"/>
    <p:sldId id="313" r:id="rId12"/>
    <p:sldId id="963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обчислення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Додавання</a:t>
          </a:r>
          <a:r>
            <a:rPr lang="ru-RU" sz="3200" b="1" dirty="0" smtClean="0">
              <a:solidFill>
                <a:schemeClr val="bg1"/>
              </a:solidFill>
            </a:rPr>
            <a:t> і </a:t>
          </a:r>
          <a:r>
            <a:rPr lang="ru-RU" sz="3200" b="1" dirty="0" err="1" smtClean="0">
              <a:solidFill>
                <a:schemeClr val="bg1"/>
              </a:solidFill>
            </a:rPr>
            <a:t>віднімання</a:t>
          </a:r>
          <a:r>
            <a:rPr lang="ru-RU" sz="3200" b="1" dirty="0" smtClean="0">
              <a:solidFill>
                <a:schemeClr val="bg1"/>
              </a:solidFill>
            </a:rPr>
            <a:t> трицифрових чисел на основі </a:t>
          </a:r>
          <a:r>
            <a:rPr lang="ru-RU" sz="3200" b="1" dirty="0" err="1" smtClean="0">
              <a:solidFill>
                <a:schemeClr val="bg1"/>
              </a:solidFill>
            </a:rPr>
            <a:t>розрядів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Розв’язу-вання</a:t>
          </a:r>
          <a:r>
            <a:rPr lang="ru-RU" sz="3200" b="1" dirty="0" smtClean="0"/>
            <a:t> задач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Повторення нумерації трицифрових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49886" custLinFactX="200000" custLinFactNeighborX="287554" custLinFactNeighborY="-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0363" custLinFactX="446126" custLinFactNeighborX="500000" custLinFactNeighborY="-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-434221" custLinFactNeighborX="-5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60840" custLinFactX="-200000" custLinFactNeighborX="-265697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756327" y="733806"/>
          <a:ext cx="4273486" cy="280587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Повторення нумерації трицифрових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90134" y="854696"/>
        <a:ext cx="280587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67084" y="955700"/>
          <a:ext cx="4273486" cy="236208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Розв’язу-вання</a:t>
          </a:r>
          <a:r>
            <a:rPr lang="ru-RU" sz="3200" b="1" kern="1200" dirty="0" smtClean="0"/>
            <a:t> задач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22785" y="854696"/>
        <a:ext cx="236208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886338" y="928201"/>
          <a:ext cx="4273486" cy="241708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обчислення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864" y="854696"/>
        <a:ext cx="241708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698147" y="672307"/>
          <a:ext cx="4273486" cy="292887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Додавання</a:t>
          </a:r>
          <a:r>
            <a:rPr lang="ru-RU" sz="3200" b="1" kern="1200" dirty="0" smtClean="0">
              <a:solidFill>
                <a:schemeClr val="bg1"/>
              </a:solidFill>
            </a:rPr>
            <a:t> і </a:t>
          </a:r>
          <a:r>
            <a:rPr lang="ru-RU" sz="3200" b="1" kern="1200" dirty="0" err="1" smtClean="0">
              <a:solidFill>
                <a:schemeClr val="bg1"/>
              </a:solidFill>
            </a:rPr>
            <a:t>віднімання</a:t>
          </a:r>
          <a:r>
            <a:rPr lang="ru-RU" sz="3200" b="1" kern="1200" dirty="0" smtClean="0">
              <a:solidFill>
                <a:schemeClr val="bg1"/>
              </a:solidFill>
            </a:rPr>
            <a:t> трицифрових чисел на основі </a:t>
          </a:r>
          <a:r>
            <a:rPr lang="ru-RU" sz="3200" b="1" kern="1200" dirty="0" err="1" smtClean="0">
              <a:solidFill>
                <a:schemeClr val="bg1"/>
              </a:solidFill>
            </a:rPr>
            <a:t>розрядів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70455" y="854696"/>
        <a:ext cx="292887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Повторення нумерації трицифрових </a:t>
            </a:r>
            <a:r>
              <a:rPr lang="uk-UA" sz="4000" b="1" dirty="0" smtClean="0">
                <a:solidFill>
                  <a:srgbClr val="7030A0"/>
                </a:solidFill>
              </a:rPr>
              <a:t>чисел. Усне додавання і віднімання трицифрових чисел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147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8 Повторення за рік\2026-04-17_181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1269554"/>
            <a:ext cx="8114006" cy="11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8 Повторення за рік\2026-04-17_182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2424167"/>
            <a:ext cx="8113217" cy="35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6934" y="54947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863554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Ст.100-101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1" y="2205658"/>
            <a:ext cx="1849579" cy="25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4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Який </a:t>
            </a:r>
            <a:r>
              <a:rPr lang="ru-RU" sz="3200" b="1" dirty="0" err="1" smtClean="0">
                <a:solidFill>
                  <a:schemeClr val="bg1"/>
                </a:solidFill>
              </a:rPr>
              <a:t>розряд</a:t>
            </a:r>
            <a:r>
              <a:rPr lang="ru-RU" sz="3200" b="1" dirty="0" smtClean="0">
                <a:solidFill>
                  <a:schemeClr val="bg1"/>
                </a:solidFill>
              </a:rPr>
              <a:t> змінюється про </a:t>
            </a:r>
            <a:r>
              <a:rPr lang="ru-RU" sz="3200" b="1" dirty="0" err="1" smtClean="0">
                <a:solidFill>
                  <a:schemeClr val="bg1"/>
                </a:solidFill>
              </a:rPr>
              <a:t>збільшенні</a:t>
            </a:r>
            <a:r>
              <a:rPr lang="ru-RU" sz="3200" b="1" dirty="0" smtClean="0">
                <a:solidFill>
                  <a:schemeClr val="bg1"/>
                </a:solidFill>
              </a:rPr>
              <a:t> числа на 100?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596737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Який </a:t>
            </a:r>
            <a:r>
              <a:rPr lang="ru-RU" sz="3200" b="1" dirty="0" err="1" smtClean="0">
                <a:solidFill>
                  <a:schemeClr val="bg1"/>
                </a:solidFill>
              </a:rPr>
              <a:t>розряд</a:t>
            </a:r>
            <a:r>
              <a:rPr lang="ru-RU" sz="3200" b="1" dirty="0" smtClean="0">
                <a:solidFill>
                  <a:schemeClr val="bg1"/>
                </a:solidFill>
              </a:rPr>
              <a:t> змінюється при </a:t>
            </a:r>
            <a:r>
              <a:rPr lang="ru-RU" sz="3200" b="1" dirty="0" err="1" smtClean="0">
                <a:solidFill>
                  <a:schemeClr val="bg1"/>
                </a:solidFill>
              </a:rPr>
              <a:t>зменшенні</a:t>
            </a:r>
            <a:r>
              <a:rPr lang="ru-RU" sz="3200" b="1" dirty="0" smtClean="0">
                <a:solidFill>
                  <a:schemeClr val="bg1"/>
                </a:solidFill>
              </a:rPr>
              <a:t> числа на 10?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9452" y="418649"/>
            <a:ext cx="10325644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04655" y="1413570"/>
            <a:ext cx="5186582" cy="648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>
                <a:solidFill>
                  <a:schemeClr val="bg1"/>
                </a:solidFill>
              </a:rPr>
              <a:t>Клас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готовий</a:t>
            </a:r>
            <a:r>
              <a:rPr lang="ru-RU" sz="3200" b="1" dirty="0">
                <a:solidFill>
                  <a:schemeClr val="bg1"/>
                </a:solidFill>
              </a:rPr>
              <a:t> працювати?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3669" y="714802"/>
            <a:ext cx="609203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19451" y="3023663"/>
            <a:ext cx="5171786" cy="58564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/>
              <a:t>На </a:t>
            </a:r>
            <a:r>
              <a:rPr lang="ru-RU" sz="3200" b="1" dirty="0" err="1"/>
              <a:t>розряди</a:t>
            </a:r>
            <a:r>
              <a:rPr lang="ru-RU" sz="3200" b="1" dirty="0"/>
              <a:t> </a:t>
            </a:r>
            <a:r>
              <a:rPr lang="ru-RU" sz="3200" b="1" dirty="0" err="1"/>
              <a:t>розкладати</a:t>
            </a:r>
            <a:r>
              <a:rPr lang="ru-RU" sz="3200" b="1" dirty="0"/>
              <a:t>?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19451" y="3802741"/>
            <a:ext cx="5171786" cy="57563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Вчасно</a:t>
            </a:r>
            <a:r>
              <a:rPr lang="ru-RU" sz="3200" b="1" dirty="0"/>
              <a:t> руку </a:t>
            </a:r>
            <a:r>
              <a:rPr lang="ru-RU" sz="3200" b="1" dirty="0" err="1"/>
              <a:t>піднімати</a:t>
            </a:r>
            <a:r>
              <a:rPr lang="ru-RU" sz="3200" b="1" dirty="0"/>
              <a:t>?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19448" y="4581922"/>
            <a:ext cx="5171789" cy="563249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Вміло</a:t>
            </a:r>
            <a:r>
              <a:rPr lang="ru-RU" sz="3200" b="1" dirty="0"/>
              <a:t> в </a:t>
            </a:r>
            <a:r>
              <a:rPr lang="ru-RU" sz="3200" b="1" dirty="0" err="1"/>
              <a:t>групах</a:t>
            </a:r>
            <a:r>
              <a:rPr lang="ru-RU" sz="3200" b="1" dirty="0"/>
              <a:t> працювати?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19451" y="5374010"/>
            <a:ext cx="5244588" cy="57619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/>
              <a:t>Вирази й задачі </a:t>
            </a:r>
            <a:r>
              <a:rPr lang="ru-RU" sz="3200" b="1" dirty="0" err="1"/>
              <a:t>розв’язати</a:t>
            </a:r>
            <a:r>
              <a:rPr lang="ru-RU" sz="3200" b="1" dirty="0"/>
              <a:t>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04655" y="2261990"/>
            <a:ext cx="5186582" cy="597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Додавати</a:t>
            </a:r>
            <a:r>
              <a:rPr lang="ru-RU" sz="3200" b="1" dirty="0"/>
              <a:t> й </a:t>
            </a:r>
            <a:r>
              <a:rPr lang="ru-RU" sz="3200" b="1" dirty="0" err="1"/>
              <a:t>віднімати</a:t>
            </a:r>
            <a:r>
              <a:rPr lang="ru-RU" sz="3200" b="1" dirty="0"/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86666" y="1413570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00592" y="2256332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0592" y="3047896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45099" y="3802741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5099" y="4560396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95219" y="5365432"/>
            <a:ext cx="93689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Так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3-10-04-22-47-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3" y="1515588"/>
            <a:ext cx="3858422" cy="38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8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72949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3861842"/>
            <a:ext cx="1849579" cy="25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3 клас\03 МАТЕМ\1 Листопад\8 Повторення за рік\2026-04-19_2212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557586"/>
            <a:ext cx="8909513" cy="147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3 клас\03 МАТЕМ\1 Листопад\8 Повторення за рік\2026-04-19_2215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3" y="2997746"/>
            <a:ext cx="8909514" cy="1841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18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79132889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Математичний диктант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1338839" y="4869954"/>
            <a:ext cx="7574482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/>
              <a:t>Число 176 зменште на добуток чисел 24 і 3.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/>
              <a:t>Різницю чисел 236 і 220 збільште у 8 разів.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/>
              <a:t>Добуток чисел 26 і 4 зменште на 50.</a:t>
            </a:r>
            <a:endParaRPr lang="ru-RU" sz="2800" b="1" dirty="0" smtClean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83169" y="2783952"/>
            <a:ext cx="420547" cy="5347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46011" y="2781709"/>
            <a:ext cx="408252" cy="5097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70499" y="2789017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33649" y="2568827"/>
            <a:ext cx="289220" cy="36774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34091" y="2762820"/>
            <a:ext cx="408252" cy="50977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50231" y="351270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45146" y="2720117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38599" y="2777765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59863" y="2759310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439894" y="3201837"/>
            <a:ext cx="367669" cy="459095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9670" y="3464888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33649" y="4158863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24312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34091" y="1353323"/>
            <a:ext cx="408252" cy="50977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90792" y="2900119"/>
            <a:ext cx="302667" cy="27294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3991" y="2762820"/>
            <a:ext cx="454720" cy="567792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552125" y="27097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52774" y="2546918"/>
            <a:ext cx="340190" cy="424783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37826" y="2897332"/>
            <a:ext cx="312405" cy="291645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33251" y="2789017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90996" y="3493101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03033" y="3489129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81685" y="3482468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15602" y="3605412"/>
            <a:ext cx="302667" cy="27294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21226" y="3494433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00969" y="3493101"/>
            <a:ext cx="454720" cy="567792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1284937" y="345632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957171" y="345863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57459" y="3605266"/>
            <a:ext cx="312405" cy="291645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4285881" y="3431385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646827" y="3232383"/>
            <a:ext cx="358697" cy="4478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50693" y="3522112"/>
            <a:ext cx="408252" cy="509770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37361" y="3489129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099697" y="3473447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48313" y="4221882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716799" y="4221882"/>
            <a:ext cx="454720" cy="56779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2107008" y="4119519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39575" y="4198208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811629" y="4306284"/>
            <a:ext cx="302667" cy="272949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72510" y="4209812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10632" y="4336281"/>
            <a:ext cx="312405" cy="291645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000246" y="3964972"/>
            <a:ext cx="327895" cy="40943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110107" y="3899200"/>
            <a:ext cx="352887" cy="440637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338570" y="3978987"/>
            <a:ext cx="351128" cy="43844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67520" y="4204979"/>
            <a:ext cx="454720" cy="56779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07837" y="4209812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96" grpId="0"/>
      <p:bldP spid="124" grpId="0"/>
      <p:bldP spid="125" grpId="0"/>
      <p:bldP spid="127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/>
              <a:t>Нумерація трицифрових чисел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№543-545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3761" y="2052896"/>
            <a:ext cx="686962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</a:rPr>
              <a:t>496, 497, 498, 499, 500, 501, 502, 503, 504, 505, 506, 507, 508.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761" y="3246107"/>
            <a:ext cx="69045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Запишіть </a:t>
            </a:r>
            <a:r>
              <a:rPr lang="ru-RU" sz="2800" b="1" dirty="0"/>
              <a:t>числа, що на 10 </a:t>
            </a:r>
            <a:r>
              <a:rPr lang="ru-RU" sz="2800" b="1" dirty="0" err="1"/>
              <a:t>більші</a:t>
            </a:r>
            <a:r>
              <a:rPr lang="ru-RU" sz="2800" b="1" dirty="0"/>
              <a:t> від </a:t>
            </a:r>
            <a:r>
              <a:rPr lang="ru-RU" sz="2800" b="1" dirty="0" err="1"/>
              <a:t>даних</a:t>
            </a:r>
            <a:r>
              <a:rPr lang="ru-RU" sz="2800" b="1" dirty="0"/>
              <a:t>.</a:t>
            </a:r>
            <a:endParaRPr lang="ru-RU" sz="2800" b="1" dirty="0" smtClean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279" y="1440111"/>
            <a:ext cx="2685919" cy="25194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9" name="Прямоугольник 48"/>
          <p:cNvSpPr/>
          <p:nvPr/>
        </p:nvSpPr>
        <p:spPr>
          <a:xfrm>
            <a:off x="985904" y="1465572"/>
            <a:ext cx="467043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Назвіть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числа від 496 до 508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67095" y="3959522"/>
            <a:ext cx="42420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731, 629, 391, 815, 900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4240" y="5287709"/>
            <a:ext cx="44145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612, 821, 620, 801, 1001. 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85777" y="4725938"/>
            <a:ext cx="72224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Запишіть </a:t>
            </a:r>
            <a:r>
              <a:rPr lang="ru-RU" sz="2800" b="1" dirty="0"/>
              <a:t>числа, що на </a:t>
            </a:r>
            <a:r>
              <a:rPr lang="ru-RU" sz="2800" b="1" dirty="0" smtClean="0"/>
              <a:t>100 </a:t>
            </a:r>
            <a:r>
              <a:rPr lang="ru-RU" sz="2800" b="1" dirty="0" err="1" smtClean="0"/>
              <a:t>менші</a:t>
            </a:r>
            <a:r>
              <a:rPr lang="ru-RU" sz="2800" b="1" dirty="0" smtClean="0"/>
              <a:t> </a:t>
            </a:r>
            <a:r>
              <a:rPr lang="ru-RU" sz="2800" b="1" dirty="0"/>
              <a:t>від </a:t>
            </a:r>
            <a:r>
              <a:rPr lang="ru-RU" sz="2800" b="1" dirty="0" err="1"/>
              <a:t>даних</a:t>
            </a:r>
            <a:r>
              <a:rPr lang="ru-RU" sz="2800" b="1" dirty="0"/>
              <a:t>.</a:t>
            </a:r>
            <a:endParaRPr lang="ru-RU" sz="2800" b="1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5277653" y="3984982"/>
            <a:ext cx="9583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741</a:t>
            </a:r>
            <a:r>
              <a:rPr lang="ru-RU" sz="3200" b="1" dirty="0"/>
              <a:t>,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36047" y="3986964"/>
            <a:ext cx="9470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639</a:t>
            </a:r>
            <a:r>
              <a:rPr lang="ru-RU" sz="3200" b="1" dirty="0"/>
              <a:t>,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83106" y="3976013"/>
            <a:ext cx="9251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401</a:t>
            </a:r>
            <a:r>
              <a:rPr lang="ru-RU" sz="3200" b="1" dirty="0"/>
              <a:t>,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08255" y="3986964"/>
            <a:ext cx="9770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825</a:t>
            </a:r>
            <a:r>
              <a:rPr lang="ru-RU" sz="3200" b="1" dirty="0"/>
              <a:t>,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085346" y="3976013"/>
            <a:ext cx="8683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910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23361" y="5284049"/>
            <a:ext cx="9753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512, </a:t>
            </a:r>
            <a:endParaRPr lang="ru-RU" sz="3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416993" y="5284048"/>
            <a:ext cx="9072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721, </a:t>
            </a:r>
            <a:endParaRPr lang="ru-RU" sz="32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344530" y="5249158"/>
            <a:ext cx="9865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520, </a:t>
            </a:r>
            <a:endParaRPr lang="ru-RU" sz="32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331077" y="5261077"/>
            <a:ext cx="10094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701, 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0340502" y="5249158"/>
            <a:ext cx="8353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901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9350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0" grpId="0" animBg="1"/>
      <p:bldP spid="8" grpId="0" animBg="1"/>
      <p:bldP spid="35" grpId="0" animBg="1"/>
      <p:bldP spid="34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66123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91556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№546-547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Блиц </a:t>
            </a:r>
            <a:r>
              <a:rPr lang="ru-RU" sz="3600" b="1" dirty="0" err="1" smtClean="0"/>
              <a:t>обчислення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1431" y="1501524"/>
            <a:ext cx="2481271" cy="14690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100 + 1 </a:t>
            </a:r>
            <a:endParaRPr lang="ru-RU" sz="3200" b="1" dirty="0" smtClean="0"/>
          </a:p>
          <a:p>
            <a:r>
              <a:rPr lang="ru-RU" sz="3200" b="1" dirty="0" smtClean="0"/>
              <a:t>100 </a:t>
            </a:r>
            <a:r>
              <a:rPr lang="ru-RU" sz="3200" b="1" dirty="0"/>
              <a:t>+ 10 </a:t>
            </a:r>
            <a:endParaRPr lang="ru-RU" sz="3200" b="1" dirty="0" smtClean="0"/>
          </a:p>
          <a:p>
            <a:r>
              <a:rPr lang="ru-RU" sz="3200" b="1" dirty="0" smtClean="0"/>
              <a:t>100 </a:t>
            </a:r>
            <a:r>
              <a:rPr lang="ru-RU" sz="3200" b="1" dirty="0"/>
              <a:t>+ 100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47615" y="1475145"/>
            <a:ext cx="914796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101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7615" y="1933040"/>
            <a:ext cx="834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110</a:t>
            </a:r>
            <a:endParaRPr lang="ru-RU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366975" y="2411249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200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068234" y="1524125"/>
            <a:ext cx="2495590" cy="14327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399 + 1 </a:t>
            </a:r>
            <a:endParaRPr lang="ru-RU" sz="3200" b="1" dirty="0" smtClean="0"/>
          </a:p>
          <a:p>
            <a:r>
              <a:rPr lang="ru-RU" sz="3200" b="1" dirty="0" smtClean="0"/>
              <a:t>390 </a:t>
            </a:r>
            <a:r>
              <a:rPr lang="ru-RU" sz="3200" b="1" dirty="0"/>
              <a:t>+ 10 </a:t>
            </a:r>
            <a:endParaRPr lang="ru-RU" sz="3200" b="1" dirty="0" smtClean="0"/>
          </a:p>
          <a:p>
            <a:r>
              <a:rPr lang="ru-RU" sz="3200" b="1" dirty="0" smtClean="0"/>
              <a:t>399 </a:t>
            </a:r>
            <a:r>
              <a:rPr lang="ru-RU" sz="3200" b="1" dirty="0"/>
              <a:t>+ 100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6842" y="3861842"/>
            <a:ext cx="8386478" cy="10646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/>
              <a:t>Вартість</a:t>
            </a:r>
            <a:r>
              <a:rPr lang="ru-RU" sz="2800" b="1" dirty="0"/>
              <a:t> покупки становить 365 грн. </a:t>
            </a:r>
            <a:r>
              <a:rPr lang="ru-RU" sz="2800" b="1" dirty="0" err="1"/>
              <a:t>Покупець</a:t>
            </a:r>
            <a:r>
              <a:rPr lang="ru-RU" sz="2800" b="1" dirty="0"/>
              <a:t> подав у </a:t>
            </a:r>
            <a:r>
              <a:rPr lang="ru-RU" sz="2800" b="1" dirty="0" err="1"/>
              <a:t>касу</a:t>
            </a:r>
            <a:r>
              <a:rPr lang="ru-RU" sz="2800" b="1" dirty="0"/>
              <a:t> 1000 грн.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гривень</a:t>
            </a:r>
            <a:r>
              <a:rPr lang="ru-RU" sz="2800" b="1" dirty="0"/>
              <a:t> </a:t>
            </a:r>
            <a:r>
              <a:rPr lang="ru-RU" sz="2800" b="1" dirty="0" err="1"/>
              <a:t>решти</a:t>
            </a:r>
            <a:r>
              <a:rPr lang="ru-RU" sz="2800" b="1" dirty="0"/>
              <a:t> він </a:t>
            </a:r>
            <a:r>
              <a:rPr lang="ru-RU" sz="2800" b="1" dirty="0" err="1"/>
              <a:t>отримає</a:t>
            </a:r>
            <a:r>
              <a:rPr lang="ru-RU" sz="2800" b="1" dirty="0"/>
              <a:t>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6119" y="3974777"/>
            <a:ext cx="2697210" cy="206976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288891" y="1509057"/>
            <a:ext cx="2665426" cy="14478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200 </a:t>
            </a:r>
            <a:r>
              <a:rPr lang="ru-RU" sz="3200" b="1" dirty="0"/>
              <a:t>+ 1 </a:t>
            </a:r>
            <a:endParaRPr lang="ru-RU" sz="3200" b="1" dirty="0" smtClean="0"/>
          </a:p>
          <a:p>
            <a:r>
              <a:rPr lang="ru-RU" sz="3200" b="1" dirty="0"/>
              <a:t>2</a:t>
            </a:r>
            <a:r>
              <a:rPr lang="ru-RU" sz="3200" b="1" dirty="0" smtClean="0"/>
              <a:t>00 </a:t>
            </a:r>
            <a:r>
              <a:rPr lang="ru-RU" sz="3200" b="1" dirty="0"/>
              <a:t>+ 10 </a:t>
            </a:r>
            <a:endParaRPr lang="ru-RU" sz="3200" b="1" dirty="0" smtClean="0"/>
          </a:p>
          <a:p>
            <a:r>
              <a:rPr lang="ru-RU" sz="3200" b="1" dirty="0"/>
              <a:t>2</a:t>
            </a:r>
            <a:r>
              <a:rPr lang="ru-RU" sz="3200" b="1" dirty="0" smtClean="0"/>
              <a:t>00 </a:t>
            </a:r>
            <a:r>
              <a:rPr lang="ru-RU" sz="3200" b="1" dirty="0"/>
              <a:t>+ 100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718934" y="1496986"/>
            <a:ext cx="2665426" cy="14327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899 </a:t>
            </a:r>
            <a:r>
              <a:rPr lang="ru-RU" sz="3200" b="1" dirty="0"/>
              <a:t>+ 1 </a:t>
            </a:r>
            <a:endParaRPr lang="ru-RU" sz="3200" b="1" dirty="0" smtClean="0"/>
          </a:p>
          <a:p>
            <a:r>
              <a:rPr lang="ru-RU" sz="3200" b="1" dirty="0" smtClean="0"/>
              <a:t>890 </a:t>
            </a:r>
            <a:r>
              <a:rPr lang="ru-RU" sz="3200" b="1" dirty="0"/>
              <a:t>+ </a:t>
            </a:r>
            <a:r>
              <a:rPr lang="ru-RU" sz="3200" b="1" dirty="0" smtClean="0"/>
              <a:t>10</a:t>
            </a:r>
          </a:p>
          <a:p>
            <a:r>
              <a:rPr lang="ru-RU" sz="3200" b="1" dirty="0"/>
              <a:t> 899 +100</a:t>
            </a:r>
            <a:endParaRPr lang="ru-RU" sz="3200" b="1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5021686" y="1487415"/>
            <a:ext cx="914796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201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21686" y="1945310"/>
            <a:ext cx="834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210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41046" y="2423519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300</a:t>
            </a:r>
            <a:endParaRPr lang="ru-RU" sz="28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649028" y="1467934"/>
            <a:ext cx="914796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49028" y="1968213"/>
            <a:ext cx="834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400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730466" y="2446422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499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340502" y="1413570"/>
            <a:ext cx="914796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420872" y="1907193"/>
            <a:ext cx="834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900</a:t>
            </a:r>
            <a:endParaRPr lang="ru-RU" sz="28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0472778" y="2332883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999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993765" y="5402092"/>
            <a:ext cx="24563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1000 – 365 =</a:t>
            </a:r>
            <a:endParaRPr lang="ru-RU" sz="32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467930" y="5407032"/>
            <a:ext cx="37553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1000 – 300 – 60 – 5 =</a:t>
            </a:r>
            <a:endParaRPr lang="ru-RU" sz="32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193173" y="500338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700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10197" y="500338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640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23247" y="5418750"/>
            <a:ext cx="8098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635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0297" y="3213770"/>
            <a:ext cx="354027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задачу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" grpId="0"/>
      <p:bldP spid="42" grpId="0"/>
      <p:bldP spid="48" grpId="0" animBg="1"/>
      <p:bldP spid="39" grpId="0"/>
      <p:bldP spid="4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60" grpId="0" animBg="1"/>
      <p:bldP spid="61" grpId="0"/>
      <p:bldP spid="62" grpId="0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069975" y="1818119"/>
            <a:ext cx="7158067" cy="1152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540 – 124 </a:t>
            </a:r>
            <a:r>
              <a:rPr lang="ru-RU" sz="3200" b="1" dirty="0" smtClean="0"/>
              <a:t>=                   479 </a:t>
            </a:r>
            <a:r>
              <a:rPr lang="ru-RU" sz="3200" b="1" dirty="0"/>
              <a:t>+ </a:t>
            </a:r>
            <a:r>
              <a:rPr lang="ru-RU" sz="3200" b="1" dirty="0" smtClean="0"/>
              <a:t>373 =      </a:t>
            </a:r>
          </a:p>
          <a:p>
            <a:r>
              <a:rPr lang="ru-RU" sz="3200" b="1" dirty="0"/>
              <a:t>900 – 684 </a:t>
            </a:r>
            <a:r>
              <a:rPr lang="ru-RU" sz="3200" b="1" dirty="0" smtClean="0"/>
              <a:t>=                   169 </a:t>
            </a:r>
            <a:r>
              <a:rPr lang="ru-RU" sz="3200" b="1" dirty="0"/>
              <a:t>+ 584 </a:t>
            </a:r>
            <a:r>
              <a:rPr lang="ru-RU" sz="3200" b="1" dirty="0" smtClean="0"/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Самостійна</a:t>
            </a:r>
            <a:r>
              <a:rPr lang="ru-RU" sz="3600" b="1" dirty="0" smtClean="0"/>
              <a:t> робота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642582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49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517210" y="3573810"/>
            <a:ext cx="3031890" cy="2955133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3163051" y="1845618"/>
            <a:ext cx="850159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9537" y="2322054"/>
            <a:ext cx="850159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216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75869" y="1816458"/>
            <a:ext cx="850159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852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61788" y="2313647"/>
            <a:ext cx="850159" cy="6480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753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60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12624" y="1478710"/>
            <a:ext cx="5042863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Довжина</a:t>
            </a:r>
            <a:r>
              <a:rPr lang="ru-RU" sz="3200" b="1" dirty="0"/>
              <a:t> річки Дніпро в межах України становить 981 км, а </a:t>
            </a:r>
            <a:r>
              <a:rPr lang="ru-RU" sz="3200" b="1" dirty="0" err="1"/>
              <a:t>довжина</a:t>
            </a:r>
            <a:r>
              <a:rPr lang="ru-RU" sz="3200" b="1" dirty="0"/>
              <a:t> річки </a:t>
            </a:r>
            <a:r>
              <a:rPr lang="ru-RU" sz="3200" b="1" dirty="0" err="1"/>
              <a:t>Дністер</a:t>
            </a:r>
            <a:r>
              <a:rPr lang="ru-RU" sz="3200" b="1" dirty="0"/>
              <a:t> у межах України — 705 км. Яка з цих </a:t>
            </a:r>
            <a:r>
              <a:rPr lang="ru-RU" sz="3200" b="1" dirty="0" err="1"/>
              <a:t>річок</a:t>
            </a:r>
            <a:r>
              <a:rPr lang="ru-RU" sz="3200" b="1" dirty="0"/>
              <a:t> має </a:t>
            </a:r>
            <a:r>
              <a:rPr lang="ru-RU" sz="3200" b="1" dirty="0" err="1"/>
              <a:t>більшу</a:t>
            </a:r>
            <a:r>
              <a:rPr lang="ru-RU" sz="3200" b="1" dirty="0"/>
              <a:t> протяжність у межах України? На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кілометрів</a:t>
            </a:r>
            <a:r>
              <a:rPr lang="ru-RU" sz="3200" b="1" dirty="0"/>
              <a:t> </a:t>
            </a:r>
            <a:r>
              <a:rPr lang="ru-RU" sz="3200" b="1" dirty="0" err="1"/>
              <a:t>більшу</a:t>
            </a:r>
            <a:r>
              <a:rPr lang="ru-RU" sz="3200" b="1" dirty="0"/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975" y="617537"/>
            <a:ext cx="10062616" cy="7324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47720" y="-634892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846528" y="5557586"/>
            <a:ext cx="218752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981 – 705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042645" y="5557586"/>
            <a:ext cx="178586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276 (км)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50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Позначте на контурній карті річки: Дніпро, Дунай, Ганг, Ніл, Амазонку  (контурна карта с.8-9, атлас - Школьные Знания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2" y="1478710"/>
            <a:ext cx="5619692" cy="42147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4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16757</TotalTime>
  <Words>462</Words>
  <Application>Microsoft Office PowerPoint</Application>
  <PresentationFormat>Произвольный</PresentationFormat>
  <Paragraphs>139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1431</cp:revision>
  <dcterms:created xsi:type="dcterms:W3CDTF">2025-08-27T14:01:18Z</dcterms:created>
  <dcterms:modified xsi:type="dcterms:W3CDTF">2026-04-21T08:39:09Z</dcterms:modified>
</cp:coreProperties>
</file>