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71" r:id="rId3"/>
    <p:sldId id="981" r:id="rId4"/>
    <p:sldId id="286" r:id="rId5"/>
    <p:sldId id="927" r:id="rId6"/>
    <p:sldId id="982" r:id="rId7"/>
    <p:sldId id="985" r:id="rId8"/>
    <p:sldId id="986" r:id="rId9"/>
    <p:sldId id="976" r:id="rId10"/>
    <p:sldId id="983" r:id="rId11"/>
    <p:sldId id="977" r:id="rId12"/>
    <p:sldId id="313" r:id="rId13"/>
    <p:sldId id="963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</a:t>
          </a:r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Алгоритм </a:t>
          </a:r>
          <a:r>
            <a:rPr lang="ru-RU" sz="3200" b="1" dirty="0" err="1" smtClean="0">
              <a:solidFill>
                <a:schemeClr val="bg1"/>
              </a:solidFill>
            </a:rPr>
            <a:t>письмового</a:t>
          </a:r>
          <a:r>
            <a:rPr lang="ru-RU" sz="3200" b="1" dirty="0" smtClean="0">
              <a:solidFill>
                <a:schemeClr val="bg1"/>
              </a:solidFill>
            </a:rPr>
            <a:t> множення з переходом через </a:t>
          </a:r>
          <a:r>
            <a:rPr lang="ru-RU" sz="3200" b="1" dirty="0" err="1" smtClean="0">
              <a:solidFill>
                <a:schemeClr val="bg1"/>
              </a:solidFill>
            </a:rPr>
            <a:t>розряд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Розв’язу-вання</a:t>
          </a:r>
          <a:r>
            <a:rPr lang="ru-RU" sz="3200" b="1" dirty="0" smtClean="0"/>
            <a:t> задач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Ознайомле-ння</a:t>
          </a:r>
          <a:r>
            <a:rPr lang="uk-UA" sz="3200" b="1" dirty="0" smtClean="0"/>
            <a:t> з письмовим способом множення чисел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44712" custLinFactX="200000" custLinFactNeighborX="287554" custLinFactNeighborY="-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1062" custLinFactX="446126" custLinFactNeighborX="500000" custLinFactNeighborY="-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X="-451186" custLinFactNeighborX="-500000" custLinFactNeighborY="-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46337" custLinFactX="-200000" custLinFactNeighborX="-200859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805660" y="735505"/>
          <a:ext cx="4273486" cy="280247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Ознайомле-ння</a:t>
          </a:r>
          <a:r>
            <a:rPr lang="uk-UA" sz="3200" b="1" kern="1200" dirty="0" smtClean="0"/>
            <a:t> з письмовим способом множення чисел</a:t>
          </a:r>
        </a:p>
      </dsp:txBody>
      <dsp:txXfrm rot="5400000">
        <a:off x="2541166" y="854696"/>
        <a:ext cx="280247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425754" y="928187"/>
          <a:ext cx="4273486" cy="241711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Розв’язу-вання</a:t>
          </a:r>
          <a:r>
            <a:rPr lang="ru-RU" sz="3200" b="1" kern="1200" dirty="0" smtClean="0"/>
            <a:t> задач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353942" y="854696"/>
        <a:ext cx="241711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904144" y="904144"/>
          <a:ext cx="4273486" cy="246519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</a:t>
          </a: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697"/>
        <a:ext cx="246519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757064" y="726200"/>
          <a:ext cx="4273486" cy="282108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Алгоритм </a:t>
          </a:r>
          <a:r>
            <a:rPr lang="ru-RU" sz="3200" b="1" kern="1200" dirty="0" err="1" smtClean="0">
              <a:solidFill>
                <a:schemeClr val="bg1"/>
              </a:solidFill>
            </a:rPr>
            <a:t>письмового</a:t>
          </a:r>
          <a:r>
            <a:rPr lang="ru-RU" sz="3200" b="1" kern="1200" dirty="0" smtClean="0">
              <a:solidFill>
                <a:schemeClr val="bg1"/>
              </a:solidFill>
            </a:rPr>
            <a:t> множення з переходом через </a:t>
          </a:r>
          <a:r>
            <a:rPr lang="ru-RU" sz="3200" b="1" kern="1200" dirty="0" err="1" smtClean="0">
              <a:solidFill>
                <a:schemeClr val="bg1"/>
              </a:solidFill>
            </a:rPr>
            <a:t>розряд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483265" y="854696"/>
        <a:ext cx="282108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Алгоритм письмового множення з переходом </a:t>
            </a:r>
            <a:r>
              <a:rPr lang="uk-UA" sz="4000" b="1" dirty="0">
                <a:solidFill>
                  <a:srgbClr val="7030A0"/>
                </a:solidFill>
              </a:rPr>
              <a:t>через </a:t>
            </a:r>
            <a:r>
              <a:rPr lang="uk-UA" sz="4000" b="1" dirty="0" smtClean="0">
                <a:solidFill>
                  <a:srgbClr val="7030A0"/>
                </a:solidFill>
              </a:rPr>
              <a:t>розряд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149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9976" y="1478710"/>
            <a:ext cx="1006261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На </a:t>
            </a:r>
            <a:r>
              <a:rPr lang="ru-RU" sz="3200" b="1" dirty="0" err="1"/>
              <a:t>майданчику</a:t>
            </a:r>
            <a:r>
              <a:rPr lang="ru-RU" sz="3200" b="1" dirty="0"/>
              <a:t> </a:t>
            </a:r>
            <a:r>
              <a:rPr lang="ru-RU" sz="3200" b="1" dirty="0" err="1"/>
              <a:t>гралося</a:t>
            </a:r>
            <a:r>
              <a:rPr lang="ru-RU" sz="3200" b="1" dirty="0"/>
              <a:t> 45 дітей. </a:t>
            </a:r>
            <a:r>
              <a:rPr lang="ru-RU" sz="3200" b="1" dirty="0" err="1"/>
              <a:t>П’яту</a:t>
            </a:r>
            <a:r>
              <a:rPr lang="ru-RU" sz="3200" b="1" dirty="0"/>
              <a:t> </a:t>
            </a:r>
            <a:r>
              <a:rPr lang="ru-RU" sz="3200" b="1" dirty="0" err="1"/>
              <a:t>частину</a:t>
            </a:r>
            <a:r>
              <a:rPr lang="ru-RU" sz="3200" b="1" dirty="0"/>
              <a:t> всіх дітей становили </a:t>
            </a:r>
            <a:r>
              <a:rPr lang="ru-RU" sz="3200" b="1" dirty="0" err="1"/>
              <a:t>дівчатка</a:t>
            </a:r>
            <a:r>
              <a:rPr lang="ru-RU" sz="3200" b="1" dirty="0"/>
              <a:t>, а </a:t>
            </a:r>
            <a:r>
              <a:rPr lang="ru-RU" sz="3200" b="1" dirty="0" err="1"/>
              <a:t>решту</a:t>
            </a:r>
            <a:r>
              <a:rPr lang="ru-RU" sz="3200" b="1" dirty="0"/>
              <a:t> — </a:t>
            </a:r>
            <a:r>
              <a:rPr lang="ru-RU" sz="3200" b="1" dirty="0" smtClean="0"/>
              <a:t>хлопчики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хлопчиків</a:t>
            </a:r>
            <a:r>
              <a:rPr lang="ru-RU" sz="3200" b="1" dirty="0"/>
              <a:t> </a:t>
            </a:r>
            <a:r>
              <a:rPr lang="ru-RU" sz="3200" b="1" dirty="0" err="1"/>
              <a:t>гралося</a:t>
            </a:r>
            <a:r>
              <a:rPr lang="ru-RU" sz="3200" b="1" dirty="0"/>
              <a:t> на </a:t>
            </a:r>
            <a:r>
              <a:rPr lang="ru-RU" sz="3200" b="1" dirty="0" err="1"/>
              <a:t>майданчику</a:t>
            </a:r>
            <a:r>
              <a:rPr lang="ru-RU" sz="3200" b="1" dirty="0"/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з буквеними даними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90486" y="3272742"/>
            <a:ext cx="198471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45 : 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90486" y="3945850"/>
            <a:ext cx="195176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45 – 9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33950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75200" y="3294008"/>
            <a:ext cx="432346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(д.) на майданчику.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85094" y="5259780"/>
            <a:ext cx="204722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49537" y="5259780"/>
            <a:ext cx="689724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36 хлопчиків гралося на майданчику.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29457" y="3945850"/>
            <a:ext cx="154732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36 (</a:t>
            </a:r>
            <a:r>
              <a:rPr lang="uk-UA" sz="3200" b="1" dirty="0" err="1" smtClean="0">
                <a:solidFill>
                  <a:schemeClr val="bg1"/>
                </a:solidFill>
              </a:rPr>
              <a:t>хл</a:t>
            </a:r>
            <a:r>
              <a:rPr lang="uk-UA" sz="3200" b="1" dirty="0" smtClean="0">
                <a:solidFill>
                  <a:schemeClr val="bg1"/>
                </a:solidFill>
              </a:rPr>
              <a:t>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06959" y="4549167"/>
            <a:ext cx="369718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45 – 45 : 5 = 36 (</a:t>
            </a:r>
            <a:r>
              <a:rPr lang="ru-RU" sz="3200" b="1" dirty="0" err="1" smtClean="0">
                <a:solidFill>
                  <a:schemeClr val="bg1"/>
                </a:solidFill>
              </a:rPr>
              <a:t>хл</a:t>
            </a:r>
            <a:r>
              <a:rPr lang="ru-RU" sz="3200" b="1" dirty="0" smtClean="0">
                <a:solidFill>
                  <a:schemeClr val="bg1"/>
                </a:solidFill>
              </a:rPr>
              <a:t>.)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7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 animBg="1"/>
      <p:bldP spid="35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15482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Ст.104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646" y="3888430"/>
            <a:ext cx="1849579" cy="257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3 клас\03 МАТЕМ\1 Листопад\8 Повторення за рік\2026-04-22_200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70" y="1341562"/>
            <a:ext cx="9677583" cy="24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43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З </a:t>
            </a:r>
            <a:r>
              <a:rPr lang="ru-RU" sz="3200" b="1" dirty="0" err="1" smtClean="0">
                <a:solidFill>
                  <a:schemeClr val="bg1"/>
                </a:solidFill>
              </a:rPr>
              <a:t>якого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розряду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починаємо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письмове</a:t>
            </a:r>
            <a:r>
              <a:rPr lang="ru-RU" sz="3200" b="1" dirty="0" smtClean="0">
                <a:solidFill>
                  <a:schemeClr val="bg1"/>
                </a:solidFill>
              </a:rPr>
              <a:t> множення чисел?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596737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п’яту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частину</a:t>
            </a:r>
            <a:r>
              <a:rPr lang="ru-RU" sz="3200" b="1" dirty="0" smtClean="0">
                <a:solidFill>
                  <a:schemeClr val="bg1"/>
                </a:solidFill>
              </a:rPr>
              <a:t> від числа?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9452" y="418649"/>
            <a:ext cx="10325644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04655" y="1413570"/>
            <a:ext cx="5186582" cy="648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>
                <a:solidFill>
                  <a:schemeClr val="bg1"/>
                </a:solidFill>
              </a:rPr>
              <a:t>Клас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готовий</a:t>
            </a:r>
            <a:r>
              <a:rPr lang="ru-RU" sz="3200" b="1" dirty="0">
                <a:solidFill>
                  <a:schemeClr val="bg1"/>
                </a:solidFill>
              </a:rPr>
              <a:t> працювати?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3669" y="714802"/>
            <a:ext cx="609203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19451" y="3023663"/>
            <a:ext cx="5171786" cy="58564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/>
              <a:t>На </a:t>
            </a:r>
            <a:r>
              <a:rPr lang="ru-RU" sz="3200" b="1" dirty="0" err="1"/>
              <a:t>розряди</a:t>
            </a:r>
            <a:r>
              <a:rPr lang="ru-RU" sz="3200" b="1" dirty="0"/>
              <a:t> </a:t>
            </a:r>
            <a:r>
              <a:rPr lang="ru-RU" sz="3200" b="1" dirty="0" err="1"/>
              <a:t>розкладати</a:t>
            </a:r>
            <a:r>
              <a:rPr lang="ru-RU" sz="3200" b="1" dirty="0"/>
              <a:t>?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19451" y="3802741"/>
            <a:ext cx="5171786" cy="57563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Вчасно</a:t>
            </a:r>
            <a:r>
              <a:rPr lang="ru-RU" sz="3200" b="1" dirty="0"/>
              <a:t> руку </a:t>
            </a:r>
            <a:r>
              <a:rPr lang="ru-RU" sz="3200" b="1" dirty="0" err="1"/>
              <a:t>піднімати</a:t>
            </a:r>
            <a:r>
              <a:rPr lang="ru-RU" sz="3200" b="1" dirty="0"/>
              <a:t>?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19448" y="4581922"/>
            <a:ext cx="5171789" cy="563249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Вміло</a:t>
            </a:r>
            <a:r>
              <a:rPr lang="ru-RU" sz="3200" b="1" dirty="0"/>
              <a:t> в </a:t>
            </a:r>
            <a:r>
              <a:rPr lang="ru-RU" sz="3200" b="1" dirty="0" err="1"/>
              <a:t>групах</a:t>
            </a:r>
            <a:r>
              <a:rPr lang="ru-RU" sz="3200" b="1" dirty="0"/>
              <a:t> працювати?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19451" y="5374010"/>
            <a:ext cx="5244588" cy="57619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/>
              <a:t>Вирази й задачі </a:t>
            </a:r>
            <a:r>
              <a:rPr lang="ru-RU" sz="3200" b="1" dirty="0" err="1"/>
              <a:t>розв’язати</a:t>
            </a:r>
            <a:r>
              <a:rPr lang="ru-RU" sz="3200" b="1" dirty="0"/>
              <a:t>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04655" y="2261990"/>
            <a:ext cx="5186582" cy="597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Додавати</a:t>
            </a:r>
            <a:r>
              <a:rPr lang="ru-RU" sz="3200" b="1" dirty="0"/>
              <a:t> й </a:t>
            </a:r>
            <a:r>
              <a:rPr lang="ru-RU" sz="3200" b="1" dirty="0" err="1"/>
              <a:t>віднімати</a:t>
            </a:r>
            <a:r>
              <a:rPr lang="ru-RU" sz="3200" b="1" dirty="0"/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86666" y="1413570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00592" y="2256332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0592" y="3047896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45099" y="3802741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45099" y="4560396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95219" y="5365432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3-10-04-22-47-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3" y="1515588"/>
            <a:ext cx="3858422" cy="38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84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3 клас\03 МАТЕМ\1 Листопад\8 Повторення за рік\2026-04-17_220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4" y="1557586"/>
            <a:ext cx="10066720" cy="26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6934" y="729494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359498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Ст.102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127" y="4162517"/>
            <a:ext cx="1705563" cy="23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8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23720321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705757" y="477466"/>
            <a:ext cx="9321331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Запишіть </a:t>
            </a:r>
            <a:r>
              <a:rPr lang="ru-RU" sz="4000" b="1" dirty="0"/>
              <a:t>вирази й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/>
              <a:t>їх значення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24312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60173" y="132431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4080" y="4869954"/>
            <a:ext cx="890027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/>
              <a:t>Добуток</a:t>
            </a:r>
            <a:r>
              <a:rPr lang="ru-RU" sz="3200" b="1" dirty="0" smtClean="0"/>
              <a:t> </a:t>
            </a:r>
            <a:r>
              <a:rPr lang="ru-RU" sz="3200" b="1" dirty="0"/>
              <a:t>чисел 23 і 5 </a:t>
            </a:r>
            <a:r>
              <a:rPr lang="ru-RU" sz="3200" b="1" dirty="0" err="1"/>
              <a:t>зменшити</a:t>
            </a:r>
            <a:r>
              <a:rPr lang="ru-RU" sz="3200" b="1" dirty="0"/>
              <a:t> на 100. 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/>
              <a:t>Різницю</a:t>
            </a:r>
            <a:r>
              <a:rPr lang="ru-RU" sz="3200" b="1" dirty="0" smtClean="0"/>
              <a:t> </a:t>
            </a:r>
            <a:r>
              <a:rPr lang="ru-RU" sz="3200" b="1" dirty="0"/>
              <a:t>чисел 456 і 300 </a:t>
            </a:r>
            <a:r>
              <a:rPr lang="ru-RU" sz="3200" b="1" dirty="0" err="1"/>
              <a:t>збільшити</a:t>
            </a:r>
            <a:r>
              <a:rPr lang="ru-RU" sz="3200" b="1" dirty="0"/>
              <a:t> у 2 </a:t>
            </a:r>
            <a:r>
              <a:rPr lang="ru-RU" sz="3200" b="1" dirty="0" smtClean="0"/>
              <a:t>рази.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/>
              <a:t>Сума </a:t>
            </a:r>
            <a:r>
              <a:rPr lang="ru-RU" sz="3200" b="1" dirty="0"/>
              <a:t>числа 500 та </a:t>
            </a:r>
            <a:r>
              <a:rPr lang="ru-RU" sz="3200" b="1" dirty="0" err="1"/>
              <a:t>добутку</a:t>
            </a:r>
            <a:r>
              <a:rPr lang="ru-RU" sz="3200" b="1" dirty="0"/>
              <a:t> чисел 121 і 4.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41150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93975" y="2789017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87479" y="2789017"/>
            <a:ext cx="454720" cy="5677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851671" y="2925738"/>
            <a:ext cx="302667" cy="27294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155052" y="2709714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65297" y="2789017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35834" y="2807327"/>
            <a:ext cx="408252" cy="5097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9670" y="2729824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51835" y="2749058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74397" y="3456323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66083" y="3456584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78380" y="3613239"/>
            <a:ext cx="302667" cy="2729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95276" y="3465818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41020" y="34563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83185" y="3475557"/>
            <a:ext cx="454720" cy="567792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292259" y="3429794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924446" y="3477351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83473" y="3405109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40117" y="3494469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30701" y="2907042"/>
            <a:ext cx="312405" cy="29164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054017" y="3603891"/>
            <a:ext cx="312405" cy="29164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651871" y="4359185"/>
            <a:ext cx="312405" cy="291645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367660" y="4221111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00332" y="4176515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42497" y="4195749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30739" y="4375702"/>
            <a:ext cx="420932" cy="27656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57809" y="4195749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21634" y="4233754"/>
            <a:ext cx="408252" cy="50977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33603" y="4205526"/>
            <a:ext cx="408252" cy="50977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937905" y="4165398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45633" y="4224088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10149" y="2438214"/>
            <a:ext cx="408252" cy="50977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23927" y="2438214"/>
            <a:ext cx="408252" cy="50977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326327" y="242695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7049" y="2800280"/>
            <a:ext cx="408252" cy="50977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982859" y="2749305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336251" y="3157161"/>
            <a:ext cx="408252" cy="50977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519227" y="3156156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6137" y="3456584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677859" y="3090991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433872" y="3467612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79616" y="3458117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21781" y="3444454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779224" y="3807910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83473" y="3813214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077429" y="3808496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034951" y="4191031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22619" y="4179721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401427" y="4191031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4" grpId="0"/>
      <p:bldP spid="77" grpId="0"/>
      <p:bldP spid="79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7351" y="312811"/>
            <a:ext cx="10367416" cy="10287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/>
              <a:t>Ознайомлення з </a:t>
            </a:r>
            <a:r>
              <a:rPr lang="ru-RU" sz="3600" b="1" dirty="0" err="1"/>
              <a:t>письмовим</a:t>
            </a:r>
            <a:r>
              <a:rPr lang="ru-RU" sz="3600" b="1" dirty="0"/>
              <a:t> способом множення чисел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№562-563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0010" y="2378728"/>
            <a:ext cx="1754757" cy="1645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9" name="Прямоугольник 48"/>
          <p:cNvSpPr/>
          <p:nvPr/>
        </p:nvSpPr>
        <p:spPr>
          <a:xfrm>
            <a:off x="927352" y="1361881"/>
            <a:ext cx="876507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Дію</a:t>
            </a:r>
            <a:r>
              <a:rPr lang="ru-RU" sz="2800" b="1" dirty="0">
                <a:solidFill>
                  <a:srgbClr val="7030A0"/>
                </a:solidFill>
              </a:rPr>
              <a:t> множення, як і </a:t>
            </a:r>
            <a:r>
              <a:rPr lang="ru-RU" sz="2800" b="1" dirty="0" err="1">
                <a:solidFill>
                  <a:srgbClr val="7030A0"/>
                </a:solidFill>
              </a:rPr>
              <a:t>дію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додавання</a:t>
            </a:r>
            <a:r>
              <a:rPr lang="ru-RU" sz="2800" b="1" dirty="0">
                <a:solidFill>
                  <a:srgbClr val="7030A0"/>
                </a:solidFill>
              </a:rPr>
              <a:t>, можна </a:t>
            </a:r>
            <a:r>
              <a:rPr lang="ru-RU" sz="2800" b="1" dirty="0" err="1" smtClean="0">
                <a:solidFill>
                  <a:srgbClr val="7030A0"/>
                </a:solidFill>
              </a:rPr>
              <a:t>виконувати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у </a:t>
            </a:r>
            <a:r>
              <a:rPr lang="ru-RU" sz="2800" b="1" dirty="0" err="1">
                <a:solidFill>
                  <a:srgbClr val="7030A0"/>
                </a:solidFill>
              </a:rPr>
              <a:t>стовпчик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</a:rPr>
              <a:t>Розгляньте, </a:t>
            </a:r>
            <a:r>
              <a:rPr lang="ru-RU" sz="2800" b="1" dirty="0">
                <a:solidFill>
                  <a:srgbClr val="7030A0"/>
                </a:solidFill>
              </a:rPr>
              <a:t>як при цьому </a:t>
            </a:r>
            <a:r>
              <a:rPr lang="ru-RU" sz="2800" b="1" dirty="0" err="1" smtClean="0">
                <a:solidFill>
                  <a:srgbClr val="7030A0"/>
                </a:solidFill>
              </a:rPr>
              <a:t>записують</a:t>
            </a:r>
            <a:r>
              <a:rPr lang="ru-RU" sz="2800" b="1" dirty="0" smtClean="0">
                <a:solidFill>
                  <a:srgbClr val="7030A0"/>
                </a:solidFill>
              </a:rPr>
              <a:t> числа.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39274" y="4220004"/>
            <a:ext cx="1934096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множення </a:t>
            </a:r>
            <a:r>
              <a:rPr lang="ru-RU" sz="2800" b="1" dirty="0" err="1">
                <a:solidFill>
                  <a:srgbClr val="7030A0"/>
                </a:solidFill>
              </a:rPr>
              <a:t>письмово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3 клас\03 МАТЕМ\1 Листопад\8 Повторення за рік\2026-04-22_1855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97" y="2349674"/>
            <a:ext cx="7401788" cy="17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8 Повторення за рік\2026-04-22_18572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615"/>
          <a:stretch/>
        </p:blipFill>
        <p:spPr bwMode="auto">
          <a:xfrm>
            <a:off x="2919392" y="4424640"/>
            <a:ext cx="696602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3147708" y="4977966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38707" y="4980502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98806" y="4980502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78867" y="5034508"/>
            <a:ext cx="34906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97478" y="5002720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77539" y="5051395"/>
            <a:ext cx="34906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70180" y="4987600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9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15826" y="4977966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4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995887" y="5026641"/>
            <a:ext cx="34906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488528" y="4962846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162184" y="4992931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4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442245" y="5041606"/>
            <a:ext cx="34906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34886" y="4977811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46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9" grpId="0"/>
      <p:bldP spid="41" grpId="0"/>
      <p:bldP spid="43" grpId="0"/>
      <p:bldP spid="45" grpId="0"/>
      <p:bldP spid="46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7351" y="312811"/>
            <a:ext cx="10367416" cy="10287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Алгоритм </a:t>
            </a:r>
            <a:r>
              <a:rPr lang="ru-RU" sz="3600" b="1" dirty="0" err="1"/>
              <a:t>письмового</a:t>
            </a:r>
            <a:r>
              <a:rPr lang="ru-RU" sz="3600" b="1" dirty="0"/>
              <a:t> множення з переходом через </a:t>
            </a:r>
            <a:r>
              <a:rPr lang="ru-RU" sz="3600" b="1" dirty="0" err="1"/>
              <a:t>розряд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85775" y="1463821"/>
            <a:ext cx="5462913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Як правило, у </a:t>
            </a:r>
            <a:r>
              <a:rPr lang="ru-RU" sz="2400" dirty="0" err="1">
                <a:solidFill>
                  <a:srgbClr val="7030A0"/>
                </a:solidFill>
              </a:rPr>
              <a:t>стовпчик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обчислюють</a:t>
            </a:r>
            <a:r>
              <a:rPr lang="ru-RU" sz="2400" dirty="0">
                <a:solidFill>
                  <a:srgbClr val="7030A0"/>
                </a:solidFill>
              </a:rPr>
              <a:t> у тому </a:t>
            </a:r>
            <a:r>
              <a:rPr lang="ru-RU" sz="2400" dirty="0" err="1" smtClean="0">
                <a:solidFill>
                  <a:srgbClr val="7030A0"/>
                </a:solidFill>
              </a:rPr>
              <a:t>випадку</a:t>
            </a:r>
            <a:r>
              <a:rPr lang="ru-RU" sz="2400" dirty="0">
                <a:solidFill>
                  <a:srgbClr val="7030A0"/>
                </a:solidFill>
              </a:rPr>
              <a:t>, коли </a:t>
            </a:r>
            <a:r>
              <a:rPr lang="ru-RU" sz="2400" dirty="0" err="1">
                <a:solidFill>
                  <a:srgbClr val="7030A0"/>
                </a:solidFill>
              </a:rPr>
              <a:t>усно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обчислити</a:t>
            </a:r>
            <a:r>
              <a:rPr lang="ru-RU" sz="2400" dirty="0">
                <a:solidFill>
                  <a:srgbClr val="7030A0"/>
                </a:solidFill>
              </a:rPr>
              <a:t> складно. </a:t>
            </a:r>
            <a:r>
              <a:rPr lang="ru-RU" sz="2400" dirty="0" smtClean="0">
                <a:solidFill>
                  <a:srgbClr val="7030A0"/>
                </a:solidFill>
              </a:rPr>
              <a:t>Розгляньте </a:t>
            </a:r>
            <a:r>
              <a:rPr lang="ru-RU" sz="2400" dirty="0" err="1">
                <a:solidFill>
                  <a:srgbClr val="7030A0"/>
                </a:solidFill>
              </a:rPr>
              <a:t>зразок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міркувань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7351" y="3034801"/>
            <a:ext cx="10133232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Міркуйте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так</a:t>
            </a:r>
            <a:r>
              <a:rPr lang="ru-RU" sz="2400" dirty="0">
                <a:solidFill>
                  <a:srgbClr val="7030A0"/>
                </a:solidFill>
              </a:rPr>
              <a:t>: потрібно </a:t>
            </a:r>
            <a:r>
              <a:rPr lang="ru-RU" sz="2400" dirty="0" err="1">
                <a:solidFill>
                  <a:srgbClr val="7030A0"/>
                </a:solidFill>
              </a:rPr>
              <a:t>помножити</a:t>
            </a:r>
            <a:r>
              <a:rPr lang="ru-RU" sz="2400" dirty="0">
                <a:solidFill>
                  <a:srgbClr val="7030A0"/>
                </a:solidFill>
              </a:rPr>
              <a:t> 76 на 3.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Множу </a:t>
            </a:r>
            <a:r>
              <a:rPr lang="ru-RU" sz="2400" b="1" dirty="0" err="1">
                <a:solidFill>
                  <a:srgbClr val="7030A0"/>
                </a:solidFill>
              </a:rPr>
              <a:t>одиниці</a:t>
            </a:r>
            <a:r>
              <a:rPr lang="ru-RU" sz="2400" dirty="0">
                <a:solidFill>
                  <a:srgbClr val="7030A0"/>
                </a:solidFill>
              </a:rPr>
              <a:t>. 6 од. ∙ 3 = 18 </a:t>
            </a:r>
            <a:r>
              <a:rPr lang="ru-RU" sz="2400" dirty="0" smtClean="0">
                <a:solidFill>
                  <a:srgbClr val="7030A0"/>
                </a:solidFill>
              </a:rPr>
              <a:t>од. Цифру </a:t>
            </a:r>
            <a:r>
              <a:rPr lang="ru-RU" sz="2400" dirty="0">
                <a:solidFill>
                  <a:srgbClr val="7030A0"/>
                </a:solidFill>
              </a:rPr>
              <a:t>8 пишу під </a:t>
            </a:r>
            <a:r>
              <a:rPr lang="ru-RU" sz="2400" dirty="0" err="1">
                <a:solidFill>
                  <a:srgbClr val="7030A0"/>
                </a:solidFill>
              </a:rPr>
              <a:t>одиницями</a:t>
            </a:r>
            <a:r>
              <a:rPr lang="ru-RU" sz="2400" dirty="0">
                <a:solidFill>
                  <a:srgbClr val="7030A0"/>
                </a:solidFill>
              </a:rPr>
              <a:t>, а 1 десяток </a:t>
            </a:r>
            <a:r>
              <a:rPr lang="ru-RU" sz="2400" dirty="0" err="1">
                <a:solidFill>
                  <a:srgbClr val="7030A0"/>
                </a:solidFill>
              </a:rPr>
              <a:t>запам’ятовую</a:t>
            </a:r>
            <a:r>
              <a:rPr lang="ru-RU" sz="2400" dirty="0">
                <a:solidFill>
                  <a:srgbClr val="7030A0"/>
                </a:solidFill>
              </a:rPr>
              <a:t> (ставлю </a:t>
            </a:r>
            <a:r>
              <a:rPr lang="ru-RU" sz="2400" dirty="0" err="1">
                <a:solidFill>
                  <a:srgbClr val="7030A0"/>
                </a:solidFill>
              </a:rPr>
              <a:t>крапку</a:t>
            </a:r>
            <a:r>
              <a:rPr lang="ru-RU" sz="2400" dirty="0">
                <a:solidFill>
                  <a:srgbClr val="7030A0"/>
                </a:solidFill>
              </a:rPr>
              <a:t>) і додаю його до </a:t>
            </a:r>
            <a:r>
              <a:rPr lang="ru-RU" sz="2400" dirty="0" err="1">
                <a:solidFill>
                  <a:srgbClr val="7030A0"/>
                </a:solidFill>
              </a:rPr>
              <a:t>десятків</a:t>
            </a:r>
            <a:r>
              <a:rPr lang="ru-RU" sz="2400" dirty="0">
                <a:solidFill>
                  <a:srgbClr val="7030A0"/>
                </a:solidFill>
              </a:rPr>
              <a:t> після множення </a:t>
            </a:r>
            <a:r>
              <a:rPr lang="ru-RU" sz="2400" dirty="0" err="1">
                <a:solidFill>
                  <a:srgbClr val="7030A0"/>
                </a:solidFill>
              </a:rPr>
              <a:t>десятків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Множу </a:t>
            </a:r>
            <a:r>
              <a:rPr lang="ru-RU" sz="2400" b="1" dirty="0">
                <a:solidFill>
                  <a:srgbClr val="7030A0"/>
                </a:solidFill>
              </a:rPr>
              <a:t>десятки</a:t>
            </a:r>
            <a:r>
              <a:rPr lang="ru-RU" sz="2400" dirty="0">
                <a:solidFill>
                  <a:srgbClr val="7030A0"/>
                </a:solidFill>
              </a:rPr>
              <a:t>. 7 д. ∙ 3 = 21 д. До 21 десятка додаю 1 десяток, який </a:t>
            </a:r>
            <a:r>
              <a:rPr lang="ru-RU" sz="2400" dirty="0" err="1" smtClean="0">
                <a:solidFill>
                  <a:srgbClr val="7030A0"/>
                </a:solidFill>
              </a:rPr>
              <a:t>отримали</a:t>
            </a:r>
            <a:r>
              <a:rPr lang="ru-RU" sz="2400" dirty="0">
                <a:solidFill>
                  <a:srgbClr val="7030A0"/>
                </a:solidFill>
              </a:rPr>
              <a:t>, коли множили </a:t>
            </a:r>
            <a:r>
              <a:rPr lang="ru-RU" sz="2400" dirty="0" err="1">
                <a:solidFill>
                  <a:srgbClr val="7030A0"/>
                </a:solidFill>
              </a:rPr>
              <a:t>одиниці</a:t>
            </a:r>
            <a:r>
              <a:rPr lang="ru-RU" sz="2400" dirty="0">
                <a:solidFill>
                  <a:srgbClr val="7030A0"/>
                </a:solidFill>
              </a:rPr>
              <a:t>. Буде 22 </a:t>
            </a:r>
            <a:r>
              <a:rPr lang="ru-RU" sz="2400" dirty="0" smtClean="0">
                <a:solidFill>
                  <a:srgbClr val="7030A0"/>
                </a:solidFill>
              </a:rPr>
              <a:t>десятки. </a:t>
            </a:r>
            <a:r>
              <a:rPr lang="ru-RU" sz="2400" dirty="0" err="1">
                <a:solidFill>
                  <a:srgbClr val="7030A0"/>
                </a:solidFill>
              </a:rPr>
              <a:t>Записую</a:t>
            </a:r>
            <a:r>
              <a:rPr lang="ru-RU" sz="2400" dirty="0">
                <a:solidFill>
                  <a:srgbClr val="7030A0"/>
                </a:solidFill>
              </a:rPr>
              <a:t> цифру 2 під </a:t>
            </a:r>
            <a:r>
              <a:rPr lang="ru-RU" sz="2400" dirty="0" smtClean="0">
                <a:solidFill>
                  <a:srgbClr val="7030A0"/>
                </a:solidFill>
              </a:rPr>
              <a:t>десятками</a:t>
            </a:r>
            <a:r>
              <a:rPr lang="ru-RU" sz="2400" dirty="0">
                <a:solidFill>
                  <a:srgbClr val="7030A0"/>
                </a:solidFill>
              </a:rPr>
              <a:t>, а 2 </a:t>
            </a:r>
            <a:r>
              <a:rPr lang="ru-RU" sz="2400" dirty="0" err="1">
                <a:solidFill>
                  <a:srgbClr val="7030A0"/>
                </a:solidFill>
              </a:rPr>
              <a:t>сотні</a:t>
            </a:r>
            <a:r>
              <a:rPr lang="ru-RU" sz="2400" dirty="0">
                <a:solidFill>
                  <a:srgbClr val="7030A0"/>
                </a:solidFill>
              </a:rPr>
              <a:t> — </a:t>
            </a:r>
            <a:r>
              <a:rPr lang="ru-RU" sz="2400" dirty="0" err="1">
                <a:solidFill>
                  <a:srgbClr val="7030A0"/>
                </a:solidFill>
              </a:rPr>
              <a:t>ліворуч</a:t>
            </a:r>
            <a:r>
              <a:rPr lang="ru-RU" sz="2400" dirty="0">
                <a:solidFill>
                  <a:srgbClr val="7030A0"/>
                </a:solidFill>
              </a:rPr>
              <a:t> від </a:t>
            </a:r>
            <a:r>
              <a:rPr lang="ru-RU" sz="2400" dirty="0" err="1">
                <a:solidFill>
                  <a:srgbClr val="7030A0"/>
                </a:solidFill>
              </a:rPr>
              <a:t>десятків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Читаю </a:t>
            </a:r>
            <a:r>
              <a:rPr lang="ru-RU" sz="2400" b="1" dirty="0" err="1">
                <a:solidFill>
                  <a:srgbClr val="7030A0"/>
                </a:solidFill>
              </a:rPr>
              <a:t>відповідь</a:t>
            </a:r>
            <a:r>
              <a:rPr lang="ru-RU" sz="2400" dirty="0">
                <a:solidFill>
                  <a:srgbClr val="7030A0"/>
                </a:solidFill>
              </a:rPr>
              <a:t>: 228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214161" y="1358204"/>
            <a:ext cx="2080605" cy="202793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46" y="1463821"/>
            <a:ext cx="1247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11" y="1492485"/>
            <a:ext cx="942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567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7351" y="312811"/>
            <a:ext cx="10367416" cy="10287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Алгоритм </a:t>
            </a:r>
            <a:r>
              <a:rPr lang="ru-RU" sz="3600" b="1" dirty="0" err="1"/>
              <a:t>письмового</a:t>
            </a:r>
            <a:r>
              <a:rPr lang="ru-RU" sz="3600" b="1" dirty="0"/>
              <a:t> множення з переходом через </a:t>
            </a:r>
            <a:r>
              <a:rPr lang="ru-RU" sz="3600" b="1" dirty="0" err="1"/>
              <a:t>розряд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85775" y="1463821"/>
            <a:ext cx="804717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Зверніть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увагу! За </a:t>
            </a:r>
            <a:r>
              <a:rPr lang="ru-RU" sz="2400" b="1" dirty="0" err="1">
                <a:solidFill>
                  <a:srgbClr val="7030A0"/>
                </a:solidFill>
              </a:rPr>
              <a:t>письмового</a:t>
            </a:r>
            <a:r>
              <a:rPr lang="ru-RU" sz="2400" b="1" dirty="0">
                <a:solidFill>
                  <a:srgbClr val="7030A0"/>
                </a:solidFill>
              </a:rPr>
              <a:t> множення (у </a:t>
            </a:r>
            <a:r>
              <a:rPr lang="ru-RU" sz="2400" b="1" dirty="0" err="1">
                <a:solidFill>
                  <a:srgbClr val="7030A0"/>
                </a:solidFill>
              </a:rPr>
              <a:t>стовпчик</a:t>
            </a:r>
            <a:r>
              <a:rPr lang="ru-RU" sz="2400" b="1" dirty="0">
                <a:solidFill>
                  <a:srgbClr val="7030A0"/>
                </a:solidFill>
              </a:rPr>
              <a:t>) виконують </a:t>
            </a:r>
            <a:r>
              <a:rPr lang="ru-RU" sz="2400" b="1" dirty="0" err="1">
                <a:solidFill>
                  <a:srgbClr val="7030A0"/>
                </a:solidFill>
              </a:rPr>
              <a:t>порозрядне</a:t>
            </a:r>
            <a:r>
              <a:rPr lang="ru-RU" sz="2400" b="1" dirty="0">
                <a:solidFill>
                  <a:srgbClr val="7030A0"/>
                </a:solidFill>
              </a:rPr>
              <a:t> множення. Починають </a:t>
            </a:r>
            <a:r>
              <a:rPr lang="ru-RU" sz="2400" b="1" dirty="0" err="1">
                <a:solidFill>
                  <a:srgbClr val="7030A0"/>
                </a:solidFill>
              </a:rPr>
              <a:t>множити</a:t>
            </a:r>
            <a:r>
              <a:rPr lang="ru-RU" sz="2400" b="1" dirty="0">
                <a:solidFill>
                  <a:srgbClr val="7030A0"/>
                </a:solidFill>
              </a:rPr>
              <a:t> з </a:t>
            </a:r>
            <a:r>
              <a:rPr lang="ru-RU" sz="2400" b="1" dirty="0" err="1">
                <a:solidFill>
                  <a:srgbClr val="7030A0"/>
                </a:solidFill>
              </a:rPr>
              <a:t>нижчого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розряду</a:t>
            </a:r>
            <a:r>
              <a:rPr lang="ru-RU" sz="2400" b="1" dirty="0">
                <a:solidFill>
                  <a:srgbClr val="7030A0"/>
                </a:solidFill>
              </a:rPr>
              <a:t> — з </a:t>
            </a:r>
            <a:r>
              <a:rPr lang="ru-RU" sz="2400" b="1" dirty="0" err="1" smtClean="0">
                <a:solidFill>
                  <a:srgbClr val="7030A0"/>
                </a:solidFill>
              </a:rPr>
              <a:t>одиниць</a:t>
            </a:r>
            <a:r>
              <a:rPr lang="ru-RU" sz="2400" b="1" dirty="0">
                <a:solidFill>
                  <a:srgbClr val="7030A0"/>
                </a:solidFill>
              </a:rPr>
              <a:t>. Цей </a:t>
            </a:r>
            <a:r>
              <a:rPr lang="ru-RU" sz="2400" b="1" dirty="0" err="1">
                <a:solidFill>
                  <a:srgbClr val="7030A0"/>
                </a:solidFill>
              </a:rPr>
              <a:t>спосіб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обчислення</a:t>
            </a:r>
            <a:r>
              <a:rPr lang="ru-RU" sz="2400" b="1" dirty="0">
                <a:solidFill>
                  <a:srgbClr val="7030A0"/>
                </a:solidFill>
              </a:rPr>
              <a:t> можна </a:t>
            </a:r>
            <a:r>
              <a:rPr lang="ru-RU" sz="2400" b="1" dirty="0" err="1">
                <a:solidFill>
                  <a:srgbClr val="7030A0"/>
                </a:solidFill>
              </a:rPr>
              <a:t>зобразити</a:t>
            </a:r>
            <a:r>
              <a:rPr lang="ru-RU" sz="2400" b="1" dirty="0">
                <a:solidFill>
                  <a:srgbClr val="7030A0"/>
                </a:solidFill>
              </a:rPr>
              <a:t> схематично. </a:t>
            </a:r>
            <a:r>
              <a:rPr lang="ru-RU" sz="24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400" b="1" dirty="0" err="1">
                <a:solidFill>
                  <a:srgbClr val="7030A0"/>
                </a:solidFill>
              </a:rPr>
              <a:t>випадок</a:t>
            </a:r>
            <a:r>
              <a:rPr lang="ru-RU" sz="2400" b="1" dirty="0">
                <a:solidFill>
                  <a:srgbClr val="7030A0"/>
                </a:solidFill>
              </a:rPr>
              <a:t> 173 ∙ 4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353234" y="3213770"/>
            <a:ext cx="2454635" cy="2392491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119" y="1550034"/>
            <a:ext cx="147616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3 клас\03 МАТЕМ\1 Листопад\8 Повторення за рік\2026-04-22_19254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5" y="3213770"/>
            <a:ext cx="8440264" cy="213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07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069975" y="1610430"/>
            <a:ext cx="63213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solidFill>
                  <a:srgbClr val="7030A0"/>
                </a:solidFill>
              </a:rPr>
              <a:t>Виконайте</a:t>
            </a:r>
            <a:r>
              <a:rPr lang="ru-RU" sz="2800" b="1" dirty="0">
                <a:solidFill>
                  <a:srgbClr val="7030A0"/>
                </a:solidFill>
              </a:rPr>
              <a:t> множення </a:t>
            </a:r>
            <a:r>
              <a:rPr lang="ru-RU" sz="2800" b="1" dirty="0" err="1">
                <a:solidFill>
                  <a:srgbClr val="7030A0"/>
                </a:solidFill>
              </a:rPr>
              <a:t>письмово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5752" y="3933850"/>
            <a:ext cx="828036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Купили 3 </a:t>
            </a:r>
            <a:r>
              <a:rPr lang="ru-RU" sz="3200" b="1" dirty="0" err="1"/>
              <a:t>пакети</a:t>
            </a:r>
            <a:r>
              <a:rPr lang="ru-RU" sz="3200" b="1" dirty="0"/>
              <a:t> йогурту, по 325 г у кожному. </a:t>
            </a:r>
            <a:r>
              <a:rPr lang="ru-RU" sz="3200" b="1" dirty="0" err="1"/>
              <a:t>Скільки</a:t>
            </a:r>
            <a:r>
              <a:rPr lang="ru-RU" sz="3200" b="1" dirty="0"/>
              <a:t> грамів йогурту купили?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975" y="465246"/>
            <a:ext cx="10062616" cy="102033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Закріплення</a:t>
            </a:r>
            <a:r>
              <a:rPr lang="ru-RU" sz="3600" b="1" dirty="0" smtClean="0"/>
              <a:t> алгоритма </a:t>
            </a:r>
            <a:r>
              <a:rPr lang="ru-RU" sz="3600" b="1" dirty="0" err="1"/>
              <a:t>письмового</a:t>
            </a:r>
            <a:r>
              <a:rPr lang="ru-RU" sz="3600" b="1" dirty="0"/>
              <a:t> множення з переходом через </a:t>
            </a:r>
            <a:r>
              <a:rPr lang="ru-RU" sz="3600" b="1" dirty="0" err="1"/>
              <a:t>розряд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8922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9520266" y="3808298"/>
            <a:ext cx="1729701" cy="14937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325</a:t>
            </a:r>
          </a:p>
          <a:p>
            <a:r>
              <a:rPr lang="uk-UA" sz="3200" b="1" u="sng" dirty="0" smtClean="0">
                <a:solidFill>
                  <a:schemeClr val="bg1"/>
                </a:solidFill>
              </a:rPr>
              <a:t>        3</a:t>
            </a:r>
          </a:p>
          <a:p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775282" y="4774585"/>
            <a:ext cx="14746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975 (г)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11138"/>
            <a:ext cx="189032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№565-566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20491" y="5624521"/>
            <a:ext cx="204722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67718" y="5624521"/>
            <a:ext cx="405552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купили 975г йогурту.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3 клас\03 МАТЕМ\1 Листопад\8 Повторення за рік\2026-04-22_1929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48" y="2439684"/>
            <a:ext cx="795832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1435735" y="3182947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02047" y="3182947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533032" y="2133650"/>
            <a:ext cx="238519" cy="297831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330039" y="3182947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17629" y="3182947"/>
            <a:ext cx="65295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17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85714" y="2192175"/>
            <a:ext cx="263558" cy="32909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5143372" y="3182947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80431" y="2172264"/>
            <a:ext cx="263558" cy="329095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946704" y="3182947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82434" y="3192430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09761" y="3180989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63642" y="2207806"/>
            <a:ext cx="238519" cy="297831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6508367" y="3177766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583877" y="3177766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464617" y="2165106"/>
            <a:ext cx="238519" cy="297831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385598" y="3184789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140216" y="3196230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20266" y="4092914"/>
            <a:ext cx="343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584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  <p:bldP spid="38" grpId="0"/>
      <p:bldP spid="34" grpId="0" animBg="1"/>
      <p:bldP spid="35" grpId="0" animBg="1"/>
      <p:bldP spid="39" grpId="0"/>
      <p:bldP spid="40" grpId="0"/>
      <p:bldP spid="43" grpId="0"/>
      <p:bldP spid="44" grpId="0"/>
      <p:bldP spid="47" grpId="0"/>
      <p:bldP spid="50" grpId="0"/>
      <p:bldP spid="51" grpId="0"/>
      <p:bldP spid="52" grpId="0"/>
      <p:bldP spid="54" grpId="0"/>
      <p:bldP spid="55" grpId="0"/>
      <p:bldP spid="57" grpId="0"/>
      <p:bldP spid="5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17268</TotalTime>
  <Words>549</Words>
  <Application>Microsoft Office PowerPoint</Application>
  <PresentationFormat>Произвольный</PresentationFormat>
  <Paragraphs>140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1457</cp:revision>
  <dcterms:created xsi:type="dcterms:W3CDTF">2025-08-27T14:01:18Z</dcterms:created>
  <dcterms:modified xsi:type="dcterms:W3CDTF">2026-04-23T09:13:21Z</dcterms:modified>
</cp:coreProperties>
</file>