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2" r:id="rId2"/>
    <p:sldId id="990" r:id="rId3"/>
    <p:sldId id="286" r:id="rId4"/>
    <p:sldId id="927" r:id="rId5"/>
    <p:sldId id="986" r:id="rId6"/>
    <p:sldId id="988" r:id="rId7"/>
    <p:sldId id="982" r:id="rId8"/>
    <p:sldId id="983" r:id="rId9"/>
    <p:sldId id="989" r:id="rId10"/>
    <p:sldId id="981" r:id="rId11"/>
    <p:sldId id="313" r:id="rId12"/>
    <p:sldId id="963" r:id="rId13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Усні обчислення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Розв’язува-ння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виразів</a:t>
          </a:r>
          <a:r>
            <a:rPr lang="ru-RU" sz="3200" b="1" dirty="0" smtClean="0">
              <a:solidFill>
                <a:schemeClr val="bg1"/>
              </a:solidFill>
            </a:rPr>
            <a:t> на кілька </a:t>
          </a:r>
          <a:r>
            <a:rPr lang="ru-RU" sz="3200" b="1" dirty="0" err="1" smtClean="0">
              <a:solidFill>
                <a:schemeClr val="bg1"/>
              </a:solidFill>
            </a:rPr>
            <a:t>дій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Робота над задачами з буквеними даними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Письмове множення на число з нулем в розряді десятків</a:t>
          </a: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44712" custLinFactX="219169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211062" custLinFactX="453926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37648" custLinFactX="-451186" custLinFactNeighborX="-500000" custLinFactNeighborY="-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46337" custLinFactX="-200000" custLinFactNeighborX="-29440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938481" y="767681"/>
          <a:ext cx="4273486" cy="273812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Письмове множення на число з нулем в розряді десятків</a:t>
          </a:r>
        </a:p>
      </dsp:txBody>
      <dsp:txXfrm rot="5400000">
        <a:off x="2706163" y="854696"/>
        <a:ext cx="273812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66839" y="955938"/>
          <a:ext cx="4273486" cy="236160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Робота над задачами з буквеними даними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8322778" y="854696"/>
        <a:ext cx="236160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-807201" y="807201"/>
          <a:ext cx="4273486" cy="2659083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Усні обчислення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659083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769173" y="758590"/>
          <a:ext cx="4273486" cy="2756305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виразів</a:t>
          </a:r>
          <a:r>
            <a:rPr lang="ru-RU" sz="3200" b="1" kern="1200" dirty="0" smtClean="0">
              <a:solidFill>
                <a:schemeClr val="bg1"/>
              </a:solidFill>
            </a:rPr>
            <a:t> на кілька </a:t>
          </a:r>
          <a:r>
            <a:rPr lang="ru-RU" sz="3200" b="1" kern="1200" dirty="0" err="1" smtClean="0">
              <a:solidFill>
                <a:schemeClr val="bg1"/>
              </a:solidFill>
            </a:rPr>
            <a:t>дій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527764" y="854696"/>
        <a:ext cx="2756305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197546"/>
            <a:ext cx="9145016" cy="15696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Письмове множення на число з нулем в розряді десятків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159" y="3744921"/>
            <a:ext cx="338437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8. </a:t>
            </a:r>
            <a:r>
              <a:rPr lang="uk-UA" sz="2400" b="1" dirty="0" smtClean="0">
                <a:solidFill>
                  <a:srgbClr val="7030A0"/>
                </a:solidFill>
              </a:rPr>
              <a:t>Повторення вивченого за рік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151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935562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Ст.106-107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55" y="4581921"/>
            <a:ext cx="1404635" cy="19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3 клас\03 МАТЕМ\1 Листопад\8 Повторення за рік\2026-04-23_194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4" y="1485578"/>
            <a:ext cx="10067131" cy="188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3 клас\03 МАТЕМ\1 Листопад\8 Повторення за рік\2026-04-23_1942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88" y="3357786"/>
            <a:ext cx="10054478" cy="111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684319" y="4149874"/>
            <a:ext cx="22322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18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0539" y="1509050"/>
            <a:ext cx="5616624" cy="1488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Якою </a:t>
            </a:r>
            <a:r>
              <a:rPr lang="ru-RU" sz="3200" b="1" dirty="0" err="1" smtClean="0">
                <a:solidFill>
                  <a:schemeClr val="bg1"/>
                </a:solidFill>
              </a:rPr>
              <a:t>дією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знаходимо</a:t>
            </a:r>
            <a:r>
              <a:rPr lang="ru-RU" sz="3200" b="1" dirty="0" smtClean="0">
                <a:solidFill>
                  <a:schemeClr val="bg1"/>
                </a:solidFill>
              </a:rPr>
              <a:t>, на </a:t>
            </a:r>
            <a:r>
              <a:rPr lang="ru-RU" sz="32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3200" b="1" dirty="0" smtClean="0">
                <a:solidFill>
                  <a:schemeClr val="bg1"/>
                </a:solidFill>
              </a:rPr>
              <a:t> одне число більше </a:t>
            </a:r>
            <a:r>
              <a:rPr lang="ru-RU" sz="3200" b="1" dirty="0" err="1" smtClean="0">
                <a:solidFill>
                  <a:schemeClr val="bg1"/>
                </a:solidFill>
              </a:rPr>
              <a:t>іншого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6040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85778"/>
            <a:ext cx="5596737" cy="1135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/>
              <a:t>Як дізнатися кількість </a:t>
            </a:r>
            <a:r>
              <a:rPr lang="ru-RU" sz="3200" b="1" dirty="0" err="1"/>
              <a:t>пасажирів</a:t>
            </a:r>
            <a:r>
              <a:rPr lang="ru-RU" sz="3200" b="1" dirty="0"/>
              <a:t> в усіх автобусах?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35" y="2042770"/>
            <a:ext cx="2656603" cy="17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8" y="4197232"/>
            <a:ext cx="2329266" cy="18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2727" y="536646"/>
            <a:ext cx="10101872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102726" y="1413570"/>
            <a:ext cx="9786713" cy="5174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800" b="1" dirty="0" err="1" smtClean="0">
                <a:solidFill>
                  <a:srgbClr val="7030A0"/>
                </a:solidFill>
              </a:rPr>
              <a:t>іть</a:t>
            </a:r>
            <a:r>
              <a:rPr lang="ru-RU" sz="2800" b="1" dirty="0" smtClean="0">
                <a:solidFill>
                  <a:srgbClr val="7030A0"/>
                </a:solidFill>
              </a:rPr>
              <a:t> смайл, </a:t>
            </a:r>
            <a:r>
              <a:rPr lang="ru-RU" sz="2800" b="1" dirty="0">
                <a:solidFill>
                  <a:srgbClr val="7030A0"/>
                </a:solidFill>
              </a:rPr>
              <a:t>що відповідає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вашому</a:t>
            </a:r>
            <a:r>
              <a:rPr lang="ru-RU" sz="2800" b="1" dirty="0" smtClean="0">
                <a:solidFill>
                  <a:srgbClr val="7030A0"/>
                </a:solidFill>
              </a:rPr>
              <a:t> очікуванню.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39955" y="3694761"/>
            <a:ext cx="309137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Усе буде добре!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8" y="2048501"/>
            <a:ext cx="2878444" cy="16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1931021"/>
            <a:ext cx="2686361" cy="185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737436" y="3681620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зможу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05460" y="3717086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впораюсь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1988" y="579058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вивчу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46" y="4399787"/>
            <a:ext cx="2325007" cy="1517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198729" y="5915475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виконаю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66" y="4318951"/>
            <a:ext cx="2688213" cy="14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324279" y="590149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зрозумію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97495028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020" y="-694128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91090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54789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175669" y="-678930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475407" y="-701242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40098" y="-105152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369864" y="1124782"/>
            <a:ext cx="1934069" cy="76732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6669" y="1324312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694346" y="1340846"/>
            <a:ext cx="420547" cy="5347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1527" y="3422386"/>
            <a:ext cx="907804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Перший </a:t>
            </a:r>
            <a:r>
              <a:rPr lang="ru-RU" sz="2400" b="1" dirty="0" err="1"/>
              <a:t>множник</a:t>
            </a:r>
            <a:r>
              <a:rPr lang="ru-RU" sz="2400" b="1" dirty="0"/>
              <a:t> 23, </a:t>
            </a:r>
            <a:r>
              <a:rPr lang="ru-RU" sz="2400" b="1" dirty="0" err="1"/>
              <a:t>другий</a:t>
            </a:r>
            <a:r>
              <a:rPr lang="ru-RU" sz="2400" b="1" dirty="0"/>
              <a:t> </a:t>
            </a:r>
            <a:r>
              <a:rPr lang="ru-RU" sz="2400" b="1" dirty="0" err="1"/>
              <a:t>множник</a:t>
            </a:r>
            <a:r>
              <a:rPr lang="ru-RU" sz="2400" b="1" dirty="0"/>
              <a:t> 3. </a:t>
            </a:r>
            <a:r>
              <a:rPr lang="ru-RU" sz="2400" b="1" dirty="0" err="1"/>
              <a:t>Обчисліть</a:t>
            </a:r>
            <a:r>
              <a:rPr lang="ru-RU" sz="2400" b="1" dirty="0"/>
              <a:t> </a:t>
            </a:r>
            <a:r>
              <a:rPr lang="ru-RU" sz="2400" b="1" dirty="0" err="1"/>
              <a:t>добуток</a:t>
            </a:r>
            <a:r>
              <a:rPr lang="ru-RU" sz="2400" b="1" dirty="0"/>
              <a:t>. </a:t>
            </a:r>
            <a:endParaRPr lang="uk-UA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Перший </a:t>
            </a:r>
            <a:r>
              <a:rPr lang="ru-RU" sz="2400" b="1" dirty="0" err="1"/>
              <a:t>множник</a:t>
            </a:r>
            <a:r>
              <a:rPr lang="ru-RU" sz="2400" b="1" dirty="0"/>
              <a:t> 15, </a:t>
            </a:r>
            <a:r>
              <a:rPr lang="ru-RU" sz="2400" b="1" dirty="0" err="1"/>
              <a:t>добуток</a:t>
            </a:r>
            <a:r>
              <a:rPr lang="ru-RU" sz="2400" b="1" dirty="0"/>
              <a:t> 15. </a:t>
            </a:r>
            <a:r>
              <a:rPr lang="ru-RU" sz="2400" b="1" dirty="0" err="1"/>
              <a:t>Обчисліть</a:t>
            </a:r>
            <a:r>
              <a:rPr lang="ru-RU" sz="2400" b="1" dirty="0"/>
              <a:t> </a:t>
            </a:r>
            <a:r>
              <a:rPr lang="ru-RU" sz="2400" b="1" dirty="0" err="1"/>
              <a:t>другий</a:t>
            </a:r>
            <a:r>
              <a:rPr lang="ru-RU" sz="2400" b="1" dirty="0"/>
              <a:t> </a:t>
            </a:r>
            <a:r>
              <a:rPr lang="ru-RU" sz="2400" b="1" dirty="0" err="1"/>
              <a:t>множник</a:t>
            </a:r>
            <a:r>
              <a:rPr lang="ru-RU" sz="2400" b="1" dirty="0"/>
              <a:t>. </a:t>
            </a:r>
            <a:endParaRPr lang="uk-UA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Яке </a:t>
            </a:r>
            <a:r>
              <a:rPr lang="ru-RU" sz="2400" b="1" dirty="0"/>
              <a:t>число в 7 разів </a:t>
            </a:r>
            <a:r>
              <a:rPr lang="ru-RU" sz="2400" b="1" dirty="0" err="1"/>
              <a:t>менше</a:t>
            </a:r>
            <a:r>
              <a:rPr lang="ru-RU" sz="2400" b="1" dirty="0"/>
              <a:t> 63? </a:t>
            </a:r>
            <a:endParaRPr lang="uk-UA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Яке </a:t>
            </a:r>
            <a:r>
              <a:rPr lang="ru-RU" sz="2400" b="1" dirty="0"/>
              <a:t>число в 4 рази більше 12? </a:t>
            </a:r>
            <a:endParaRPr lang="uk-UA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Ділене </a:t>
            </a:r>
            <a:r>
              <a:rPr lang="ru-RU" sz="2400" b="1" dirty="0"/>
              <a:t>56, дільник 8. </a:t>
            </a:r>
            <a:r>
              <a:rPr lang="ru-RU" sz="2400" b="1" dirty="0" err="1" smtClean="0"/>
              <a:t>Обчисліть</a:t>
            </a:r>
            <a:r>
              <a:rPr lang="ru-RU" sz="2400" b="1" dirty="0" smtClean="0"/>
              <a:t> </a:t>
            </a:r>
            <a:r>
              <a:rPr lang="ru-RU" sz="2400" b="1" dirty="0" err="1"/>
              <a:t>частку</a:t>
            </a:r>
            <a:r>
              <a:rPr lang="ru-RU" sz="2400" b="1" dirty="0"/>
              <a:t>. </a:t>
            </a:r>
            <a:endParaRPr lang="uk-UA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Дільник </a:t>
            </a:r>
            <a:r>
              <a:rPr lang="ru-RU" sz="2400" b="1" dirty="0"/>
              <a:t>2, </a:t>
            </a:r>
            <a:r>
              <a:rPr lang="ru-RU" sz="2400" b="1" dirty="0" err="1"/>
              <a:t>частка</a:t>
            </a:r>
            <a:r>
              <a:rPr lang="ru-RU" sz="2400" b="1" dirty="0"/>
              <a:t> 35. </a:t>
            </a:r>
            <a:r>
              <a:rPr lang="ru-RU" sz="2400" b="1" dirty="0" err="1"/>
              <a:t>Обчисліть</a:t>
            </a:r>
            <a:r>
              <a:rPr lang="ru-RU" sz="2400" b="1" dirty="0"/>
              <a:t> ділене. </a:t>
            </a:r>
            <a:endParaRPr lang="uk-UA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/>
              <a:t>Різницю</a:t>
            </a:r>
            <a:r>
              <a:rPr lang="ru-RU" sz="2400" b="1" dirty="0" smtClean="0"/>
              <a:t> </a:t>
            </a:r>
            <a:r>
              <a:rPr lang="ru-RU" sz="2400" b="1" dirty="0"/>
              <a:t>чисел 20 і 19 </a:t>
            </a:r>
            <a:r>
              <a:rPr lang="ru-RU" sz="2400" b="1" dirty="0" err="1"/>
              <a:t>помножте</a:t>
            </a:r>
            <a:r>
              <a:rPr lang="ru-RU" sz="2400" b="1" dirty="0"/>
              <a:t> на їх суму. </a:t>
            </a:r>
            <a:endParaRPr lang="uk-UA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У </a:t>
            </a:r>
            <a:r>
              <a:rPr lang="ru-RU" sz="2400" b="1" dirty="0" err="1"/>
              <a:t>скільки</a:t>
            </a:r>
            <a:r>
              <a:rPr lang="ru-RU" sz="2400" b="1" dirty="0"/>
              <a:t> разів 500 більше 100? </a:t>
            </a:r>
            <a:r>
              <a:rPr lang="ru-RU" sz="2400" b="1" dirty="0" smtClean="0"/>
              <a:t>    </a:t>
            </a:r>
            <a:endParaRPr lang="ru-RU" sz="2400" b="1" dirty="0"/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297541" y="2789017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49769" y="2789017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54711" y="2789017"/>
            <a:ext cx="408252" cy="50977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189366" y="2789017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898169" y="2789017"/>
            <a:ext cx="454720" cy="5677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266669" y="2789017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031675" y="2805551"/>
            <a:ext cx="420547" cy="5347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771534" y="2789017"/>
            <a:ext cx="420547" cy="5347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69359" y="2730995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854374" y="2789016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160079" y="2787934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882241" y="2755948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33949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378" y="477466"/>
            <a:ext cx="1023401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smtClean="0"/>
              <a:t>Розгляньте </a:t>
            </a:r>
            <a:r>
              <a:rPr lang="ru-RU" sz="4000" b="1" dirty="0"/>
              <a:t>записи та </a:t>
            </a:r>
            <a:r>
              <a:rPr lang="ru-RU" sz="4000" b="1" dirty="0" smtClean="0"/>
              <a:t>прочитайте </a:t>
            </a:r>
            <a:r>
              <a:rPr lang="ru-RU" sz="4000" b="1" dirty="0"/>
              <a:t>пояснення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7378" y="2678563"/>
            <a:ext cx="1000911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Міркуй</a:t>
            </a:r>
            <a:r>
              <a:rPr lang="ru-RU" sz="2800" b="1" dirty="0">
                <a:solidFill>
                  <a:srgbClr val="7030A0"/>
                </a:solidFill>
              </a:rPr>
              <a:t> так: </a:t>
            </a:r>
            <a:r>
              <a:rPr lang="ru-RU" sz="2800" dirty="0">
                <a:solidFill>
                  <a:srgbClr val="7030A0"/>
                </a:solidFill>
              </a:rPr>
              <a:t>потрібно </a:t>
            </a:r>
            <a:r>
              <a:rPr lang="ru-RU" sz="2800" dirty="0" err="1">
                <a:solidFill>
                  <a:srgbClr val="7030A0"/>
                </a:solidFill>
              </a:rPr>
              <a:t>помножити</a:t>
            </a:r>
            <a:r>
              <a:rPr lang="ru-RU" sz="2800" dirty="0">
                <a:solidFill>
                  <a:srgbClr val="7030A0"/>
                </a:solidFill>
              </a:rPr>
              <a:t> число 102 на 3.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Множу </a:t>
            </a:r>
            <a:r>
              <a:rPr lang="ru-RU" sz="2800" b="1" dirty="0" err="1">
                <a:solidFill>
                  <a:srgbClr val="7030A0"/>
                </a:solidFill>
              </a:rPr>
              <a:t>одиниці</a:t>
            </a:r>
            <a:r>
              <a:rPr lang="ru-RU" sz="2800" dirty="0">
                <a:solidFill>
                  <a:srgbClr val="7030A0"/>
                </a:solidFill>
              </a:rPr>
              <a:t>. 2 од. ∙ 3 = 6 од.; пишу цифру 6 під </a:t>
            </a:r>
            <a:r>
              <a:rPr lang="ru-RU" sz="2800" dirty="0" err="1">
                <a:solidFill>
                  <a:srgbClr val="7030A0"/>
                </a:solidFill>
              </a:rPr>
              <a:t>одиницями</a:t>
            </a:r>
            <a:r>
              <a:rPr lang="ru-RU" sz="2800" dirty="0">
                <a:solidFill>
                  <a:srgbClr val="7030A0"/>
                </a:solidFill>
              </a:rPr>
              <a:t>.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Множу </a:t>
            </a:r>
            <a:r>
              <a:rPr lang="ru-RU" sz="2800" b="1" dirty="0">
                <a:solidFill>
                  <a:srgbClr val="7030A0"/>
                </a:solidFill>
              </a:rPr>
              <a:t>десятки</a:t>
            </a:r>
            <a:r>
              <a:rPr lang="ru-RU" sz="2800" dirty="0">
                <a:solidFill>
                  <a:srgbClr val="7030A0"/>
                </a:solidFill>
              </a:rPr>
              <a:t>. 0 д. ∙ 3 = 0 д.; пишу цифру 0 під десятками. </a:t>
            </a:r>
            <a:r>
              <a:rPr lang="ru-RU" sz="2800" b="1" dirty="0">
                <a:solidFill>
                  <a:srgbClr val="7030A0"/>
                </a:solidFill>
              </a:rPr>
              <a:t>Множу </a:t>
            </a:r>
            <a:r>
              <a:rPr lang="ru-RU" sz="2800" b="1" dirty="0" err="1">
                <a:solidFill>
                  <a:srgbClr val="7030A0"/>
                </a:solidFill>
              </a:rPr>
              <a:t>сотні</a:t>
            </a:r>
            <a:r>
              <a:rPr lang="ru-RU" sz="2800" dirty="0">
                <a:solidFill>
                  <a:srgbClr val="7030A0"/>
                </a:solidFill>
              </a:rPr>
              <a:t>. 3 с. ∙ 1 = 3 с.; пишу цифру 3 під сотнями.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Читаю </a:t>
            </a:r>
            <a:r>
              <a:rPr lang="ru-RU" sz="2800" b="1" dirty="0" err="1">
                <a:solidFill>
                  <a:srgbClr val="7030A0"/>
                </a:solidFill>
              </a:rPr>
              <a:t>відповідь</a:t>
            </a:r>
            <a:r>
              <a:rPr lang="ru-RU" sz="2800" dirty="0">
                <a:solidFill>
                  <a:srgbClr val="7030A0"/>
                </a:solidFill>
              </a:rPr>
              <a:t>: 306.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3 клас\03 МАТЕМ\1 Листопад\8 Повторення за рік\2026-04-23_183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7" y="1269554"/>
            <a:ext cx="5964962" cy="13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3 МАТЕМ\1 Листопад\8 Повторення за рік\2026-04-23_183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63" y="4477636"/>
            <a:ext cx="6945745" cy="182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8374" y="1269554"/>
            <a:ext cx="1955421" cy="18341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79304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42174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№578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926" y="621482"/>
            <a:ext cx="1023401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smtClean="0"/>
              <a:t>Розв’язування </a:t>
            </a:r>
            <a:r>
              <a:rPr lang="ru-RU" sz="4000" b="1" dirty="0" err="1" smtClean="0"/>
              <a:t>виразів</a:t>
            </a:r>
            <a:r>
              <a:rPr lang="ru-RU" sz="4000" b="1" dirty="0" smtClean="0"/>
              <a:t> на кілька </a:t>
            </a:r>
            <a:r>
              <a:rPr lang="ru-RU" sz="4000" b="1" dirty="0" err="1" smtClean="0"/>
              <a:t>дій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7378" y="1917626"/>
            <a:ext cx="100091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874 – 104 ∙ </a:t>
            </a:r>
            <a:r>
              <a:rPr lang="ru-RU" sz="3600" b="1" dirty="0" smtClean="0">
                <a:solidFill>
                  <a:srgbClr val="7030A0"/>
                </a:solidFill>
              </a:rPr>
              <a:t>2 =                   403 </a:t>
            </a:r>
            <a:r>
              <a:rPr lang="ru-RU" sz="3600" b="1" dirty="0">
                <a:solidFill>
                  <a:srgbClr val="7030A0"/>
                </a:solidFill>
              </a:rPr>
              <a:t>∙ 2 – 749 </a:t>
            </a:r>
            <a:r>
              <a:rPr lang="ru-RU" sz="3600" b="1" dirty="0" smtClean="0">
                <a:solidFill>
                  <a:srgbClr val="7030A0"/>
                </a:solidFill>
              </a:rPr>
              <a:t>=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8985" y="1349984"/>
            <a:ext cx="104875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208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7378" y="2709714"/>
            <a:ext cx="1048750" cy="15121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_874</a:t>
            </a:r>
          </a:p>
          <a:p>
            <a:pPr algn="ctr"/>
            <a:r>
              <a:rPr lang="ru-RU" sz="3200" b="1" u="sng" dirty="0" smtClean="0">
                <a:solidFill>
                  <a:srgbClr val="7030A0"/>
                </a:solidFill>
              </a:rPr>
              <a:t>  208</a:t>
            </a:r>
          </a:p>
          <a:p>
            <a:pPr algn="ctr"/>
            <a:endParaRPr lang="ru-RU" sz="3200" b="1" u="sng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4375" y="3624212"/>
            <a:ext cx="104875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666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5767" y="1934757"/>
            <a:ext cx="104875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666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91580" y="1305558"/>
            <a:ext cx="104875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806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7975" y="2724112"/>
            <a:ext cx="1048750" cy="15121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_806</a:t>
            </a:r>
          </a:p>
          <a:p>
            <a:pPr algn="ctr"/>
            <a:r>
              <a:rPr lang="ru-RU" sz="3200" b="1" u="sng" dirty="0" smtClean="0">
                <a:solidFill>
                  <a:srgbClr val="7030A0"/>
                </a:solidFill>
              </a:rPr>
              <a:t>  749</a:t>
            </a:r>
          </a:p>
          <a:p>
            <a:pPr algn="ctr"/>
            <a:endParaRPr lang="ru-RU" sz="3200" b="1" u="sng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30784" y="3624212"/>
            <a:ext cx="104875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  57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24279" y="1917626"/>
            <a:ext cx="72008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57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7608086" y="2711302"/>
            <a:ext cx="3438806" cy="33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0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61878" y="2249354"/>
            <a:ext cx="613826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17 </a:t>
            </a:r>
            <a:r>
              <a:rPr lang="ru-RU" sz="3600" b="1" dirty="0"/>
              <a:t>∙ 4 </a:t>
            </a:r>
            <a:r>
              <a:rPr lang="ru-RU" sz="3600" b="1" dirty="0" smtClean="0"/>
              <a:t>=                  45 </a:t>
            </a:r>
            <a:r>
              <a:rPr lang="ru-RU" sz="3600" b="1" dirty="0"/>
              <a:t>∙ 2 </a:t>
            </a:r>
            <a:r>
              <a:rPr lang="ru-RU" sz="3600" b="1" dirty="0" smtClean="0"/>
              <a:t>=              </a:t>
            </a:r>
          </a:p>
          <a:p>
            <a:r>
              <a:rPr lang="ru-RU" sz="3600" b="1" dirty="0" smtClean="0"/>
              <a:t>107 </a:t>
            </a:r>
            <a:r>
              <a:rPr lang="ru-RU" sz="3600" b="1" dirty="0"/>
              <a:t>∙ 4 </a:t>
            </a:r>
            <a:r>
              <a:rPr lang="ru-RU" sz="3600" b="1" dirty="0" smtClean="0"/>
              <a:t>=               405 </a:t>
            </a:r>
            <a:r>
              <a:rPr lang="ru-RU" sz="3600" b="1" dirty="0"/>
              <a:t>∙ 2 </a:t>
            </a:r>
            <a:r>
              <a:rPr lang="ru-RU" sz="3600" b="1" dirty="0" smtClean="0"/>
              <a:t>=            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7351" y="549473"/>
            <a:ext cx="10367416" cy="14279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Порівняйте</a:t>
            </a:r>
            <a:r>
              <a:rPr lang="ru-RU" sz="4000" b="1" dirty="0">
                <a:solidFill>
                  <a:schemeClr val="bg1"/>
                </a:solidFill>
              </a:rPr>
              <a:t> вирази. Що в них </a:t>
            </a:r>
            <a:r>
              <a:rPr lang="ru-RU" sz="4000" b="1" dirty="0" err="1">
                <a:solidFill>
                  <a:schemeClr val="bg1"/>
                </a:solidFill>
              </a:rPr>
              <a:t>спільне</a:t>
            </a:r>
            <a:r>
              <a:rPr lang="ru-RU" sz="4000" b="1" dirty="0">
                <a:solidFill>
                  <a:schemeClr val="bg1"/>
                </a:solidFill>
              </a:rPr>
              <a:t>, а що — </a:t>
            </a:r>
            <a:r>
              <a:rPr lang="ru-RU" sz="4000" b="1" dirty="0" err="1">
                <a:solidFill>
                  <a:schemeClr val="bg1"/>
                </a:solidFill>
              </a:rPr>
              <a:t>відмінне</a:t>
            </a:r>
            <a:r>
              <a:rPr lang="ru-RU" sz="4000" b="1" dirty="0">
                <a:solidFill>
                  <a:schemeClr val="bg1"/>
                </a:solidFill>
              </a:rPr>
              <a:t>? </a:t>
            </a:r>
            <a:r>
              <a:rPr lang="ru-RU" sz="4000" b="1" dirty="0" err="1">
                <a:solidFill>
                  <a:schemeClr val="bg1"/>
                </a:solidFill>
              </a:rPr>
              <a:t>Знайдіть</a:t>
            </a:r>
            <a:r>
              <a:rPr lang="ru-RU" sz="4000" b="1" dirty="0">
                <a:solidFill>
                  <a:schemeClr val="bg1"/>
                </a:solidFill>
              </a:rPr>
              <a:t> їх значення.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21330" y="-60335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70149" y="2295668"/>
            <a:ext cx="83762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68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08191" y="2838250"/>
            <a:ext cx="93005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428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95706" y="2295668"/>
            <a:ext cx="83762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90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79704" y="2849518"/>
            <a:ext cx="93005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810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6028" y="2238085"/>
            <a:ext cx="104693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39 </a:t>
            </a:r>
            <a:endParaRPr lang="ru-RU" sz="3600" b="1" dirty="0"/>
          </a:p>
          <a:p>
            <a:r>
              <a:rPr lang="ru-RU" sz="3600" b="1" u="sng" dirty="0" smtClean="0"/>
              <a:t>    3</a:t>
            </a:r>
          </a:p>
          <a:p>
            <a:r>
              <a:rPr lang="ru-RU" sz="3600" b="1" dirty="0" smtClean="0"/>
              <a:t>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476407" y="2249354"/>
            <a:ext cx="113282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309 </a:t>
            </a:r>
            <a:endParaRPr lang="ru-RU" sz="3600" b="1" dirty="0"/>
          </a:p>
          <a:p>
            <a:r>
              <a:rPr lang="ru-RU" sz="3600" b="1" dirty="0" smtClean="0"/>
              <a:t>  </a:t>
            </a:r>
            <a:r>
              <a:rPr lang="ru-RU" sz="3600" b="1" u="sng" dirty="0" smtClean="0"/>
              <a:t>    3</a:t>
            </a:r>
          </a:p>
          <a:p>
            <a:r>
              <a:rPr lang="ru-RU" sz="3600" b="1" u="sng" dirty="0" smtClean="0"/>
              <a:t> </a:t>
            </a:r>
            <a:endParaRPr lang="ru-RU" sz="32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04199" y="2556987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mbria"/>
                <a:ea typeface="Cambria"/>
              </a:rPr>
              <a:t>˟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271" y="3342306"/>
            <a:ext cx="101603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117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476407" y="2567439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mbria"/>
                <a:ea typeface="Cambria"/>
              </a:rPr>
              <a:t>˟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581751" y="3423154"/>
            <a:ext cx="93005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927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33949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№579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46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49" grpId="0"/>
      <p:bldP spid="58" grpId="0"/>
      <p:bldP spid="8" grpId="0" animBg="1"/>
      <p:bldP spid="9" grpId="0" animBg="1"/>
      <p:bldP spid="10" grpId="0"/>
      <p:bldP spid="60" grpId="0"/>
      <p:bldP spid="64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0994" y="617537"/>
            <a:ext cx="10062616" cy="87631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/>
              <a:t>Р</a:t>
            </a:r>
            <a:r>
              <a:rPr lang="ru-RU" sz="4000" b="1" dirty="0" err="1" smtClean="0"/>
              <a:t>озв’яжіть</a:t>
            </a:r>
            <a:r>
              <a:rPr lang="ru-RU" sz="4000" b="1" dirty="0" smtClean="0"/>
              <a:t> задачу з буквеними даними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100262" y="3866681"/>
            <a:ext cx="1391369" cy="609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в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Calibri"/>
              </a:rPr>
              <a:t>∙ a</a:t>
            </a:r>
            <a:r>
              <a:rPr lang="uk-UA" sz="3600" b="1" dirty="0" smtClean="0">
                <a:solidFill>
                  <a:schemeClr val="bg1"/>
                </a:solidFill>
                <a:cs typeface="Calibri"/>
              </a:rPr>
              <a:t> 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68995" y="4581922"/>
            <a:ext cx="975885" cy="11367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 35</a:t>
            </a:r>
          </a:p>
          <a:p>
            <a:r>
              <a:rPr lang="uk-UA" sz="3600" b="1" u="sng" dirty="0" smtClean="0">
                <a:solidFill>
                  <a:schemeClr val="bg1"/>
                </a:solidFill>
              </a:rPr>
              <a:t>    4</a:t>
            </a:r>
            <a:endParaRPr lang="ru-RU" sz="3600" b="1" u="sng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51100" y="3866681"/>
            <a:ext cx="1632599" cy="609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140 (п.)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58486" y="5621450"/>
            <a:ext cx="2381417" cy="6231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Відповідь: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13373" y="5621449"/>
            <a:ext cx="6480720" cy="6231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140 пасажирів в цих автобусах.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91632" y="3866681"/>
            <a:ext cx="1748938" cy="609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35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  <a:cs typeface="Calibri"/>
              </a:rPr>
              <a:t>∙ </a:t>
            </a:r>
            <a:r>
              <a:rPr lang="uk-UA" sz="3600" b="1" dirty="0" smtClean="0">
                <a:solidFill>
                  <a:schemeClr val="bg1"/>
                </a:solidFill>
                <a:cs typeface="Calibri"/>
              </a:rPr>
              <a:t>4 </a:t>
            </a:r>
            <a:r>
              <a:rPr lang="uk-UA" sz="3600" b="1" dirty="0">
                <a:solidFill>
                  <a:schemeClr val="bg1"/>
                </a:solidFill>
                <a:cs typeface="Calibri"/>
              </a:rPr>
              <a:t>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9503" y="4840248"/>
            <a:ext cx="570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  <a:latin typeface="Cambria"/>
                <a:ea typeface="Cambria"/>
              </a:rPr>
              <a:t>˟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endParaRPr lang="ru-RU" sz="3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439339" y="5718651"/>
            <a:ext cx="1005541" cy="5579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140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6884" y="1557586"/>
            <a:ext cx="1007672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В </a:t>
            </a:r>
            <a:r>
              <a:rPr lang="en-US" sz="3200" b="1" dirty="0">
                <a:solidFill>
                  <a:srgbClr val="FFFF00"/>
                </a:solidFill>
              </a:rPr>
              <a:t>a</a:t>
            </a:r>
            <a:r>
              <a:rPr lang="en-US" sz="3200" b="1" dirty="0"/>
              <a:t> </a:t>
            </a:r>
            <a:r>
              <a:rPr lang="ru-RU" sz="3200" b="1" dirty="0" err="1"/>
              <a:t>однакових</a:t>
            </a:r>
            <a:r>
              <a:rPr lang="ru-RU" sz="3200" b="1" dirty="0"/>
              <a:t> автобусах </a:t>
            </a:r>
            <a:r>
              <a:rPr lang="ru-RU" sz="3200" b="1" dirty="0" err="1"/>
              <a:t>умістилося</a:t>
            </a:r>
            <a:r>
              <a:rPr lang="ru-RU" sz="3200" b="1" dirty="0"/>
              <a:t> по </a:t>
            </a:r>
            <a:r>
              <a:rPr lang="uk-UA" sz="3200" b="1" dirty="0" smtClean="0">
                <a:solidFill>
                  <a:srgbClr val="FFFF00"/>
                </a:solidFill>
              </a:rPr>
              <a:t>в</a:t>
            </a:r>
            <a:r>
              <a:rPr lang="en-US" sz="3200" b="1" dirty="0" smtClean="0"/>
              <a:t> </a:t>
            </a:r>
            <a:r>
              <a:rPr lang="ru-RU" sz="3200" b="1" dirty="0" err="1" smtClean="0"/>
              <a:t>пасажирів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всього </a:t>
            </a:r>
            <a:r>
              <a:rPr lang="ru-RU" sz="3200" b="1" dirty="0" err="1"/>
              <a:t>пасажирів</a:t>
            </a:r>
            <a:r>
              <a:rPr lang="ru-RU" sz="3200" b="1" dirty="0"/>
              <a:t> </a:t>
            </a:r>
            <a:r>
              <a:rPr lang="ru-RU" sz="3200" b="1" dirty="0" err="1"/>
              <a:t>умістилося</a:t>
            </a:r>
            <a:r>
              <a:rPr lang="ru-RU" sz="3200" b="1" dirty="0"/>
              <a:t> в цих автобусах? </a:t>
            </a:r>
          </a:p>
        </p:txBody>
      </p:sp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33949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50994" y="2781722"/>
            <a:ext cx="5024253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Складіть </a:t>
            </a:r>
            <a:r>
              <a:rPr lang="ru-RU" sz="2800" b="1" dirty="0" err="1">
                <a:solidFill>
                  <a:srgbClr val="7030A0"/>
                </a:solidFill>
              </a:rPr>
              <a:t>вираз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знайдіть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його </a:t>
            </a:r>
            <a:r>
              <a:rPr lang="ru-RU" sz="2800" b="1" dirty="0" smtClean="0">
                <a:solidFill>
                  <a:srgbClr val="7030A0"/>
                </a:solidFill>
              </a:rPr>
              <a:t>значення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якщо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a = 4, </a:t>
            </a:r>
            <a:r>
              <a:rPr lang="uk-UA" sz="2800" b="1" dirty="0" smtClean="0">
                <a:solidFill>
                  <a:srgbClr val="7030A0"/>
                </a:solidFill>
              </a:rPr>
              <a:t>в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= 35.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Векторный длинный школьный автобус с водителем и пассажирами. Возвращаемся  в школу - Ozero - российский фотосто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47" y="2781722"/>
            <a:ext cx="2441744" cy="113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екторный длинный школьный автобус с водителем и пассажирами. Возвращаемся  в школу - Ozero - российский фотосто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20" y="3903879"/>
            <a:ext cx="2467282" cy="114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екторный длинный школьный автобус с водителем и пассажирами. Возвращаемся  в школу - Ozero - российский фотосто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20" y="2794842"/>
            <a:ext cx="2441744" cy="113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Векторный длинный школьный автобус с водителем и пассажирами. Возвращаемся  в школу - Ozero - российский фотосто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282" y="3929087"/>
            <a:ext cx="2467282" cy="114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74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8" grpId="0" animBg="1"/>
      <p:bldP spid="35" grpId="0" animBg="1"/>
      <p:bldP spid="39" grpId="0" animBg="1"/>
      <p:bldP spid="40" grpId="0" animBg="1"/>
      <p:bldP spid="41" grpId="0" animBg="1"/>
      <p:bldP spid="3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34860"/>
              </p:ext>
            </p:extLst>
          </p:nvPr>
        </p:nvGraphicFramePr>
        <p:xfrm>
          <a:off x="683121" y="3165555"/>
          <a:ext cx="6777061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507"/>
                <a:gridCol w="2412197"/>
                <a:gridCol w="1400307"/>
                <a:gridCol w="157005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Сервізи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К- </a:t>
                      </a:r>
                      <a:r>
                        <a:rPr lang="uk-UA" sz="2800" dirty="0" err="1" smtClean="0"/>
                        <a:t>сть</a:t>
                      </a:r>
                      <a:r>
                        <a:rPr lang="uk-UA" sz="2800" dirty="0" smtClean="0"/>
                        <a:t> тарілок кожного виду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Види тарілок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Всього тарілок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Столо</a:t>
                      </a:r>
                      <a:r>
                        <a:rPr lang="uk-U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-вий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 12 т.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 в.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?т.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Чайний 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8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 12 т.</a:t>
                      </a:r>
                      <a:endParaRPr lang="ru-RU" sz="28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 в.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?т.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34144" y="469526"/>
            <a:ext cx="10062616" cy="6520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/>
              <a:t>Р</a:t>
            </a:r>
            <a:r>
              <a:rPr lang="ru-RU" sz="4000" b="1" dirty="0" err="1" smtClean="0"/>
              <a:t>озв’яжіть</a:t>
            </a:r>
            <a:r>
              <a:rPr lang="ru-RU" sz="4000" b="1" dirty="0" smtClean="0"/>
              <a:t> задачу за таблицею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853388" y="3221015"/>
            <a:ext cx="2643860" cy="609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12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Calibri"/>
              </a:rPr>
              <a:t>∙ </a:t>
            </a:r>
            <a:r>
              <a:rPr lang="uk-UA" sz="3600" b="1" dirty="0" smtClean="0">
                <a:solidFill>
                  <a:schemeClr val="bg1"/>
                </a:solidFill>
                <a:cs typeface="Calibri"/>
              </a:rPr>
              <a:t>і – 12</a:t>
            </a:r>
            <a:r>
              <a:rPr lang="en-US" sz="3600" b="1" dirty="0">
                <a:solidFill>
                  <a:schemeClr val="bg1"/>
                </a:solidFill>
                <a:cs typeface="Calibri"/>
              </a:rPr>
              <a:t> ∙</a:t>
            </a:r>
            <a:r>
              <a:rPr lang="uk-UA" sz="3600" b="1" dirty="0" smtClean="0">
                <a:solidFill>
                  <a:schemeClr val="bg1"/>
                </a:solidFill>
                <a:cs typeface="Calibri"/>
              </a:rPr>
              <a:t> р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628535" y="4235549"/>
            <a:ext cx="1339438" cy="609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48 (т.)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10323" y="5711138"/>
            <a:ext cx="2138422" cy="6231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54902" y="5711138"/>
            <a:ext cx="7541858" cy="6231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на 48 тарілок більше у столовому сервізі.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891" y="1134867"/>
            <a:ext cx="987968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У столовому </a:t>
            </a:r>
            <a:r>
              <a:rPr lang="ru-RU" sz="2800" b="1" dirty="0" err="1"/>
              <a:t>сервізі</a:t>
            </a:r>
            <a:r>
              <a:rPr lang="ru-RU" sz="2800" b="1" dirty="0"/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і</a:t>
            </a:r>
            <a:r>
              <a:rPr lang="ru-RU" sz="2800" b="1" dirty="0" smtClean="0"/>
              <a:t> </a:t>
            </a:r>
            <a:r>
              <a:rPr lang="ru-RU" sz="2800" b="1" dirty="0"/>
              <a:t>видів </a:t>
            </a:r>
            <a:r>
              <a:rPr lang="ru-RU" sz="2800" b="1" dirty="0" err="1"/>
              <a:t>тарілок</a:t>
            </a:r>
            <a:r>
              <a:rPr lang="ru-RU" sz="2800" b="1" dirty="0"/>
              <a:t>, по 12 штук кожного виду, а в чайному — </a:t>
            </a:r>
            <a:r>
              <a:rPr lang="ru-RU" sz="2800" b="1" dirty="0">
                <a:solidFill>
                  <a:srgbClr val="FFFF00"/>
                </a:solidFill>
              </a:rPr>
              <a:t>p</a:t>
            </a:r>
            <a:r>
              <a:rPr lang="ru-RU" sz="2800" b="1" dirty="0"/>
              <a:t> видів </a:t>
            </a:r>
            <a:r>
              <a:rPr lang="ru-RU" sz="2800" b="1" dirty="0" err="1"/>
              <a:t>тарілок</a:t>
            </a:r>
            <a:r>
              <a:rPr lang="ru-RU" sz="2800" b="1" dirty="0"/>
              <a:t>, по 12 штук кожного. На </a:t>
            </a:r>
            <a:r>
              <a:rPr lang="ru-RU" sz="2800" b="1" dirty="0" err="1"/>
              <a:t>скільки</a:t>
            </a:r>
            <a:r>
              <a:rPr lang="ru-RU" sz="2800" b="1" dirty="0"/>
              <a:t> більше </a:t>
            </a:r>
            <a:r>
              <a:rPr lang="ru-RU" sz="2800" b="1" dirty="0" err="1"/>
              <a:t>тарілок</a:t>
            </a:r>
            <a:r>
              <a:rPr lang="ru-RU" sz="2800" b="1" dirty="0"/>
              <a:t> у столовому </a:t>
            </a:r>
            <a:r>
              <a:rPr lang="ru-RU" sz="2800" b="1" dirty="0" err="1"/>
              <a:t>сервізі</a:t>
            </a:r>
            <a:r>
              <a:rPr lang="ru-RU" sz="2800" b="1" dirty="0"/>
              <a:t>, </a:t>
            </a:r>
            <a:r>
              <a:rPr lang="ru-RU" sz="2800" b="1" dirty="0" err="1"/>
              <a:t>ніж</a:t>
            </a:r>
            <a:r>
              <a:rPr lang="ru-RU" sz="2800" b="1" dirty="0"/>
              <a:t> у чайному?</a:t>
            </a:r>
          </a:p>
        </p:txBody>
      </p:sp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33949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15891" y="2543838"/>
            <a:ext cx="929662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Складіть </a:t>
            </a:r>
            <a:r>
              <a:rPr lang="ru-RU" sz="2800" b="1" dirty="0" err="1">
                <a:solidFill>
                  <a:srgbClr val="7030A0"/>
                </a:solidFill>
              </a:rPr>
              <a:t>вираз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знайдіть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його </a:t>
            </a:r>
            <a:r>
              <a:rPr lang="ru-RU" sz="2800" b="1" dirty="0" smtClean="0">
                <a:solidFill>
                  <a:srgbClr val="7030A0"/>
                </a:solidFill>
              </a:rPr>
              <a:t>значення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якщо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і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= </a:t>
            </a:r>
            <a:r>
              <a:rPr lang="uk-UA" sz="2800" b="1" dirty="0" smtClean="0">
                <a:solidFill>
                  <a:srgbClr val="7030A0"/>
                </a:solidFill>
              </a:rPr>
              <a:t>6</a:t>
            </a:r>
            <a:r>
              <a:rPr lang="en-US" sz="2800" b="1" dirty="0" smtClean="0">
                <a:solidFill>
                  <a:srgbClr val="7030A0"/>
                </a:solidFill>
              </a:rPr>
              <a:t>, </a:t>
            </a:r>
            <a:r>
              <a:rPr lang="uk-UA" sz="2800" b="1" dirty="0" smtClean="0">
                <a:solidFill>
                  <a:srgbClr val="7030A0"/>
                </a:solidFill>
              </a:rPr>
              <a:t>р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= </a:t>
            </a:r>
            <a:r>
              <a:rPr lang="uk-UA" sz="2800" b="1" dirty="0" smtClean="0">
                <a:solidFill>
                  <a:srgbClr val="7030A0"/>
                </a:solidFill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626028" y="4264157"/>
            <a:ext cx="3047553" cy="609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12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Calibri"/>
              </a:rPr>
              <a:t>∙ </a:t>
            </a:r>
            <a:r>
              <a:rPr lang="uk-UA" sz="3600" b="1" dirty="0" smtClean="0">
                <a:solidFill>
                  <a:schemeClr val="bg1"/>
                </a:solidFill>
                <a:cs typeface="Calibri"/>
              </a:rPr>
              <a:t>6 – 12</a:t>
            </a:r>
            <a:r>
              <a:rPr lang="en-US" sz="3600" b="1" dirty="0">
                <a:solidFill>
                  <a:schemeClr val="bg1"/>
                </a:solidFill>
                <a:cs typeface="Calibri"/>
              </a:rPr>
              <a:t> ∙</a:t>
            </a:r>
            <a:r>
              <a:rPr lang="uk-UA" sz="3600" b="1" dirty="0" smtClean="0">
                <a:solidFill>
                  <a:schemeClr val="bg1"/>
                </a:solidFill>
                <a:cs typeface="Calibri"/>
              </a:rPr>
              <a:t> 2 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078065" y="3803491"/>
            <a:ext cx="64807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72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528786" y="3757447"/>
            <a:ext cx="64807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24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128" name="Picture 8" descr="D:\3 клас\03 МАТЕМ\Стрілка порівнянн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12" y="4234523"/>
            <a:ext cx="425783" cy="125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06462" y="4524333"/>
            <a:ext cx="1169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На ? т.</a:t>
            </a:r>
            <a:endParaRPr lang="ru-RU" sz="2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626028" y="4881036"/>
            <a:ext cx="2576956" cy="609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12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Calibri"/>
              </a:rPr>
              <a:t>∙ </a:t>
            </a:r>
            <a:r>
              <a:rPr lang="uk-UA" sz="3600" b="1" dirty="0">
                <a:solidFill>
                  <a:schemeClr val="bg1"/>
                </a:solidFill>
                <a:cs typeface="Calibri"/>
              </a:rPr>
              <a:t>(</a:t>
            </a:r>
            <a:r>
              <a:rPr lang="uk-UA" sz="3600" b="1" dirty="0" smtClean="0">
                <a:solidFill>
                  <a:schemeClr val="bg1"/>
                </a:solidFill>
                <a:cs typeface="Calibri"/>
              </a:rPr>
              <a:t>6 – 2) 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202984" y="4881036"/>
            <a:ext cx="1339438" cy="609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48 (т.)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89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 animBg="1"/>
      <p:bldP spid="39" grpId="0" animBg="1"/>
      <p:bldP spid="40" grpId="0" animBg="1"/>
      <p:bldP spid="37" grpId="0" animBg="1"/>
      <p:bldP spid="43" grpId="0"/>
      <p:bldP spid="47" grpId="0"/>
      <p:bldP spid="34" grpId="0" animBg="1"/>
      <p:bldP spid="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17738</TotalTime>
  <Words>607</Words>
  <Application>Microsoft Office PowerPoint</Application>
  <PresentationFormat>Произвольный</PresentationFormat>
  <Paragraphs>143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1487</cp:revision>
  <dcterms:created xsi:type="dcterms:W3CDTF">2025-08-27T14:01:18Z</dcterms:created>
  <dcterms:modified xsi:type="dcterms:W3CDTF">2026-04-27T08:43:44Z</dcterms:modified>
</cp:coreProperties>
</file>