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90" r:id="rId3"/>
    <p:sldId id="991" r:id="rId4"/>
    <p:sldId id="286" r:id="rId5"/>
    <p:sldId id="927" r:id="rId6"/>
    <p:sldId id="986" r:id="rId7"/>
    <p:sldId id="988" r:id="rId8"/>
    <p:sldId id="982" r:id="rId9"/>
    <p:sldId id="983" r:id="rId10"/>
    <p:sldId id="992" r:id="rId11"/>
    <p:sldId id="981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Усні </a:t>
          </a:r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на кілька </a:t>
          </a:r>
          <a:r>
            <a:rPr lang="ru-RU" sz="3200" b="1" dirty="0" err="1" smtClean="0">
              <a:solidFill>
                <a:schemeClr val="bg1"/>
              </a:solidFill>
            </a:rPr>
            <a:t>дій</a:t>
          </a:r>
          <a:r>
            <a:rPr lang="ru-RU" sz="3200" b="1" dirty="0" smtClean="0">
              <a:solidFill>
                <a:schemeClr val="bg1"/>
              </a:solidFill>
            </a:rPr>
            <a:t> та нерівностей зі </a:t>
          </a:r>
          <a:r>
            <a:rPr lang="ru-RU" sz="3200" b="1" dirty="0" err="1" smtClean="0">
              <a:solidFill>
                <a:schemeClr val="bg1"/>
              </a:solidFill>
            </a:rPr>
            <a:t>змінною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Робота над задачами з </a:t>
          </a:r>
          <a:r>
            <a:rPr lang="ru-RU" sz="3200" b="1" smtClean="0"/>
            <a:t>остачею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Ознайомлення з письмовим множенням на розрядне число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94750" custLinFactX="200000" custLinFactNeighborX="27540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53926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09180" custLinFactX="-479879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6337" custLinFactX="-19904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93569" y="524556"/>
          <a:ext cx="4273486" cy="322437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Ознайомлення з письмовим множенням на розрядне число</a:t>
          </a:r>
        </a:p>
      </dsp:txBody>
      <dsp:txXfrm rot="5400000">
        <a:off x="2418126" y="854696"/>
        <a:ext cx="322437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479869" y="982302"/>
          <a:ext cx="4273486" cy="230888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Робота над задачами з </a:t>
          </a:r>
          <a:r>
            <a:rPr lang="ru-RU" sz="3200" b="1" kern="1200" smtClean="0"/>
            <a:t>остачею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462171" y="854697"/>
        <a:ext cx="230888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950740" y="992596"/>
          <a:ext cx="4273486" cy="228829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Усні </a:t>
          </a: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856" y="854697"/>
        <a:ext cx="228829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941133" y="789359"/>
          <a:ext cx="4273486" cy="269476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на кілька </a:t>
          </a:r>
          <a:r>
            <a:rPr lang="ru-RU" sz="3200" b="1" kern="1200" dirty="0" err="1" smtClean="0">
              <a:solidFill>
                <a:schemeClr val="bg1"/>
              </a:solidFill>
            </a:rPr>
            <a:t>дій</a:t>
          </a:r>
          <a:r>
            <a:rPr lang="ru-RU" sz="3200" b="1" kern="1200" dirty="0" smtClean="0">
              <a:solidFill>
                <a:schemeClr val="bg1"/>
              </a:solidFill>
            </a:rPr>
            <a:t> та нерівностей зі </a:t>
          </a:r>
          <a:r>
            <a:rPr lang="ru-RU" sz="3200" b="1" kern="1200" dirty="0" err="1" smtClean="0">
              <a:solidFill>
                <a:schemeClr val="bg1"/>
              </a:solidFill>
            </a:rPr>
            <a:t>змінною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730493" y="854696"/>
        <a:ext cx="269476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Письмове множення на розрядне число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91556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№593-594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70" y="621482"/>
            <a:ext cx="9967471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smtClean="0"/>
              <a:t>Розв’язування </a:t>
            </a:r>
            <a:r>
              <a:rPr lang="ru-RU" sz="4000" b="1" dirty="0" err="1"/>
              <a:t>нерівності</a:t>
            </a:r>
            <a:r>
              <a:rPr lang="ru-RU" sz="4000" b="1" dirty="0"/>
              <a:t> зі </a:t>
            </a:r>
            <a:r>
              <a:rPr lang="ru-RU" sz="4000" b="1" dirty="0" err="1"/>
              <a:t>змінною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613437" y="1423568"/>
            <a:ext cx="2733500" cy="26642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1470" y="1557586"/>
            <a:ext cx="46085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Які записи є </a:t>
            </a:r>
            <a:r>
              <a:rPr lang="ru-RU" sz="2800" b="1" dirty="0" err="1">
                <a:solidFill>
                  <a:srgbClr val="7030A0"/>
                </a:solidFill>
              </a:rPr>
              <a:t>нерівностями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9583" y="3357786"/>
            <a:ext cx="62646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Доберіть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smtClean="0"/>
              <a:t>запишіть </a:t>
            </a:r>
            <a:r>
              <a:rPr lang="ru-RU" sz="2800" b="1" dirty="0"/>
              <a:t>по два </a:t>
            </a:r>
            <a:r>
              <a:rPr lang="ru-RU" sz="2800" b="1" dirty="0" err="1"/>
              <a:t>розв’язки</a:t>
            </a:r>
            <a:r>
              <a:rPr lang="ru-RU" sz="2800" b="1" dirty="0"/>
              <a:t> до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нерівності</a:t>
            </a:r>
            <a:r>
              <a:rPr lang="ru-RU" sz="2800" b="1" dirty="0"/>
              <a:t>.</a:t>
            </a:r>
          </a:p>
        </p:txBody>
      </p:sp>
      <p:pic>
        <p:nvPicPr>
          <p:cNvPr id="4098" name="Picture 2" descr="D:\3 клас\03 МАТЕМ\1 Листопад\8 Повторення за рік\2026-04-26_134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0" y="2232653"/>
            <a:ext cx="7272809" cy="8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555" y="4580015"/>
            <a:ext cx="608231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200" b="1" dirty="0"/>
              <a:t>890 &gt; c </a:t>
            </a:r>
            <a:r>
              <a:rPr lang="uk-UA" sz="3200" b="1" dirty="0" smtClean="0"/>
              <a:t>             с = …               </a:t>
            </a:r>
          </a:p>
          <a:p>
            <a:r>
              <a:rPr lang="pt-BR" sz="3200" b="1" dirty="0" smtClean="0"/>
              <a:t>56 </a:t>
            </a:r>
            <a:r>
              <a:rPr lang="pt-BR" sz="3200" b="1" dirty="0"/>
              <a:t>+ a &lt; 78 </a:t>
            </a:r>
            <a:r>
              <a:rPr lang="uk-UA" sz="3200" b="1" dirty="0" smtClean="0"/>
              <a:t>      а = 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13777" y="4580015"/>
            <a:ext cx="916797" cy="609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889,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8308" y="4581211"/>
            <a:ext cx="916797" cy="609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800,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0143" y="4561629"/>
            <a:ext cx="916797" cy="609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100.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9146" y="5030393"/>
            <a:ext cx="572886" cy="609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1,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9583" y="5708347"/>
            <a:ext cx="2376264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а = 78 – 56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5847" y="5727041"/>
            <a:ext cx="679867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63976" y="5049415"/>
            <a:ext cx="762308" cy="609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10,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96087" y="5064345"/>
            <a:ext cx="762308" cy="6091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21,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5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3" grpId="0"/>
      <p:bldP spid="14" grpId="0"/>
      <p:bldP spid="15" grpId="0" animBg="1"/>
      <p:bldP spid="17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Ст.108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8 Повторення за рік\2026-04-26_134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2" y="1629594"/>
            <a:ext cx="10420318" cy="19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509050"/>
            <a:ext cx="5616624" cy="1488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записувати</a:t>
            </a:r>
            <a:r>
              <a:rPr lang="ru-RU" sz="3200" b="1" dirty="0" smtClean="0">
                <a:solidFill>
                  <a:schemeClr val="bg1"/>
                </a:solidFill>
              </a:rPr>
              <a:t> результат </a:t>
            </a:r>
            <a:r>
              <a:rPr lang="ru-RU" sz="3200" b="1" dirty="0" err="1" smtClean="0">
                <a:solidFill>
                  <a:schemeClr val="bg1"/>
                </a:solidFill>
              </a:rPr>
              <a:t>письмого</a:t>
            </a:r>
            <a:r>
              <a:rPr lang="ru-RU" sz="3200" b="1" dirty="0" smtClean="0">
                <a:solidFill>
                  <a:schemeClr val="bg1"/>
                </a:solidFill>
              </a:rPr>
              <a:t> множення на </a:t>
            </a:r>
            <a:r>
              <a:rPr lang="ru-RU" sz="3200" b="1" dirty="0" err="1" smtClean="0">
                <a:solidFill>
                  <a:schemeClr val="bg1"/>
                </a:solidFill>
              </a:rPr>
              <a:t>кругле</a:t>
            </a:r>
            <a:r>
              <a:rPr lang="ru-RU" sz="3200" b="1" dirty="0" smtClean="0">
                <a:solidFill>
                  <a:schemeClr val="bg1"/>
                </a:solidFill>
              </a:rPr>
              <a:t> число?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213770"/>
            <a:ext cx="5596737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Який порядок </a:t>
            </a:r>
            <a:r>
              <a:rPr lang="ru-RU" sz="3200" b="1" dirty="0" err="1" smtClean="0"/>
              <a:t>виконання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дій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виразі</a:t>
            </a:r>
            <a:r>
              <a:rPr lang="ru-RU" sz="3200" b="1" dirty="0" smtClean="0"/>
              <a:t> з </a:t>
            </a:r>
            <a:r>
              <a:rPr lang="ru-RU" sz="3200" b="1" dirty="0" err="1" smtClean="0"/>
              <a:t>діями</a:t>
            </a:r>
            <a:r>
              <a:rPr lang="ru-RU" sz="3200" b="1" dirty="0" smtClean="0"/>
              <a:t> різних </a:t>
            </a:r>
            <a:r>
              <a:rPr lang="ru-RU" sz="3200" b="1" dirty="0" err="1" smtClean="0"/>
              <a:t>ступенів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869954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935562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Ст.106-107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3 клас\03 МАТЕМ\1 Листопад\8 Повторення за рік\2026-04-23_194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485578"/>
            <a:ext cx="10067131" cy="188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3 клас\03 МАТЕМ\1 Листопад\8 Повторення за рік\2026-04-23_194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8" y="3357786"/>
            <a:ext cx="10054478" cy="11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684319" y="4149874"/>
            <a:ext cx="2232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44400101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2431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8818" y="3408159"/>
            <a:ext cx="738874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Число 90 </a:t>
            </a:r>
            <a:r>
              <a:rPr lang="ru-RU" sz="2800" b="1" dirty="0" err="1"/>
              <a:t>зменште</a:t>
            </a:r>
            <a:r>
              <a:rPr lang="ru-RU" sz="2800" b="1" dirty="0"/>
              <a:t> в 10 разів.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Добуток</a:t>
            </a:r>
            <a:r>
              <a:rPr lang="ru-RU" sz="2800" b="1" dirty="0" smtClean="0"/>
              <a:t> </a:t>
            </a:r>
            <a:r>
              <a:rPr lang="ru-RU" sz="2800" b="1" dirty="0"/>
              <a:t>чисел 0 і 7 </a:t>
            </a:r>
            <a:r>
              <a:rPr lang="ru-RU" sz="2800" b="1" dirty="0" err="1"/>
              <a:t>збільште</a:t>
            </a:r>
            <a:r>
              <a:rPr lang="ru-RU" sz="2800" b="1" dirty="0"/>
              <a:t> на 45.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Частку</a:t>
            </a:r>
            <a:r>
              <a:rPr lang="ru-RU" sz="2800" b="1" dirty="0" smtClean="0"/>
              <a:t> </a:t>
            </a:r>
            <a:r>
              <a:rPr lang="ru-RU" sz="2800" b="1" dirty="0"/>
              <a:t>чисел 0 і 8 </a:t>
            </a:r>
            <a:r>
              <a:rPr lang="ru-RU" sz="2800" b="1" dirty="0" err="1"/>
              <a:t>збільште</a:t>
            </a:r>
            <a:r>
              <a:rPr lang="ru-RU" sz="2800" b="1" dirty="0"/>
              <a:t> в 2 рази.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Знайдіть</a:t>
            </a:r>
            <a:r>
              <a:rPr lang="ru-RU" sz="2800" b="1" dirty="0" smtClean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 чисел 320 і 4.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Суму </a:t>
            </a:r>
            <a:r>
              <a:rPr lang="ru-RU" sz="2800" b="1" dirty="0"/>
              <a:t>чисел 37 і 3 </a:t>
            </a:r>
            <a:r>
              <a:rPr lang="ru-RU" sz="2800" b="1" dirty="0" err="1"/>
              <a:t>помножте</a:t>
            </a:r>
            <a:r>
              <a:rPr lang="ru-RU" sz="2800" b="1" dirty="0"/>
              <a:t> на 0.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 err="1"/>
              <a:t>скільки</a:t>
            </a:r>
            <a:r>
              <a:rPr lang="ru-RU" sz="2800" b="1" dirty="0"/>
              <a:t> разів число 100 більше числа 10?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Число 300 </a:t>
            </a:r>
            <a:r>
              <a:rPr lang="ru-RU" sz="2800" b="1" dirty="0" err="1"/>
              <a:t>зменште</a:t>
            </a:r>
            <a:r>
              <a:rPr lang="ru-RU" sz="2800" b="1" dirty="0"/>
              <a:t> у 100 разів.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433215" y="2789017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95170" y="2772754"/>
            <a:ext cx="408252" cy="50977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58920" y="2752492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03803" y="2789017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57363" y="2752492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854374" y="2789016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69765" y="2739840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48402" y="2739840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42816" y="2731886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12350" y="2733061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18471" y="1324312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85781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№586-587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78" y="477466"/>
            <a:ext cx="1023401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smtClean="0"/>
              <a:t>Блиц </a:t>
            </a:r>
            <a:r>
              <a:rPr lang="ru-RU" sz="4000" b="1" dirty="0" err="1" smtClean="0"/>
              <a:t>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7695" y="1989757"/>
            <a:ext cx="14401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50 =   </a:t>
            </a:r>
          </a:p>
          <a:p>
            <a:r>
              <a:rPr lang="ru-RU" sz="3200" b="1" dirty="0" smtClean="0"/>
              <a:t>600 =   </a:t>
            </a:r>
          </a:p>
          <a:p>
            <a:r>
              <a:rPr lang="ru-RU" sz="3200" b="1" dirty="0" smtClean="0"/>
              <a:t>900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2310" y="1864100"/>
            <a:ext cx="2550193" cy="2392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931935" y="1840807"/>
            <a:ext cx="19143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/>
              <a:t>30 = 3 ∙ 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7855" y="1970790"/>
            <a:ext cx="1393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5 </a:t>
            </a:r>
            <a:r>
              <a:rPr lang="ru-RU" sz="3200" b="1" dirty="0"/>
              <a:t>∙ 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7855" y="2485529"/>
            <a:ext cx="13681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6 </a:t>
            </a:r>
            <a:r>
              <a:rPr lang="ru-RU" sz="3200" b="1" dirty="0"/>
              <a:t>∙ </a:t>
            </a:r>
            <a:r>
              <a:rPr lang="ru-RU" sz="3200" b="1" dirty="0" smtClean="0"/>
              <a:t>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0606" y="3041718"/>
            <a:ext cx="13681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9 </a:t>
            </a:r>
            <a:r>
              <a:rPr lang="ru-RU" sz="3200" b="1" dirty="0"/>
              <a:t>∙ </a:t>
            </a:r>
            <a:r>
              <a:rPr lang="ru-RU" sz="3200" b="1" dirty="0" smtClean="0"/>
              <a:t>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909" y="4077866"/>
            <a:ext cx="553715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множення </a:t>
            </a:r>
            <a:r>
              <a:rPr lang="ru-RU" sz="2800" b="1" dirty="0" err="1">
                <a:solidFill>
                  <a:srgbClr val="7030A0"/>
                </a:solidFill>
              </a:rPr>
              <a:t>послідовно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0302" y="4751137"/>
            <a:ext cx="1020109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9 </a:t>
            </a:r>
            <a:r>
              <a:rPr lang="ru-RU" sz="3200" b="1" dirty="0">
                <a:solidFill>
                  <a:srgbClr val="7030A0"/>
                </a:solidFill>
              </a:rPr>
              <a:t>∙ </a:t>
            </a:r>
            <a:r>
              <a:rPr lang="ru-RU" sz="3200" b="1" dirty="0" smtClean="0">
                <a:solidFill>
                  <a:srgbClr val="7030A0"/>
                </a:solidFill>
              </a:rPr>
              <a:t>70=              4 </a:t>
            </a:r>
            <a:r>
              <a:rPr lang="ru-RU" sz="3200" b="1" dirty="0">
                <a:solidFill>
                  <a:srgbClr val="7030A0"/>
                </a:solidFill>
              </a:rPr>
              <a:t>∙ </a:t>
            </a:r>
            <a:r>
              <a:rPr lang="ru-RU" sz="3200" b="1" dirty="0" smtClean="0">
                <a:solidFill>
                  <a:srgbClr val="7030A0"/>
                </a:solidFill>
              </a:rPr>
              <a:t>200=            </a:t>
            </a:r>
            <a:r>
              <a:rPr lang="ru-RU" sz="3200" b="1" dirty="0">
                <a:solidFill>
                  <a:srgbClr val="7030A0"/>
                </a:solidFill>
              </a:rPr>
              <a:t>9 ∙ </a:t>
            </a:r>
            <a:r>
              <a:rPr lang="ru-RU" sz="3200" b="1" dirty="0" smtClean="0">
                <a:solidFill>
                  <a:srgbClr val="7030A0"/>
                </a:solidFill>
              </a:rPr>
              <a:t>80=            </a:t>
            </a:r>
            <a:r>
              <a:rPr lang="ru-RU" sz="3200" b="1" dirty="0">
                <a:solidFill>
                  <a:srgbClr val="7030A0"/>
                </a:solidFill>
              </a:rPr>
              <a:t>5 ∙ </a:t>
            </a:r>
            <a:r>
              <a:rPr lang="ru-RU" sz="3200" b="1" dirty="0" smtClean="0">
                <a:solidFill>
                  <a:srgbClr val="7030A0"/>
                </a:solidFill>
              </a:rPr>
              <a:t>50=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378" y="1210210"/>
            <a:ext cx="10234016" cy="5232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Замініть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кожне з </a:t>
            </a:r>
            <a:r>
              <a:rPr lang="ru-RU" sz="2800" b="1" dirty="0" err="1">
                <a:solidFill>
                  <a:srgbClr val="7030A0"/>
                </a:solidFill>
              </a:rPr>
              <a:t>розрядних</a:t>
            </a:r>
            <a:r>
              <a:rPr lang="ru-RU" sz="2800" b="1" dirty="0">
                <a:solidFill>
                  <a:srgbClr val="7030A0"/>
                </a:solidFill>
              </a:rPr>
              <a:t> чисел </a:t>
            </a:r>
            <a:r>
              <a:rPr lang="ru-RU" sz="2800" b="1" dirty="0" err="1" smtClean="0">
                <a:solidFill>
                  <a:srgbClr val="7030A0"/>
                </a:solidFill>
              </a:rPr>
              <a:t>добутком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 </a:t>
            </a:r>
            <a:r>
              <a:rPr lang="ru-RU" sz="2800" b="1" dirty="0" err="1" smtClean="0">
                <a:solidFill>
                  <a:srgbClr val="7030A0"/>
                </a:solidFill>
              </a:rPr>
              <a:t>зразком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9584" y="4751137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630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3878" y="4751136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800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981" y="4751137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720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88375" y="4763682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250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0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  <p:bldP spid="13" grpId="0" animBg="1"/>
      <p:bldP spid="15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42174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70" y="621482"/>
            <a:ext cx="9967471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/>
              <a:t>записи й поясни </a:t>
            </a:r>
            <a:r>
              <a:rPr lang="ru-RU" sz="4000" b="1" dirty="0" err="1"/>
              <a:t>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012119" y="1413571"/>
            <a:ext cx="2733500" cy="2664295"/>
          </a:xfrm>
          <a:prstGeom prst="rect">
            <a:avLst/>
          </a:prstGeom>
        </p:spPr>
      </p:pic>
      <p:pic>
        <p:nvPicPr>
          <p:cNvPr id="1026" name="Picture 2" descr="D:\3 клас\03 МАТЕМ\1 Листопад\8 Повторення за рік\2026-04-26_121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16" y="1351450"/>
            <a:ext cx="5261267" cy="2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8616" y="3645818"/>
            <a:ext cx="623755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Ці </a:t>
            </a:r>
            <a:r>
              <a:rPr lang="ru-RU" sz="2800" b="1" dirty="0" err="1">
                <a:solidFill>
                  <a:srgbClr val="7030A0"/>
                </a:solidFill>
              </a:rPr>
              <a:t>добутки</a:t>
            </a:r>
            <a:r>
              <a:rPr lang="ru-RU" sz="2800" b="1" dirty="0">
                <a:solidFill>
                  <a:srgbClr val="7030A0"/>
                </a:solidFill>
              </a:rPr>
              <a:t> можна </a:t>
            </a:r>
            <a:r>
              <a:rPr lang="ru-RU" sz="2800" b="1" dirty="0" err="1">
                <a:solidFill>
                  <a:srgbClr val="7030A0"/>
                </a:solidFill>
              </a:rPr>
              <a:t>записати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стовпчик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3 клас\03 МАТЕМ\1 Листопад\8 Повторення за рік\2026-04-26_1219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03" y="4365898"/>
            <a:ext cx="4600730" cy="16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6497" y="4286343"/>
            <a:ext cx="491388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Зверніть</a:t>
            </a:r>
            <a:r>
              <a:rPr lang="ru-RU" sz="2800" b="1" dirty="0" smtClean="0"/>
              <a:t> </a:t>
            </a:r>
            <a:r>
              <a:rPr lang="ru-RU" sz="2800" b="1" dirty="0"/>
              <a:t>увагу, як </a:t>
            </a:r>
            <a:r>
              <a:rPr lang="ru-RU" sz="2800" b="1" dirty="0" err="1"/>
              <a:t>записують</a:t>
            </a:r>
            <a:r>
              <a:rPr lang="ru-RU" sz="2800" b="1" dirty="0"/>
              <a:t> </a:t>
            </a:r>
            <a:r>
              <a:rPr lang="ru-RU" sz="2800" b="1" dirty="0" err="1"/>
              <a:t>другий</a:t>
            </a:r>
            <a:r>
              <a:rPr lang="ru-RU" sz="2800" b="1" dirty="0"/>
              <a:t> </a:t>
            </a:r>
            <a:r>
              <a:rPr lang="ru-RU" sz="2800" b="1" dirty="0" err="1"/>
              <a:t>множник</a:t>
            </a:r>
            <a:r>
              <a:rPr lang="ru-RU" sz="2800" b="1" dirty="0"/>
              <a:t> за </a:t>
            </a:r>
            <a:r>
              <a:rPr lang="ru-RU" sz="2800" b="1" dirty="0" err="1"/>
              <a:t>письмового</a:t>
            </a:r>
            <a:r>
              <a:rPr lang="ru-RU" sz="2800" b="1" dirty="0"/>
              <a:t> множення на </a:t>
            </a:r>
            <a:r>
              <a:rPr lang="ru-RU" sz="2800" b="1" dirty="0" err="1"/>
              <a:t>розрядне</a:t>
            </a:r>
            <a:r>
              <a:rPr lang="ru-RU" sz="2800" b="1" dirty="0"/>
              <a:t> число.</a:t>
            </a:r>
          </a:p>
        </p:txBody>
      </p:sp>
    </p:spTree>
    <p:extLst>
      <p:ext uri="{BB962C8B-B14F-4D97-AF65-F5344CB8AC3E}">
        <p14:creationId xmlns:p14="http://schemas.microsoft.com/office/powerpoint/2010/main" val="11658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8 Повторення за рік\2026-04-26_1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8" y="1485578"/>
            <a:ext cx="6815740" cy="12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4358" y="3280879"/>
            <a:ext cx="104704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ru-RU" sz="3600" b="1" dirty="0"/>
              <a:t>25 ∙ 30 + 12 ∙ </a:t>
            </a:r>
            <a:r>
              <a:rPr lang="ru-RU" sz="3600" b="1" dirty="0" smtClean="0"/>
              <a:t>20 =                          26 </a:t>
            </a:r>
            <a:r>
              <a:rPr lang="ru-RU" sz="3600" b="1" dirty="0"/>
              <a:t>∙ 30 – 23 ∙ </a:t>
            </a:r>
            <a:r>
              <a:rPr lang="ru-RU" sz="3600" b="1" dirty="0" smtClean="0"/>
              <a:t>30 =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351" y="549473"/>
            <a:ext cx="8601435" cy="792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множення </a:t>
            </a:r>
            <a:r>
              <a:rPr lang="ru-RU" sz="4000" b="1" dirty="0" err="1" smtClean="0"/>
              <a:t>письмово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95487" y="2384407"/>
            <a:ext cx="8376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94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99543" y="2438413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27979" y="2374410"/>
            <a:ext cx="83762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99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53642" y="2467682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780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5175" y="3927210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1)  25 </a:t>
            </a:r>
            <a:endParaRPr lang="ru-RU" sz="3600" b="1" dirty="0"/>
          </a:p>
          <a:p>
            <a:r>
              <a:rPr lang="ru-RU" sz="3600" b="1" dirty="0" smtClean="0"/>
              <a:t>     </a:t>
            </a:r>
            <a:r>
              <a:rPr lang="ru-RU" sz="3600" b="1" u="sng" dirty="0" smtClean="0"/>
              <a:t>    30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761586" y="2365508"/>
            <a:ext cx="101603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960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51701" y="4183882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78530" y="5077494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750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№589-590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99396" y="2435750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4274" y="3958266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2)  12 </a:t>
            </a:r>
            <a:endParaRPr lang="ru-RU" sz="3600" b="1" dirty="0"/>
          </a:p>
          <a:p>
            <a:r>
              <a:rPr lang="ru-RU" sz="3600" b="1" dirty="0" smtClean="0"/>
              <a:t>     </a:t>
            </a:r>
            <a:r>
              <a:rPr lang="ru-RU" sz="3600" b="1" u="sng" dirty="0" smtClean="0"/>
              <a:t>    20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1570" y="4262368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34367" y="5085978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240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43373" y="3956812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3)  750 </a:t>
            </a:r>
            <a:endParaRPr lang="ru-RU" sz="3600" b="1" dirty="0"/>
          </a:p>
          <a:p>
            <a:r>
              <a:rPr lang="ru-RU" sz="3600" b="1" dirty="0" smtClean="0"/>
              <a:t>     </a:t>
            </a:r>
            <a:r>
              <a:rPr lang="ru-RU" sz="3600" b="1" u="sng" dirty="0" smtClean="0"/>
              <a:t>  240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723879" y="4437906"/>
            <a:ext cx="420932" cy="27656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953642" y="5157067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990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38146" y="3352016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990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14233" y="3950862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1)  26 </a:t>
            </a:r>
            <a:endParaRPr lang="ru-RU" sz="3600" b="1" dirty="0"/>
          </a:p>
          <a:p>
            <a:r>
              <a:rPr lang="ru-RU" sz="3600" b="1" dirty="0" smtClean="0"/>
              <a:t>     </a:t>
            </a:r>
            <a:r>
              <a:rPr lang="ru-RU" sz="3600" b="1" u="sng" dirty="0" smtClean="0"/>
              <a:t>    30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00759" y="4207534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27588" y="5101146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780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53332" y="3981918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2)  23 </a:t>
            </a:r>
            <a:endParaRPr lang="ru-RU" sz="3600" b="1" dirty="0"/>
          </a:p>
          <a:p>
            <a:r>
              <a:rPr lang="ru-RU" sz="3600" b="1" dirty="0" smtClean="0"/>
              <a:t>     </a:t>
            </a:r>
            <a:r>
              <a:rPr lang="ru-RU" sz="3600" b="1" u="sng" dirty="0" smtClean="0"/>
              <a:t>    30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460628" y="4286020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83425" y="5109630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690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692431" y="3980464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3)_ 780 </a:t>
            </a:r>
            <a:endParaRPr lang="ru-RU" sz="3600" b="1" dirty="0"/>
          </a:p>
          <a:p>
            <a:r>
              <a:rPr lang="ru-RU" sz="3600" b="1" dirty="0" smtClean="0"/>
              <a:t>      </a:t>
            </a:r>
            <a:r>
              <a:rPr lang="ru-RU" sz="3600" b="1" u="sng" dirty="0" smtClean="0"/>
              <a:t>  690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0700543" y="5180719"/>
            <a:ext cx="77077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360018" y="3352016"/>
            <a:ext cx="77077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Картинки до тестів\Казки\2026-01-16_2257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578" y="549472"/>
            <a:ext cx="1580742" cy="26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4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/>
      <p:bldP spid="45" grpId="0"/>
      <p:bldP spid="49" grpId="0"/>
      <p:bldP spid="58" grpId="0"/>
      <p:bldP spid="9" grpId="0" animBg="1"/>
      <p:bldP spid="60" grpId="0"/>
      <p:bldP spid="64" grpId="0"/>
      <p:bldP spid="63" grpId="0"/>
      <p:bldP spid="34" grpId="0"/>
      <p:bldP spid="35" grpId="0" animBg="1"/>
      <p:bldP spid="10" grpId="0"/>
      <p:bldP spid="36" grpId="0"/>
      <p:bldP spid="37" grpId="0" animBg="1"/>
      <p:bldP spid="39" grpId="0"/>
      <p:bldP spid="40" grpId="0"/>
      <p:bldP spid="42" grpId="0" animBg="1"/>
      <p:bldP spid="43" grpId="0"/>
      <p:bldP spid="44" grpId="0"/>
      <p:bldP spid="46" grpId="0" animBg="1"/>
      <p:bldP spid="47" grpId="0"/>
      <p:bldP spid="48" grpId="0"/>
      <p:bldP spid="50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0994" y="617537"/>
            <a:ext cx="10062616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</a:t>
            </a:r>
            <a:r>
              <a:rPr lang="ru-RU" sz="4000" b="1" dirty="0" smtClean="0"/>
              <a:t>задачі </a:t>
            </a:r>
            <a:r>
              <a:rPr lang="ru-RU" sz="4000" b="1" dirty="0" smtClean="0"/>
              <a:t>на ділення з </a:t>
            </a:r>
            <a:r>
              <a:rPr lang="ru-RU" sz="4000" b="1" dirty="0" err="1" smtClean="0"/>
              <a:t>остачею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50994" y="2648363"/>
            <a:ext cx="1911884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75 : 12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7749" y="3233137"/>
            <a:ext cx="816299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69975" y="3257585"/>
            <a:ext cx="1936756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__=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884" y="1557586"/>
            <a:ext cx="100767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Учні мають </a:t>
            </a:r>
            <a:r>
              <a:rPr lang="ru-RU" sz="2800" b="1" dirty="0" err="1"/>
              <a:t>розкласти</a:t>
            </a:r>
            <a:r>
              <a:rPr lang="ru-RU" sz="2800" b="1" dirty="0"/>
              <a:t> 75 </a:t>
            </a:r>
            <a:r>
              <a:rPr lang="ru-RU" sz="2800" b="1" dirty="0" err="1"/>
              <a:t>олівців</a:t>
            </a:r>
            <a:r>
              <a:rPr lang="ru-RU" sz="2800" b="1" dirty="0"/>
              <a:t> у коробки, по 12 штук у </a:t>
            </a:r>
            <a:r>
              <a:rPr lang="ru-RU" sz="2800" b="1" dirty="0" err="1"/>
              <a:t>кожну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буде </a:t>
            </a:r>
            <a:r>
              <a:rPr lang="ru-RU" sz="2800" b="1" dirty="0" err="1"/>
              <a:t>повних</a:t>
            </a:r>
            <a:r>
              <a:rPr lang="ru-RU" sz="2800" b="1" dirty="0"/>
              <a:t> коробок?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олівців</a:t>
            </a:r>
            <a:r>
              <a:rPr lang="ru-RU" sz="2800" b="1" dirty="0"/>
              <a:t> </a:t>
            </a:r>
            <a:r>
              <a:rPr lang="ru-RU" sz="2800" b="1" dirty="0" err="1"/>
              <a:t>залишиться</a:t>
            </a:r>
            <a:r>
              <a:rPr lang="ru-RU" sz="2800" b="1" dirty="0"/>
              <a:t>? 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201936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Ст.107-108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№591-592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2845" y="325752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6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81225" y="2648363"/>
            <a:ext cx="5120509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(к.) залишилося 3 олівця.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0728" y="4005858"/>
            <a:ext cx="1004586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Фермер </a:t>
            </a:r>
            <a:r>
              <a:rPr lang="ru-RU" sz="2800" b="1" dirty="0" err="1"/>
              <a:t>зібрав</a:t>
            </a:r>
            <a:r>
              <a:rPr lang="ru-RU" sz="2800" b="1" dirty="0"/>
              <a:t> 72 </a:t>
            </a:r>
            <a:r>
              <a:rPr lang="ru-RU" sz="2800" b="1" dirty="0" err="1"/>
              <a:t>яйця</a:t>
            </a:r>
            <a:r>
              <a:rPr lang="ru-RU" sz="2800" b="1" dirty="0"/>
              <a:t>. У нього є лотки на 10 </a:t>
            </a:r>
            <a:r>
              <a:rPr lang="ru-RU" sz="2800" b="1" dirty="0" err="1"/>
              <a:t>яєць</a:t>
            </a:r>
            <a:r>
              <a:rPr lang="ru-RU" sz="2800" b="1" dirty="0"/>
              <a:t> і на 12 </a:t>
            </a:r>
            <a:r>
              <a:rPr lang="ru-RU" sz="2800" b="1" dirty="0" err="1"/>
              <a:t>яєць</a:t>
            </a:r>
            <a:r>
              <a:rPr lang="ru-RU" sz="2800" b="1" dirty="0"/>
              <a:t>. Які лотки потрібно </a:t>
            </a:r>
            <a:r>
              <a:rPr lang="ru-RU" sz="2800" b="1" dirty="0" err="1"/>
              <a:t>взяти</a:t>
            </a:r>
            <a:r>
              <a:rPr lang="ru-RU" sz="2800" b="1" dirty="0"/>
              <a:t>, щоб після </a:t>
            </a:r>
            <a:r>
              <a:rPr lang="ru-RU" sz="2800" b="1" dirty="0" err="1"/>
              <a:t>пакування</a:t>
            </a:r>
            <a:r>
              <a:rPr lang="ru-RU" sz="2800" b="1" dirty="0"/>
              <a:t> </a:t>
            </a:r>
            <a:r>
              <a:rPr lang="ru-RU" sz="2800" b="1" dirty="0" err="1"/>
              <a:t>яєць</a:t>
            </a:r>
            <a:r>
              <a:rPr lang="ru-RU" sz="2800" b="1" dirty="0"/>
              <a:t> не було </a:t>
            </a:r>
            <a:r>
              <a:rPr lang="ru-RU" sz="2800" b="1" dirty="0" err="1"/>
              <a:t>решти</a:t>
            </a:r>
            <a:r>
              <a:rPr lang="ru-RU" sz="2800" b="1" dirty="0"/>
              <a:t>?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 err="1"/>
              <a:t>лотків</a:t>
            </a:r>
            <a:r>
              <a:rPr lang="ru-RU" sz="2800" b="1" dirty="0"/>
              <a:t> буде </a:t>
            </a:r>
            <a:r>
              <a:rPr lang="ru-RU" sz="2800" b="1" dirty="0" err="1"/>
              <a:t>заповнено</a:t>
            </a:r>
            <a:r>
              <a:rPr lang="ru-RU" sz="2800" b="1" dirty="0"/>
              <a:t>?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82305" y="5429503"/>
            <a:ext cx="3361356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72 : 10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01753" y="5419622"/>
            <a:ext cx="2674654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72 : 12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76746" y="5429503"/>
            <a:ext cx="1766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cs typeface="Calibri"/>
              </a:rPr>
              <a:t>7 (ост.2)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295368" y="5453887"/>
            <a:ext cx="115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cs typeface="Calibri"/>
              </a:rPr>
              <a:t>6 (л.)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Паперові лотки Лотки на 10 яєць х 50 шт - Vro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19" y="2657257"/>
            <a:ext cx="1887491" cy="12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 animBg="1"/>
      <p:bldP spid="41" grpId="0" animBg="1"/>
      <p:bldP spid="8" grpId="0"/>
      <p:bldP spid="37" grpId="0" animBg="1"/>
      <p:bldP spid="9" grpId="0" animBg="1"/>
      <p:bldP spid="42" grpId="0" animBg="1"/>
      <p:bldP spid="43" grpId="0" animBg="1"/>
      <p:bldP spid="34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17870</TotalTime>
  <Words>538</Words>
  <Application>Microsoft Office PowerPoint</Application>
  <PresentationFormat>Произвольный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1501</cp:revision>
  <dcterms:created xsi:type="dcterms:W3CDTF">2025-08-27T14:01:18Z</dcterms:created>
  <dcterms:modified xsi:type="dcterms:W3CDTF">2026-04-29T08:39:07Z</dcterms:modified>
</cp:coreProperties>
</file>