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7" r:id="rId2"/>
    <p:sldId id="977" r:id="rId3"/>
    <p:sldId id="680" r:id="rId4"/>
    <p:sldId id="934" r:id="rId5"/>
    <p:sldId id="995" r:id="rId6"/>
    <p:sldId id="938" r:id="rId7"/>
    <p:sldId id="998" r:id="rId8"/>
    <p:sldId id="1000" r:id="rId9"/>
    <p:sldId id="1003" r:id="rId10"/>
    <p:sldId id="1013" r:id="rId11"/>
    <p:sldId id="1005" r:id="rId12"/>
    <p:sldId id="1008" r:id="rId13"/>
    <p:sldId id="1011" r:id="rId14"/>
    <p:sldId id="1012" r:id="rId15"/>
    <p:sldId id="674" r:id="rId16"/>
    <p:sldId id="772" r:id="rId17"/>
    <p:sldId id="599" r:id="rId18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2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1511" y="1125537"/>
            <a:ext cx="9243284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uk-UA" sz="4800" b="1" dirty="0">
                <a:solidFill>
                  <a:schemeClr val="accent3">
                    <a:lumMod val="50000"/>
                  </a:schemeClr>
                </a:solidFill>
              </a:rPr>
              <a:t>Коли гриби й бактерії приносять користь, а коли – шкодять?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ea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6167" y="3908215"/>
            <a:ext cx="3116006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</a:rPr>
              <a:t>Гриби та бактерії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Урок 81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362" name="Picture 2" descr="Микробы картинки для детей - 47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511" y="3569511"/>
            <a:ext cx="2880320" cy="2020524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Визначаємо меланін, хітозан і бета-глюкан у порошку дієтичної добавки на  основі грибі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315" y="3429927"/>
            <a:ext cx="4340724" cy="2892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07455" y="477467"/>
            <a:ext cx="10203721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/>
              <a:t>Значення </a:t>
            </a:r>
            <a:r>
              <a:rPr lang="ru-RU" sz="4000" b="1" dirty="0" err="1" smtClean="0"/>
              <a:t>грибів</a:t>
            </a:r>
            <a:r>
              <a:rPr lang="ru-RU" sz="4000" b="1" dirty="0" smtClean="0"/>
              <a:t> для людей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7454" y="1242601"/>
            <a:ext cx="10203721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Без </a:t>
            </a:r>
            <a:r>
              <a:rPr lang="ru-RU" sz="3200" b="1" dirty="0" err="1" smtClean="0">
                <a:solidFill>
                  <a:schemeClr val="bg1"/>
                </a:solidFill>
              </a:rPr>
              <a:t>корисних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грибів</a:t>
            </a:r>
            <a:r>
              <a:rPr lang="ru-RU" sz="3200" b="1" dirty="0">
                <a:solidFill>
                  <a:schemeClr val="bg1"/>
                </a:solidFill>
              </a:rPr>
              <a:t> і </a:t>
            </a:r>
            <a:r>
              <a:rPr lang="ru-RU" sz="3200" b="1" dirty="0" err="1">
                <a:solidFill>
                  <a:schemeClr val="bg1"/>
                </a:solidFill>
              </a:rPr>
              <a:t>бактерій</a:t>
            </a:r>
            <a:r>
              <a:rPr lang="ru-RU" sz="3200" b="1" dirty="0">
                <a:solidFill>
                  <a:schemeClr val="bg1"/>
                </a:solidFill>
              </a:rPr>
              <a:t> молоко не </a:t>
            </a:r>
            <a:r>
              <a:rPr lang="ru-RU" sz="3200" b="1" dirty="0" err="1">
                <a:solidFill>
                  <a:schemeClr val="bg1"/>
                </a:solidFill>
              </a:rPr>
              <a:t>перетвориться</a:t>
            </a:r>
            <a:r>
              <a:rPr lang="ru-RU" sz="3200" b="1" dirty="0">
                <a:solidFill>
                  <a:schemeClr val="bg1"/>
                </a:solidFill>
              </a:rPr>
              <a:t> на </a:t>
            </a:r>
            <a:r>
              <a:rPr lang="ru-RU" sz="3200" b="1" dirty="0" err="1">
                <a:solidFill>
                  <a:schemeClr val="bg1"/>
                </a:solidFill>
              </a:rPr>
              <a:t>кефір</a:t>
            </a:r>
            <a:r>
              <a:rPr lang="ru-RU" sz="3200" b="1" dirty="0">
                <a:solidFill>
                  <a:schemeClr val="bg1"/>
                </a:solidFill>
              </a:rPr>
              <a:t> чи інші </a:t>
            </a:r>
            <a:r>
              <a:rPr lang="ru-RU" sz="3200" b="1" dirty="0" err="1">
                <a:solidFill>
                  <a:schemeClr val="bg1"/>
                </a:solidFill>
              </a:rPr>
              <a:t>кисломолочні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продукти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 err="1">
                <a:solidFill>
                  <a:schemeClr val="bg1"/>
                </a:solidFill>
              </a:rPr>
              <a:t>зупиниться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виробництво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вітамінів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 err="1">
                <a:solidFill>
                  <a:schemeClr val="bg1"/>
                </a:solidFill>
              </a:rPr>
              <a:t>антибіотиків</a:t>
            </a:r>
            <a:r>
              <a:rPr lang="ru-RU" sz="3200" b="1" dirty="0">
                <a:solidFill>
                  <a:schemeClr val="bg1"/>
                </a:solidFill>
              </a:rPr>
              <a:t> — </a:t>
            </a:r>
            <a:r>
              <a:rPr lang="ru-RU" sz="3200" b="1" dirty="0" err="1">
                <a:solidFill>
                  <a:schemeClr val="bg1"/>
                </a:solidFill>
              </a:rPr>
              <a:t>медичних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препаратів</a:t>
            </a:r>
            <a:r>
              <a:rPr lang="ru-RU" sz="3200" b="1" dirty="0">
                <a:solidFill>
                  <a:schemeClr val="bg1"/>
                </a:solidFill>
              </a:rPr>
              <a:t>, що </a:t>
            </a:r>
            <a:r>
              <a:rPr lang="ru-RU" sz="3200" b="1" dirty="0" err="1">
                <a:solidFill>
                  <a:schemeClr val="bg1"/>
                </a:solidFill>
              </a:rPr>
              <a:t>рятують</a:t>
            </a:r>
            <a:r>
              <a:rPr lang="ru-RU" sz="3200" b="1" dirty="0">
                <a:solidFill>
                  <a:schemeClr val="bg1"/>
                </a:solidFill>
              </a:rPr>
              <a:t> життя людей.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 descr="images (36).jpg"/>
          <p:cNvPicPr>
            <a:picLocks noChangeAspect="1"/>
          </p:cNvPicPr>
          <p:nvPr/>
        </p:nvPicPr>
        <p:blipFill rotWithShape="1">
          <a:blip r:embed="rId3" cstate="print"/>
          <a:srcRect l="14498" r="16904"/>
          <a:stretch/>
        </p:blipFill>
        <p:spPr>
          <a:xfrm>
            <a:off x="1945769" y="3429927"/>
            <a:ext cx="3528392" cy="3024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4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955" b="8955"/>
          <a:stretch>
            <a:fillRect/>
          </a:stretch>
        </p:blipFill>
        <p:spPr>
          <a:xfrm>
            <a:off x="1987575" y="4031664"/>
            <a:ext cx="3240360" cy="2109999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2587528" y="6155678"/>
            <a:ext cx="8909595" cy="54341"/>
          </a:xfrm>
        </p:spPr>
        <p:txBody>
          <a:bodyPr>
            <a:normAutofit fontScale="25000" lnSpcReduction="20000"/>
          </a:bodyPr>
          <a:lstStyle/>
          <a:p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82543" y="1248532"/>
            <a:ext cx="10228634" cy="26776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Бактерії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кишечника людини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відіграють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дуже велику роль у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процесах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її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життєдіяльності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. Зокрема, вони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синтезують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вітаміни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групи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В та К. Тому,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якщо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усунути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ці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бактерії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кишково-шлункового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тракту, що відбувається, наприклад, при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тривалому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лікуванні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антибіотиками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то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організм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стає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більш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сприйнятливим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до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патогенних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бактерій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грибів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07455" y="477467"/>
            <a:ext cx="10203721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/>
              <a:t>Значення </a:t>
            </a:r>
            <a:r>
              <a:rPr lang="ru-RU" sz="4000" b="1" dirty="0" err="1" smtClean="0"/>
              <a:t>бактерій</a:t>
            </a: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FFFF00"/>
                </a:solidFill>
              </a:rPr>
              <a:t>для людей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Мікробіота кишківника та її вплив на організм людини | Блоги БДМ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7" t="16443" r="10575" b="10139"/>
          <a:stretch/>
        </p:blipFill>
        <p:spPr bwMode="auto">
          <a:xfrm>
            <a:off x="6521159" y="3621422"/>
            <a:ext cx="4023913" cy="249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53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3091142" y="5862407"/>
            <a:ext cx="8405981" cy="630207"/>
          </a:xfrm>
        </p:spPr>
        <p:txBody>
          <a:bodyPr/>
          <a:lstStyle/>
          <a:p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07455" y="477467"/>
            <a:ext cx="10203721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/>
              <a:t>Значення </a:t>
            </a:r>
            <a:r>
              <a:rPr lang="ru-RU" sz="4000" b="1" dirty="0" err="1" smtClean="0"/>
              <a:t>бактерій</a:t>
            </a: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FFFF00"/>
                </a:solidFill>
              </a:rPr>
              <a:t>для природи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6707" y="1341562"/>
            <a:ext cx="10945216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Найважливіша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функція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бактерій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екосистемах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– це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участь у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кругообігу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речовин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 який відбувається у природі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безперервно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й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забезпечує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життя на Землі.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172" name="Picture 4" descr="Презентація до уроку з біології у 9 класі на тему &quot;Екосистема. Харчові  зв'язки, колообіг речовин в екосистемах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8" t="22004" r="3253" b="9230"/>
          <a:stretch/>
        </p:blipFill>
        <p:spPr bwMode="auto">
          <a:xfrm>
            <a:off x="2491631" y="2172558"/>
            <a:ext cx="7540075" cy="422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84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8557" y="6365762"/>
            <a:ext cx="8909596" cy="493826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07455" y="477467"/>
            <a:ext cx="10203721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/>
              <a:t>Коли </a:t>
            </a:r>
            <a:r>
              <a:rPr lang="ru-RU" sz="4000" b="1" dirty="0" err="1" smtClean="0"/>
              <a:t>бактерії</a:t>
            </a:r>
            <a:r>
              <a:rPr lang="ru-RU" sz="4000" b="1" dirty="0" smtClean="0"/>
              <a:t> </a:t>
            </a:r>
            <a:r>
              <a:rPr lang="ru-RU" sz="4000" b="1" dirty="0" smtClean="0"/>
              <a:t>і </a:t>
            </a:r>
            <a:r>
              <a:rPr lang="ru-RU" sz="4000" b="1" dirty="0" err="1" smtClean="0"/>
              <a:t>гриби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шкодять</a:t>
            </a:r>
            <a:r>
              <a:rPr lang="ru-RU" sz="4000" b="1" dirty="0" smtClean="0"/>
              <a:t>?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7454" y="1341562"/>
            <a:ext cx="6840761" cy="35394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Проте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гриби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бактерії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можуть не тільки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приносити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користь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а й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завдавати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шкоди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. Вони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розмножуються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харчових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продуктах,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спричиняючи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їх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псування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. Щоб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запобігти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розмноженню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бактерій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продукти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слід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зберігати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холоді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можна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пастеризувати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висушувати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в'ялити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або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коптити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),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солити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чи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маринувати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178" b="21178"/>
          <a:stretch>
            <a:fillRect/>
          </a:stretch>
        </p:blipFill>
        <p:spPr>
          <a:xfrm>
            <a:off x="7735305" y="1325968"/>
            <a:ext cx="3564611" cy="1800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 t="21017" b="21017"/>
          <a:stretch>
            <a:fillRect/>
          </a:stretch>
        </p:blipFill>
        <p:spPr>
          <a:xfrm>
            <a:off x="8155824" y="3213770"/>
            <a:ext cx="3168352" cy="18053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06877" y="5059424"/>
            <a:ext cx="1041729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Серед </a:t>
            </a:r>
            <a:r>
              <a:rPr lang="ru-RU" sz="2800" b="1" dirty="0" err="1">
                <a:solidFill>
                  <a:schemeClr val="bg1"/>
                </a:solidFill>
              </a:rPr>
              <a:t>грибів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виділяють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чимало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збудників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небезпечних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захворювань</a:t>
            </a:r>
            <a:r>
              <a:rPr lang="ru-RU" sz="2800" b="1" dirty="0">
                <a:solidFill>
                  <a:schemeClr val="bg1"/>
                </a:solidFill>
              </a:rPr>
              <a:t> людей, рослин і тварин.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0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4270" b="14270"/>
          <a:stretch>
            <a:fillRect/>
          </a:stretch>
        </p:blipFill>
        <p:spPr>
          <a:xfrm>
            <a:off x="720434" y="2921168"/>
            <a:ext cx="5494951" cy="3093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51470" y="477467"/>
            <a:ext cx="10046667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/>
              <a:t>Коли </a:t>
            </a:r>
            <a:r>
              <a:rPr lang="ru-RU" sz="4000" b="1" dirty="0" err="1" smtClean="0"/>
              <a:t>бактерії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шкодять</a:t>
            </a:r>
            <a:r>
              <a:rPr lang="ru-RU" sz="4000" b="1" dirty="0" smtClean="0"/>
              <a:t>?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1470" y="1351508"/>
            <a:ext cx="10046667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Бактерії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спричиняють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такі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тяжкі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захворювання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людини, як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тубер­кульоз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сибірка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ангіна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харчові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отруєння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, чума, холера,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дифтерія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ботулізм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039" y="2921168"/>
            <a:ext cx="5310461" cy="3028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977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7132017" y="4885521"/>
            <a:ext cx="4216598" cy="12888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У чому полягає значення </a:t>
            </a:r>
            <a:r>
              <a:rPr lang="ru-RU" sz="2800" b="1" dirty="0" err="1"/>
              <a:t>грибів</a:t>
            </a:r>
            <a:r>
              <a:rPr lang="ru-RU" sz="2800" b="1" dirty="0"/>
              <a:t> і </a:t>
            </a:r>
            <a:r>
              <a:rPr lang="ru-RU" sz="2800" b="1" dirty="0" err="1"/>
              <a:t>бактерій</a:t>
            </a:r>
            <a:r>
              <a:rPr lang="ru-RU" sz="2800" b="1" dirty="0"/>
              <a:t> у житті природи й людини?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15207" y="477466"/>
            <a:ext cx="10477423" cy="6703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Кошик запитань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4920">
            <a:off x="10279869" y="1493332"/>
            <a:ext cx="1672492" cy="18255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72" y="1773317"/>
            <a:ext cx="1414767" cy="15441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4164">
            <a:off x="6028679" y="1168866"/>
            <a:ext cx="2206675" cy="2408552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7282666" y="4933812"/>
            <a:ext cx="3810656" cy="11922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Якої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шкоди</a:t>
            </a:r>
            <a:r>
              <a:rPr lang="ru-RU" sz="2800" b="1" dirty="0" smtClean="0"/>
              <a:t> </a:t>
            </a:r>
            <a:r>
              <a:rPr lang="ru-RU" sz="2800" b="1" dirty="0"/>
              <a:t>вони </a:t>
            </a:r>
            <a:r>
              <a:rPr lang="ru-RU" sz="2800" b="1" dirty="0" err="1" smtClean="0"/>
              <a:t>завдають</a:t>
            </a:r>
            <a:r>
              <a:rPr lang="ru-RU" sz="2800" b="1" dirty="0"/>
              <a:t>?</a:t>
            </a:r>
            <a:endParaRPr lang="uk-UA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390210" y="4926187"/>
            <a:ext cx="3727941" cy="12925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Коли в </a:t>
            </a:r>
            <a:r>
              <a:rPr lang="ru-RU" sz="2800" b="1" dirty="0" err="1"/>
              <a:t>побуті</a:t>
            </a:r>
            <a:r>
              <a:rPr lang="ru-RU" sz="2800" b="1" dirty="0"/>
              <a:t> </a:t>
            </a:r>
            <a:r>
              <a:rPr lang="ru-RU" sz="2800" b="1" dirty="0" err="1"/>
              <a:t>гриби</a:t>
            </a:r>
            <a:r>
              <a:rPr lang="ru-RU" sz="2800" b="1" dirty="0"/>
              <a:t> й </a:t>
            </a:r>
            <a:r>
              <a:rPr lang="ru-RU" sz="2800" b="1" dirty="0" err="1"/>
              <a:t>бактерії</a:t>
            </a:r>
            <a:r>
              <a:rPr lang="ru-RU" sz="2800" b="1" dirty="0"/>
              <a:t> </a:t>
            </a:r>
            <a:r>
              <a:rPr lang="ru-RU" sz="2800" b="1" dirty="0" err="1"/>
              <a:t>приносять</a:t>
            </a:r>
            <a:r>
              <a:rPr lang="ru-RU" sz="2800" b="1" dirty="0"/>
              <a:t> </a:t>
            </a:r>
            <a:r>
              <a:rPr lang="ru-RU" sz="2800" b="1" dirty="0" err="1"/>
              <a:t>користь</a:t>
            </a:r>
            <a:r>
              <a:rPr lang="ru-RU" sz="2800" b="1" dirty="0"/>
              <a:t>.</a:t>
            </a:r>
            <a:endParaRPr lang="uk-UA" sz="28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22" l="88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39519" r="14936" b="285"/>
          <a:stretch/>
        </p:blipFill>
        <p:spPr>
          <a:xfrm>
            <a:off x="6207539" y="3069753"/>
            <a:ext cx="5960909" cy="36315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428" y="1117690"/>
            <a:ext cx="2172773" cy="25767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95487" y="4885521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5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53 -0.04189 L -0.05953 -0.04166 C -0.05927 -0.04953 -0.05901 -0.05717 -0.05849 -0.06458 C -0.05836 -0.06713 -0.05758 -0.06944 -0.05745 -0.07199 C -0.05693 -0.08449 -0.05706 -0.09722 -0.0564 -0.10949 C -0.05588 -0.11967 -0.05523 -0.12963 -0.05432 -0.13958 C -0.05393 -0.14328 -0.05367 -0.14722 -0.05328 -0.15092 C -0.05263 -0.15532 -0.05185 -0.15972 -0.05119 -0.16412 C -0.05185 -0.17916 -0.05211 -0.19421 -0.05328 -0.20902 C -0.05354 -0.2125 -0.05484 -0.21527 -0.05536 -0.21851 C -0.05888 -0.24097 -0.05328 -0.21851 -0.05953 -0.24097 C -0.06175 -0.26064 -0.05888 -0.24004 -0.06383 -0.25972 C -0.06435 -0.26203 -0.06435 -0.26481 -0.06487 -0.26736 C -0.06552 -0.2706 -0.06644 -0.27338 -0.06696 -0.27662 C -0.06748 -0.27986 -0.06748 -0.2831 -0.068 -0.28611 C -0.06852 -0.28865 -0.06956 -0.29097 -0.07021 -0.29351 C -0.07386 -0.30833 -0.07021 -0.29838 -0.07647 -0.31226 C -0.07725 -0.3162 -0.07751 -0.32013 -0.07855 -0.32361 C -0.07959 -0.32685 -0.0878 -0.3493 -0.09028 -0.35555 C -0.09197 -0.35995 -0.09419 -0.36388 -0.09549 -0.36875 C -0.09653 -0.37245 -0.0977 -0.37615 -0.09874 -0.37986 C -0.09979 -0.38425 -0.10031 -0.38912 -0.10187 -0.39305 C -0.11099 -0.41736 -0.10356 -0.38819 -0.11138 -0.4118 C -0.11268 -0.41597 -0.11321 -0.42083 -0.11451 -0.425 C -0.11568 -0.42847 -0.1175 -0.43101 -0.11881 -0.43449 C -0.12167 -0.44166 -0.12493 -0.44884 -0.12728 -0.45694 C -0.12988 -0.46643 -0.13327 -0.47893 -0.13679 -0.48703 C -0.13926 -0.49259 -0.14213 -0.49768 -0.14408 -0.50393 C -0.14525 -0.50694 -0.1463 -0.50995 -0.14734 -0.51319 C -0.15112 -0.52546 -0.15138 -0.53032 -0.15685 -0.54328 C -0.16375 -0.55972 -0.15541 -0.54074 -0.16532 -0.56018 C -0.16675 -0.56319 -0.16792 -0.56666 -0.16948 -0.56967 C -0.17105 -0.57245 -0.17313 -0.5743 -0.17483 -0.57685 C -0.17626 -0.57939 -0.17743 -0.5824 -0.17899 -0.58449 C -0.18056 -0.58657 -0.18616 -0.59236 -0.18851 -0.59375 C -0.19385 -0.59814 -0.19958 -0.60208 -0.20531 -0.60532 C -0.20674 -0.60601 -0.20818 -0.60625 -0.20948 -0.60717 C -0.21391 -0.60949 -0.21795 -0.61296 -0.22225 -0.61458 L -0.23697 -0.62013 C -0.24687 -0.61967 -0.25677 -0.6199 -0.26667 -0.61828 C -0.26849 -0.61805 -0.27006 -0.6155 -0.27188 -0.61458 C -0.27358 -0.61365 -0.2754 -0.61365 -0.27722 -0.61273 C -0.28778 -0.60763 -0.27931 -0.60995 -0.2909 -0.60532 C -0.29312 -0.60439 -0.2952 -0.60393 -0.29742 -0.60324 C -0.30237 -0.59976 -0.30432 -0.59768 -0.31005 -0.5956 C -0.31266 -0.5949 -0.31487 -0.5949 -0.31735 -0.59375 C -0.3223 -0.59166 -0.32712 -0.58773 -0.33207 -0.58657 C -0.33454 -0.58588 -0.33715 -0.58564 -0.3395 -0.58449 C -0.34458 -0.5824 -0.34927 -0.57824 -0.35435 -0.57685 C -0.35682 -0.57615 -0.3593 -0.57615 -0.36177 -0.57523 C -0.37571 -0.5699 -0.36281 -0.57338 -0.37545 -0.56759 C -0.3804 -0.5655 -0.38535 -0.56412 -0.3903 -0.56203 C -0.39773 -0.55902 -0.40515 -0.55601 -0.41245 -0.55277 C -0.43316 -0.54282 -0.41896 -0.54745 -0.43772 -0.53958 C -0.44124 -0.53796 -0.44476 -0.53726 -0.44828 -0.53588 C -0.46586 -0.528 -0.44567 -0.53611 -0.45883 -0.52824 C -0.46078 -0.52708 -0.46886 -0.52523 -0.47042 -0.52453 C -0.48267 -0.51967 -0.46065 -0.52615 -0.47889 -0.52083 C -0.48137 -0.52013 -0.48384 -0.51967 -0.48632 -0.51898 C -0.48918 -0.51782 -0.49192 -0.51597 -0.49478 -0.51504 C -0.4996 -0.51342 -0.50469 -0.51296 -0.50951 -0.51134 C -0.51276 -0.51041 -0.51589 -0.50856 -0.51902 -0.50763 C -0.52657 -0.50532 -0.54181 -0.50416 -0.54755 -0.50393 L -0.57933 -0.50208 C -0.58077 -0.49953 -0.5822 -0.49722 -0.5835 -0.49444 C -0.58559 -0.49027 -0.58585 -0.48819 -0.58676 -0.4831 C -0.58715 -0.48078 -0.58767 -0.47824 -0.5878 -0.47569 C -0.58793 -0.47199 -0.5878 -0.46828 -0.5878 -0.46435 L -0.5878 -0.46412 " pathEditMode="relative" rAng="0" ptsTypes="AAAAAAAAAAAAAAAAAAAAAAAAAAAAAAAAAAAAAAAAAAAAAAAAAAAAAAAAAAAAAAAAAAA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3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4669E-6 4.81481E-6 L -1.64669E-6 0.00023 C -0.00091 -0.00556 0.00104 -0.01274 0.00156 -0.01667 C 0.00196 -0.01922 0.00156 -0.02153 0.003 -0.02408 C 0.00417 -0.03125 0.00508 -0.03889 0.00521 -0.04815 C 0.00652 -0.05371 0.00678 -0.06112 0.00769 -0.06875 C 0.01003 -0.08797 0.0129 -0.08519 0.01746 -0.10718 C 0.01798 -0.1095 0.01824 -0.11204 0.01876 -0.11436 C 0.01954 -0.11829 0.02059 -0.12153 0.02124 -0.12547 C 0.02332 -0.1375 0.0241 -0.14514 0.02554 -0.15695 C 0.02554 -0.15996 0.02632 -0.18797 0.02475 -0.19838 C 0.0228 -0.20163 0.02345 -0.20371 0.02293 -0.20625 C 0.02215 -0.21575 0.02163 -0.22663 0.0185 -0.23496 C 0.01759 -0.2375 0.01642 -0.23982 0.01498 -0.24445 C 0.01381 -0.24908 0.01251 -0.25788 0.00847 -0.26413 C 0.00678 -0.26852 0.00443 -0.272 0.00261 -0.27639 C 0.00091 -0.28311 -0.00182 -0.29028 -0.00469 -0.29746 C -0.00469 -0.29723 -0.0125 -0.31713 -0.0125 -0.3169 C -0.01576 -0.32385 -0.02032 -0.33125 -0.02241 -0.33704 C -0.02644 -0.34375 -0.03166 -0.35116 -0.03452 -0.35695 C -0.03674 -0.36065 -0.03921 -0.36389 -0.04299 -0.36737 C -0.04546 -0.3713 -0.04599 -0.3757 -0.04976 -0.37963 C -0.05315 -0.38635 -0.05823 -0.39237 -0.06266 -0.39977 C -0.0667 -0.40649 -0.07009 -0.41274 -0.07478 -0.41783 C -0.07699 -0.42061 -0.07973 -0.42176 -0.08194 -0.42431 C -0.08416 -0.42663 -0.08585 -0.4301 -0.08793 -0.43264 C -0.09041 -0.43496 -0.09302 -0.43612 -0.09523 -0.43889 C -0.09744 -0.44167 -0.09888 -0.44653 -0.10122 -0.44885 C -0.10513 -0.45301 -0.10956 -0.45487 -0.1136 -0.45788 C -0.11581 -0.45926 -0.11777 -0.46088 -0.11985 -0.46227 C -0.12233 -0.46389 -0.12467 -0.46505 -0.12715 -0.46667 C -0.13106 -0.46852 -0.13184 -0.47153 -0.13418 -0.47315 C -0.13705 -0.47477 -0.13978 -0.475 -0.14265 -0.47593 C -0.15164 -0.48311 -0.15112 -0.48288 -0.16115 -0.48913 C -0.16389 -0.49075 -0.16675 -0.4926 -0.16949 -0.49399 C -0.17222 -0.49514 -0.17509 -0.49514 -0.17822 -0.49676 C -0.19176 -0.50278 -0.19372 -0.50649 -0.20492 -0.51065 C -0.20831 -0.51227 -0.21183 -0.51274 -0.21587 -0.51389 L -0.22472 -0.51852 C -0.23033 -0.52153 -0.23567 -0.5257 -0.2414 -0.52778 C -0.25456 -0.53264 -0.24687 -0.5301 -0.26654 -0.53426 C -0.27605 -0.53496 -0.31488 -0.53913 -0.33311 -0.5375 C -0.3382 -0.53727 -0.34315 -0.53635 -0.34797 -0.53542 C -0.35227 -0.53473 -0.35656 -0.53311 -0.36086 -0.53311 L -0.37454 -0.53264 L -0.38106 -0.53149 C -0.38353 -0.53102 -0.38601 -0.53125 -0.38835 -0.53033 C -0.40581 -0.52524 -0.37897 -0.52801 -0.40529 -0.52639 C -0.40633 -0.52593 -0.40828 -0.52547 -0.40972 -0.525 C -0.41141 -0.52454 -0.41323 -0.52454 -0.41493 -0.52385 C -0.41675 -0.52246 -0.42144 -0.52061 -0.42457 -0.51922 C -0.43473 -0.51528 -0.42639 -0.52246 -0.44085 -0.51158 C -0.45766 -0.49862 -0.45049 -0.50139 -0.46131 -0.49862 C -0.46144 -0.49746 -0.4643 -0.4963 -0.46574 -0.49538 C -0.466 -0.49399 -0.46938 -0.49352 -0.47108 -0.49213 C -0.48046 -0.48519 -0.47251 -0.4882 -0.48189 -0.48565 C -0.48632 -0.48125 -0.49049 -0.4757 -0.49518 -0.472 C -0.49661 -0.47107 -0.49804 -0.47014 -0.49791 -0.46875 C -0.50169 -0.46667 -0.50391 -0.46436 -0.50599 -0.46204 C -0.50716 -0.46088 -0.50821 -0.45973 -0.50925 -0.45857 C -0.51081 -0.45672 -0.51224 -0.4551 -0.51381 -0.45348 C -0.52501 -0.44098 -0.50547 -0.46158 -0.52136 -0.44491 C -0.52332 -0.44005 -0.52436 -0.43496 -0.52723 -0.43056 C -0.5267 -0.42778 -0.52944 -0.4257 -0.53061 -0.42315 C -0.53296 -0.41806 -0.53595 -0.41042 -0.53608 -0.4051 C -0.53843 -0.40232 -0.53921 -0.39908 -0.53999 -0.39607 C -0.54104 -0.38866 -0.54338 -0.38149 -0.54286 -0.37362 C -0.54195 -0.35811 -0.54077 -0.3595 -0.5383 -0.33959 C -0.53778 -0.33588 -0.53713 -0.33195 -0.53661 -0.32825 C -0.53778 -0.3257 -0.53791 -0.32292 -0.53582 -0.32061 C -0.53465 -0.31621 -0.531 -0.30487 -0.53061 -0.29908 C -0.52983 -0.29723 -0.52801 -0.29653 -0.52866 -0.29329 C -0.52488 -0.28125 -0.52723 -0.28704 -0.52605 -0.27616 C -0.52527 -0.23519 -0.52657 -0.26852 -0.52488 -0.24769 C -0.52462 -0.24399 -0.52475 -0.24005 -0.52423 -0.23635 C -0.52332 -0.22963 -0.52123 -0.22292 -0.52071 -0.21713 C -0.51967 -0.21459 -0.51876 -0.21181 -0.51772 -0.2095 C -0.5155 -0.20463 -0.51303 -0.2 -0.50925 -0.19538 L -0.50925 -0.19514 " pathEditMode="relative" rAng="207912" ptsTypes="AAAAAAAAAAAAAAAAAAAAAAAAAAAAAAAAAAAAAAAAAAAAAAAAAAAAAAAAAAAAAAAAAAAAAAAAAAAAAAA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60" y="-2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65 -0.08773 L 0.07191 -0.0875 C 0.0697 -0.09236 0.07035 -0.10046 0.07022 -0.10417 C 0.07022 -0.10695 0.06917 -0.10903 0.07022 -0.11204 C 0.06996 -0.11968 0.06944 -0.12732 0.068 -0.13611 C 0.06826 -0.14236 0.06696 -0.14954 0.06644 -0.15695 C 0.0654 -0.17662 0.06839 -0.17593 0.06878 -0.19884 C 0.06878 -0.20162 0.06865 -0.20417 0.06865 -0.20671 C 0.06865 -0.21088 0.06904 -0.21458 0.06904 -0.21852 C 0.06878 -0.23125 0.06813 -0.23866 0.06735 -0.25093 C 0.06696 -0.25371 0.06266 -0.28079 0.05927 -0.28958 C 0.0568 -0.29144 0.05693 -0.29375 0.05589 -0.29583 C 0.05367 -0.30463 0.0512 -0.31458 0.04677 -0.32037 C 0.0452 -0.32246 0.04377 -0.32384 0.04143 -0.32755 C 0.03947 -0.33125 0.03674 -0.33889 0.03166 -0.34259 C 0.02944 -0.34537 0.02644 -0.34746 0.0241 -0.3507 C 0.02123 -0.35602 0.01745 -0.36134 0.01342 -0.36667 C 0.01316 -0.36621 0.00247 -0.38079 0.00247 -0.38056 C -0.00183 -0.38496 -0.00756 -0.38958 -0.01082 -0.39375 C -0.01577 -0.39769 -0.02189 -0.40162 -0.0258 -0.40579 C -0.02853 -0.40787 -0.03153 -0.40949 -0.03557 -0.41088 C -0.03895 -0.41273 -0.03987 -0.4169 -0.04417 -0.41829 C -0.04873 -0.42292 -0.05446 -0.4257 -0.06006 -0.43009 C -0.06501 -0.43426 -0.06957 -0.4382 -0.07478 -0.44051 C -0.07739 -0.44167 -0.08012 -0.44121 -0.08273 -0.44236 C -0.0852 -0.44329 -0.08742 -0.4456 -0.08989 -0.44676 C -0.09276 -0.44746 -0.09536 -0.44722 -0.0981 -0.44861 C -0.10071 -0.44954 -0.10292 -0.45371 -0.1054 -0.45417 C -0.11009 -0.45602 -0.11451 -0.45533 -0.11894 -0.45579 C -0.12103 -0.45602 -0.12324 -0.45579 -0.12546 -0.45625 C -0.12806 -0.45671 -0.1308 -0.45648 -0.13327 -0.45648 C -0.13731 -0.45602 -0.13849 -0.45857 -0.14109 -0.4588 C -0.14409 -0.4581 -0.14682 -0.45718 -0.14969 -0.45648 C -0.15933 -0.4581 -0.15881 -0.4581 -0.16936 -0.45833 C -0.17236 -0.45833 -0.17535 -0.45857 -0.17835 -0.45787 C -0.18122 -0.45764 -0.18395 -0.45602 -0.18695 -0.45556 C -0.20115 -0.45371 -0.20336 -0.45602 -0.2147 -0.45371 C -0.21848 -0.45278 -0.22173 -0.45162 -0.22577 -0.45046 L -0.23515 -0.44977 C -0.24101 -0.44931 -0.24661 -0.45 -0.25235 -0.44884 C -0.26577 -0.44607 -0.25808 -0.44792 -0.27736 -0.44028 C -0.28661 -0.43588 -0.324 -0.41759 -0.34107 -0.40556 C -0.34562 -0.40185 -0.35031 -0.39884 -0.35461 -0.39514 C -0.35865 -0.39167 -0.36243 -0.38773 -0.36647 -0.38565 L -0.37937 -0.37732 L -0.38523 -0.37246 C -0.38757 -0.3706 -0.38992 -0.36921 -0.392 -0.36713 C -0.40751 -0.35232 -0.38262 -0.37014 -0.40725 -0.35394 C -0.40829 -0.35255 -0.40998 -0.35116 -0.41128 -0.35 C -0.41272 -0.34861 -0.41454 -0.34722 -0.41597 -0.34583 C -0.41741 -0.34329 -0.42158 -0.33889 -0.42431 -0.33588 C -0.43317 -0.32639 -0.42653 -0.33773 -0.43838 -0.31898 C -0.4518 -0.29722 -0.44568 -0.30417 -0.45532 -0.29537 C -0.45519 -0.29421 -0.45753 -0.29167 -0.45883 -0.28982 C -0.45883 -0.28843 -0.46196 -0.28588 -0.46339 -0.28357 C -0.47095 -0.27153 -0.46405 -0.27917 -0.47238 -0.2713 C -0.47577 -0.26435 -0.47877 -0.25695 -0.48255 -0.25093 C -0.48372 -0.24908 -0.48489 -0.24722 -0.4845 -0.24607 C -0.48776 -0.24213 -0.48932 -0.23866 -0.49101 -0.23496 C -0.49179 -0.23333 -0.49258 -0.23171 -0.49336 -0.22986 C -0.49453 -0.22755 -0.4957 -0.225 -0.49675 -0.22246 C -0.50508 -0.20417 -0.4901 -0.23496 -0.50235 -0.21019 C -0.50339 -0.2044 -0.50339 -0.19908 -0.50534 -0.19306 C -0.5043 -0.19097 -0.50652 -0.18727 -0.50717 -0.18426 C -0.50847 -0.17778 -0.5099 -0.16898 -0.50899 -0.16389 C -0.51082 -0.15996 -0.51095 -0.15648 -0.51121 -0.15324 C -0.51082 -0.14537 -0.51173 -0.1375 -0.50977 -0.13033 C -0.50613 -0.11597 -0.50534 -0.11829 -0.49922 -0.10046 C -0.49805 -0.09746 -0.49675 -0.09421 -0.49557 -0.09097 C -0.49635 -0.08773 -0.49583 -0.08519 -0.49362 -0.08403 C -0.49153 -0.08079 -0.48606 -0.07222 -0.48463 -0.0669 C -0.48372 -0.06574 -0.48176 -0.06597 -0.48189 -0.0625 C -0.4759 -0.05347 -0.47929 -0.05718 -0.47603 -0.04769 C -0.46808 -0.00949 -0.47525 -0.04028 -0.46991 -0.02153 C -0.469 -0.01806 -0.46848 -0.01435 -0.46717 -0.01088 C -0.46509 -0.00509 -0.46196 -0.00023 -0.46027 0.00509 C -0.45897 0.00694 -0.45766 0.00903 -0.45623 0.01065 C -0.45323 0.01435 -0.45011 0.0169 -0.44542 0.01921 L -0.44555 0.01944 " pathEditMode="relative" rAng="-921411" ptsTypes="AAAAAAAAAAAAAAAAAAAAAAAAAAAAAAAAAAAAAAAAAAAAAAAAAAAAAAAAAAAAAAAAAAAAAAAAAAAAAAA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47" y="-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3 клас\04 ЯДС\Грущинська\5 Тварини\2026-03-29_1651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526" y="513024"/>
            <a:ext cx="7307542" cy="594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051472" y="621482"/>
            <a:ext cx="2952328" cy="12241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1" y="5878065"/>
            <a:ext cx="1051470" cy="9815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Частина 2 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33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19165" y="1332851"/>
            <a:ext cx="1749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Бактерії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71452" y="2324559"/>
            <a:ext cx="3312368" cy="237190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u="sng" dirty="0">
                <a:solidFill>
                  <a:schemeClr val="accent3">
                    <a:lumMod val="50000"/>
                  </a:schemeClr>
                </a:solidFill>
              </a:rPr>
              <a:t>Домашнє </a:t>
            </a:r>
            <a:r>
              <a:rPr lang="uk-UA" sz="2800" b="1" u="sng" dirty="0" smtClean="0">
                <a:solidFill>
                  <a:schemeClr val="accent3">
                    <a:lumMod val="50000"/>
                  </a:schemeClr>
                </a:solidFill>
              </a:rPr>
              <a:t>завдання</a:t>
            </a:r>
          </a:p>
          <a:p>
            <a:pPr algn="ctr"/>
            <a:r>
              <a:rPr lang="uk-UA" sz="2800" b="1" dirty="0" err="1" smtClean="0">
                <a:solidFill>
                  <a:schemeClr val="accent3">
                    <a:lumMod val="50000"/>
                  </a:schemeClr>
                </a:solidFill>
              </a:rPr>
              <a:t>Стор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. 117 читати, в зошиті завдання до </a:t>
            </a:r>
            <a:r>
              <a:rPr lang="uk-UA" sz="2800" b="1" dirty="0" err="1" smtClean="0">
                <a:solidFill>
                  <a:schemeClr val="accent3">
                    <a:lumMod val="50000"/>
                  </a:schemeClr>
                </a:solidFill>
              </a:rPr>
              <a:t>ур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 81.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822027" y="6094090"/>
            <a:ext cx="5714299" cy="408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417825" y="6454130"/>
            <a:ext cx="54906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59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014" y="5177208"/>
            <a:ext cx="2122880" cy="15232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07327" y="2519937"/>
            <a:ext cx="2122880" cy="15032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7171" y="2574261"/>
            <a:ext cx="2122880" cy="14776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014" y="2519937"/>
            <a:ext cx="2122880" cy="15224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07327" y="5177208"/>
            <a:ext cx="2122880" cy="15136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7171" y="5186780"/>
            <a:ext cx="2122880" cy="1523238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xmlns="" id="{F6C8355B-DE56-497F-966E-230AE1892956}"/>
              </a:ext>
            </a:extLst>
          </p:cNvPr>
          <p:cNvGrpSpPr/>
          <p:nvPr/>
        </p:nvGrpSpPr>
        <p:grpSpPr>
          <a:xfrm>
            <a:off x="550652" y="1453551"/>
            <a:ext cx="2122880" cy="2588810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4A422E68-C715-41C5-BD9F-D4C4EE7F7FFA}"/>
                </a:ext>
              </a:extLst>
            </p:cNvPr>
            <p:cNvSpPr txBox="1"/>
            <p:nvPr/>
          </p:nvSpPr>
          <p:spPr>
            <a:xfrm>
              <a:off x="1084004" y="1605593"/>
              <a:ext cx="175740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навчилася…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xmlns="" id="{59C71607-5FF6-495D-87B1-4E26A8726C1B}"/>
              </a:ext>
            </a:extLst>
          </p:cNvPr>
          <p:cNvGrpSpPr/>
          <p:nvPr/>
        </p:nvGrpSpPr>
        <p:grpSpPr>
          <a:xfrm>
            <a:off x="2677171" y="1463123"/>
            <a:ext cx="2122880" cy="2588810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CF7A4D3-CAF4-43F6-9D4A-86A306BE94A3}"/>
                </a:ext>
              </a:extLst>
            </p:cNvPr>
            <p:cNvSpPr txBox="1"/>
            <p:nvPr/>
          </p:nvSpPr>
          <p:spPr>
            <a:xfrm>
              <a:off x="4758788" y="1605593"/>
              <a:ext cx="187761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я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uk-UA" sz="24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запам’ятала…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xmlns="" id="{90B76003-0E5E-4C40-B2BC-15396009528E}"/>
              </a:ext>
            </a:extLst>
          </p:cNvPr>
          <p:cNvGrpSpPr/>
          <p:nvPr/>
        </p:nvGrpSpPr>
        <p:grpSpPr>
          <a:xfrm>
            <a:off x="4810966" y="1434405"/>
            <a:ext cx="2122880" cy="2588810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AA5B367-759C-4656-8406-C6FEB2C4ADA9}"/>
                </a:ext>
              </a:extLst>
            </p:cNvPr>
            <p:cNvSpPr txBox="1"/>
            <p:nvPr/>
          </p:nvSpPr>
          <p:spPr>
            <a:xfrm>
              <a:off x="8929919" y="1605593"/>
              <a:ext cx="1576041" cy="1200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мені вдалося…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xmlns="" id="{1FAC3E24-8DED-4D03-963B-9E8A528F0BEE}"/>
              </a:ext>
            </a:extLst>
          </p:cNvPr>
          <p:cNvGrpSpPr/>
          <p:nvPr/>
        </p:nvGrpSpPr>
        <p:grpSpPr>
          <a:xfrm>
            <a:off x="547014" y="4121208"/>
            <a:ext cx="2122880" cy="2588810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CC6D81AE-5CFB-4C25-A3D2-05B1D10F4D90}"/>
                </a:ext>
              </a:extLst>
            </p:cNvPr>
            <p:cNvSpPr txBox="1"/>
            <p:nvPr/>
          </p:nvSpPr>
          <p:spPr>
            <a:xfrm>
              <a:off x="1257310" y="4305853"/>
              <a:ext cx="174116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xmlns="" id="{A4E2C8E9-B043-48B3-A66A-E17BEC8EA6A3}"/>
              </a:ext>
            </a:extLst>
          </p:cNvPr>
          <p:cNvGrpSpPr/>
          <p:nvPr/>
        </p:nvGrpSpPr>
        <p:grpSpPr>
          <a:xfrm>
            <a:off x="2677171" y="4115827"/>
            <a:ext cx="2122880" cy="2588811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8854B14-A831-4207-9DA7-F8B11852112C}"/>
                </a:ext>
              </a:extLst>
            </p:cNvPr>
            <p:cNvSpPr txBox="1"/>
            <p:nvPr/>
          </p:nvSpPr>
          <p:spPr>
            <a:xfrm>
              <a:off x="4827664" y="4130453"/>
              <a:ext cx="168724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xmlns="" id="{01C56E89-3617-49DC-9DD7-F78EF09F9185}"/>
              </a:ext>
            </a:extLst>
          </p:cNvPr>
          <p:cNvGrpSpPr/>
          <p:nvPr/>
        </p:nvGrpSpPr>
        <p:grpSpPr>
          <a:xfrm>
            <a:off x="4807327" y="4093184"/>
            <a:ext cx="2122880" cy="2597685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E42A582-EBEF-45E5-89DE-6246D26FEEBC}"/>
                </a:ext>
              </a:extLst>
            </p:cNvPr>
            <p:cNvSpPr txBox="1"/>
            <p:nvPr/>
          </p:nvSpPr>
          <p:spPr>
            <a:xfrm>
              <a:off x="8933561" y="4310292"/>
              <a:ext cx="1587952" cy="1195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rgbClr val="002060"/>
                  </a:solidFill>
                </a:rPr>
                <a:t>Труднощі виникали…</a:t>
              </a:r>
              <a:endParaRPr lang="ru-RU" sz="2400" dirty="0">
                <a:solidFill>
                  <a:srgbClr val="002060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051471" y="494645"/>
            <a:ext cx="10153127" cy="801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1172" y="2154257"/>
            <a:ext cx="4471990" cy="439644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:a16="http://schemas.microsoft.com/office/drawing/2014/main" xmlns="" id="{3CA92863-B7FF-496A-BA1F-CAC1B6F06959}"/>
              </a:ext>
            </a:extLst>
          </p:cNvPr>
          <p:cNvSpPr/>
          <p:nvPr/>
        </p:nvSpPr>
        <p:spPr>
          <a:xfrm>
            <a:off x="6982716" y="1434403"/>
            <a:ext cx="4540446" cy="843008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2000" i="1" dirty="0">
                <a:solidFill>
                  <a:schemeClr val="accent3">
                    <a:lumMod val="75000"/>
                  </a:schemeClr>
                </a:solidFill>
              </a:rPr>
              <a:t>(щоби відкрити лист, натисніть 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24421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15409" y="1485579"/>
            <a:ext cx="8827231" cy="57606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Оберіть гриб 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свого настрою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9463" y="549474"/>
            <a:ext cx="10153129" cy="6842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Налаштування на урок </a:t>
            </a:r>
            <a:endParaRPr lang="ru-RU" sz="4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Картинки до тестів\Емоції Гриби\Боровики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7"/>
          <a:stretch/>
        </p:blipFill>
        <p:spPr bwMode="auto">
          <a:xfrm>
            <a:off x="6430967" y="2568208"/>
            <a:ext cx="2115401" cy="2592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7" name="Picture 3" descr="D:\Картинки до тестів\Емоції Гриби\Мухомо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2565699"/>
            <a:ext cx="1944217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8" name="Picture 4" descr="D:\Картинки до тестів\Емоції Гриби\Підосичн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60" y="2565698"/>
            <a:ext cx="1977435" cy="263997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9" name="Picture 5" descr="D:\Картинки до тестів\Емоції Гриби\Щасливи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815" y="2569302"/>
            <a:ext cx="2062776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2" name="Скругленный прямоугольник 11"/>
          <p:cNvSpPr/>
          <p:nvPr/>
        </p:nvSpPr>
        <p:spPr>
          <a:xfrm>
            <a:off x="979462" y="5374011"/>
            <a:ext cx="1944217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Веселий 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31690" y="5374011"/>
            <a:ext cx="3024337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Сором’язливий 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64040" y="5391118"/>
            <a:ext cx="2649257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Жартівливий 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021084" y="5358605"/>
            <a:ext cx="2160240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Щасливий 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0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22284"/>
            <a:ext cx="1069820" cy="10373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62-63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48533" y="2162118"/>
            <a:ext cx="6462841" cy="7769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err="1" smtClean="0">
                <a:solidFill>
                  <a:schemeClr val="accent3">
                    <a:lumMod val="50000"/>
                  </a:schemeClr>
                </a:solidFill>
              </a:rPr>
              <a:t>Запиши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3070" y="1053530"/>
            <a:ext cx="3120040" cy="5219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8534" y="1635199"/>
            <a:ext cx="3120040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2871" y="1053530"/>
            <a:ext cx="2918504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2871" y="1629594"/>
            <a:ext cx="2917568" cy="5275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86" y="265353"/>
            <a:ext cx="3858057" cy="26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90402" y="376223"/>
            <a:ext cx="6420037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3 клас\04 ЯДС\Грущинська\5 Тварини\2026-03-18_143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32" y="2919953"/>
            <a:ext cx="10582842" cy="358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05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: округлені кути 4">
            <a:extLst>
              <a:ext uri="{FF2B5EF4-FFF2-40B4-BE49-F238E27FC236}">
                <a16:creationId xmlns="" xmlns:a16="http://schemas.microsoft.com/office/drawing/2014/main" id="{1896F3DD-BC45-4241-9805-AA8A31A05C03}"/>
              </a:ext>
            </a:extLst>
          </p:cNvPr>
          <p:cNvSpPr/>
          <p:nvPr/>
        </p:nvSpPr>
        <p:spPr>
          <a:xfrm>
            <a:off x="873679" y="1426636"/>
            <a:ext cx="4996393" cy="125919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Яку </a:t>
            </a:r>
            <a:r>
              <a:rPr lang="ru-RU" sz="2400" b="1" dirty="0" err="1"/>
              <a:t>будову</a:t>
            </a:r>
            <a:r>
              <a:rPr lang="ru-RU" sz="2400" b="1" dirty="0"/>
              <a:t> мають </a:t>
            </a:r>
            <a:r>
              <a:rPr lang="ru-RU" sz="2400" b="1" dirty="0" err="1"/>
              <a:t>мікроскопічні</a:t>
            </a:r>
            <a:r>
              <a:rPr lang="ru-RU" sz="2400" b="1" dirty="0"/>
              <a:t> </a:t>
            </a:r>
            <a:r>
              <a:rPr lang="ru-RU" sz="2400" b="1" dirty="0" err="1"/>
              <a:t>гриби</a:t>
            </a:r>
            <a:r>
              <a:rPr lang="ru-RU" sz="2400" b="1" dirty="0"/>
              <a:t> й </a:t>
            </a:r>
            <a:r>
              <a:rPr lang="ru-RU" sz="2400" b="1" dirty="0" err="1"/>
              <a:t>бактерії</a:t>
            </a:r>
            <a:r>
              <a:rPr lang="ru-RU" sz="2400" b="1" dirty="0"/>
              <a:t>, що між ними </a:t>
            </a:r>
            <a:r>
              <a:rPr lang="ru-RU" sz="2400" b="1" dirty="0" smtClean="0"/>
              <a:t>спільного?</a:t>
            </a:r>
            <a:endParaRPr lang="uk-UA" sz="2400" b="1" dirty="0"/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5AAE9EE5-2172-4CC3-A404-92624BFA6431}"/>
              </a:ext>
            </a:extLst>
          </p:cNvPr>
          <p:cNvSpPr/>
          <p:nvPr/>
        </p:nvSpPr>
        <p:spPr>
          <a:xfrm>
            <a:off x="873679" y="2752804"/>
            <a:ext cx="4934524" cy="124801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 smtClean="0"/>
              <a:t>Чи </a:t>
            </a:r>
            <a:r>
              <a:rPr lang="ru-RU" sz="2400" b="1" dirty="0"/>
              <a:t>бувають у </a:t>
            </a:r>
            <a:r>
              <a:rPr lang="ru-RU" sz="2400" b="1" dirty="0" err="1"/>
              <a:t>їстівних</a:t>
            </a:r>
            <a:r>
              <a:rPr lang="ru-RU" sz="2400" b="1" dirty="0"/>
              <a:t> </a:t>
            </a:r>
            <a:r>
              <a:rPr lang="ru-RU" sz="2400" b="1" dirty="0" err="1"/>
              <a:t>грибів</a:t>
            </a:r>
            <a:r>
              <a:rPr lang="ru-RU" sz="2400" b="1" dirty="0"/>
              <a:t> «</a:t>
            </a:r>
            <a:r>
              <a:rPr lang="ru-RU" sz="2400" b="1" dirty="0" err="1" smtClean="0"/>
              <a:t>двійники</a:t>
            </a:r>
            <a:r>
              <a:rPr lang="ru-RU" sz="2400" b="1" dirty="0"/>
              <a:t>» — дуже </a:t>
            </a:r>
            <a:r>
              <a:rPr lang="ru-RU" sz="2400" b="1" dirty="0" err="1"/>
              <a:t>схожі</a:t>
            </a:r>
            <a:r>
              <a:rPr lang="ru-RU" sz="2400" b="1" dirty="0"/>
              <a:t> на них, але отруйні. </a:t>
            </a:r>
          </a:p>
        </p:txBody>
      </p:sp>
      <p:sp>
        <p:nvSpPr>
          <p:cNvPr id="7" name="Прямокутник: округлені кути 5">
            <a:extLst>
              <a:ext uri="{FF2B5EF4-FFF2-40B4-BE49-F238E27FC236}">
                <a16:creationId xmlns="" xmlns:a16="http://schemas.microsoft.com/office/drawing/2014/main" id="{5AAE9EE5-2172-4CC3-A404-92624BFA6431}"/>
              </a:ext>
            </a:extLst>
          </p:cNvPr>
          <p:cNvSpPr/>
          <p:nvPr/>
        </p:nvSpPr>
        <p:spPr>
          <a:xfrm>
            <a:off x="951252" y="4089468"/>
            <a:ext cx="4680520" cy="8510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 можна захиститися від мікробів</a:t>
            </a:r>
            <a:r>
              <a:rPr lang="uk-UA" sz="2400" b="1" dirty="0"/>
              <a:t>?</a:t>
            </a:r>
          </a:p>
        </p:txBody>
      </p:sp>
      <p:sp>
        <p:nvSpPr>
          <p:cNvPr id="8" name="Содержимое 9"/>
          <p:cNvSpPr txBox="1">
            <a:spLocks/>
          </p:cNvSpPr>
          <p:nvPr/>
        </p:nvSpPr>
        <p:spPr>
          <a:xfrm>
            <a:off x="873679" y="648084"/>
            <a:ext cx="102971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uk-UA" sz="4000" b="1" dirty="0" smtClean="0">
                <a:solidFill>
                  <a:schemeClr val="bg1"/>
                </a:solidFill>
                <a:cs typeface="Times New Roman" pitchFamily="18" charset="0"/>
              </a:rPr>
              <a:t>Поміркуймо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1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03" y="1382730"/>
            <a:ext cx="2543309" cy="3799407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951251" y="5085978"/>
            <a:ext cx="8741179" cy="1096540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Сьогодні на уроці ви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дізнаєтеся,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 коли гриби і </a:t>
            </a: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бактерії 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приносять користь, а коли шкодять природі </a:t>
            </a: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і 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людині.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3" name="Picture 2" descr="Мікроскопічні гриби – основні біотичні контамінанти кормів для  сільськогосподарських твари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003" y="1885938"/>
            <a:ext cx="2601019" cy="1396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Про віруси та бактерії: коли дійсно потрібен антибіотик | МЕДЦЕНТР у Дніпрі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003" y="3477423"/>
            <a:ext cx="2601019" cy="146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9463" y="549474"/>
            <a:ext cx="10081120" cy="136815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j-lt"/>
              </a:rPr>
              <a:t>Усі гриби і бактерії мають велике значення для природи й життя людей.</a:t>
            </a:r>
            <a:endParaRPr lang="ru-RU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t="11399" b="11399"/>
          <a:stretch>
            <a:fillRect/>
          </a:stretch>
        </p:blipFill>
        <p:spPr>
          <a:xfrm>
            <a:off x="6236047" y="2205658"/>
            <a:ext cx="4639973" cy="2816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771551" y="5013970"/>
            <a:ext cx="8424936" cy="10081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797" tIns="54398" rIns="108797" bIns="54398" rtlCol="0" anchor="b">
            <a:noAutofit/>
          </a:bodyPr>
          <a:lstStyle>
            <a:lvl1pPr algn="l" defTabSz="108796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rgbClr val="FFFF00"/>
                </a:solidFill>
              </a:rPr>
              <a:t>Ролі</a:t>
            </a:r>
            <a:r>
              <a:rPr lang="uk-UA" sz="3200" dirty="0" smtClean="0">
                <a:solidFill>
                  <a:schemeClr val="bg1"/>
                </a:solidFill>
              </a:rPr>
              <a:t>, які виконують гриби й бактерії на Землі, </a:t>
            </a:r>
            <a:r>
              <a:rPr lang="uk-UA" sz="3200" dirty="0" smtClean="0">
                <a:solidFill>
                  <a:srgbClr val="FFFF00"/>
                </a:solidFill>
              </a:rPr>
              <a:t>дуже подібні. 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Picture 4" descr="Трубчасті гриби їстівні, отруйні і неїстівні, опис, відмінності від  пластинчастих, способи і - ЧП Козуб.Ю.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527" y="2170630"/>
            <a:ext cx="4176464" cy="2885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88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2750" y="1413570"/>
            <a:ext cx="9860040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Для природи гриби та бактерії  наче </a:t>
            </a:r>
            <a:r>
              <a:rPr lang="uk-UA" sz="2800" b="1" dirty="0">
                <a:solidFill>
                  <a:srgbClr val="FF0000"/>
                </a:solidFill>
              </a:rPr>
              <a:t>санітари – прибиральники довкілля</a:t>
            </a: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. Використовуючи як їжу відмерлі рештки організмів і перетворюючи їх на перегній, вони сприяють </a:t>
            </a:r>
            <a:r>
              <a:rPr lang="uk-UA" sz="2800" b="1" dirty="0" smtClean="0">
                <a:solidFill>
                  <a:srgbClr val="FF0000"/>
                </a:solidFill>
              </a:rPr>
              <a:t>ґрунтоутворенню</a:t>
            </a: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rcRect t="14096" b="14096"/>
          <a:stretch>
            <a:fillRect/>
          </a:stretch>
        </p:blipFill>
        <p:spPr>
          <a:xfrm>
            <a:off x="5227935" y="3346590"/>
            <a:ext cx="5405092" cy="2804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Гриби.Особливості живлення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34907" r="52096" b="10817"/>
          <a:stretch/>
        </p:blipFill>
        <p:spPr bwMode="auto">
          <a:xfrm>
            <a:off x="1771551" y="3317823"/>
            <a:ext cx="3345643" cy="28847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032750" y="565444"/>
            <a:ext cx="1013143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Значення грибів </a:t>
            </a:r>
            <a:r>
              <a:rPr lang="uk-UA" sz="4000" b="1" dirty="0" smtClean="0">
                <a:solidFill>
                  <a:srgbClr val="FFFF00"/>
                </a:solidFill>
              </a:rPr>
              <a:t>для природи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45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8448" y="1413570"/>
            <a:ext cx="9860039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Щороку під час листопаду гриби й бактерії «перероблюють» опале листя, звільняючи місце навесні для нових рослин.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Які гриби ростуть в листопаді — нови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84" y="2478855"/>
            <a:ext cx="3668334" cy="2430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ТОП-10 місць на Волині, куди варто поїхати по гриби | ВолиньP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688" y="2427706"/>
            <a:ext cx="3240360" cy="2430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Гриби, жовте листя і легкий іній: у волинських лісах панує справжня осінь  (фото) — нови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95487" y="4909126"/>
            <a:ext cx="10109065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Водночас у 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ґрунті </a:t>
            </a: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поповнюється запас поживних  мінеральних солей. Відтак підвищується родючість, зростає врожайність рослин та очищується довкілля.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32750" y="565444"/>
            <a:ext cx="1013143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Значення грибів </a:t>
            </a:r>
            <a:r>
              <a:rPr lang="uk-UA" sz="4000" b="1" dirty="0" smtClean="0">
                <a:solidFill>
                  <a:srgbClr val="FFFF00"/>
                </a:solidFill>
              </a:rPr>
              <a:t>для природи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2" name="Picture 2" descr="Мікробне «населення» ґрунту - Інфоіндустрі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048" y="2478855"/>
            <a:ext cx="3217362" cy="23791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57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4712" y="6297836"/>
            <a:ext cx="8909596" cy="566869"/>
          </a:xfrm>
        </p:spPr>
        <p:txBody>
          <a:bodyPr>
            <a:normAutofit fontScale="90000"/>
          </a:bodyPr>
          <a:lstStyle/>
          <a:p>
            <a:r>
              <a:rPr lang="ru-RU" sz="2200" b="1" i="1" dirty="0">
                <a:solidFill>
                  <a:srgbClr val="002060"/>
                </a:solidFill>
              </a:rPr>
              <a:t/>
            </a:r>
            <a:br>
              <a:rPr lang="ru-RU" sz="2200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/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dirty="0"/>
              <a:t>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2831667" y="6297836"/>
            <a:ext cx="8552642" cy="435429"/>
          </a:xfrm>
        </p:spPr>
        <p:txBody>
          <a:bodyPr/>
          <a:lstStyle/>
          <a:p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1431" y="1413570"/>
            <a:ext cx="5752475" cy="39703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Часом нитки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грибниці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зростаються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корінням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дерев. Дерево і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гриби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разом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живляться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Грибниця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допомагає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рослинам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добувати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ґрунту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воду і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мінеральні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солі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. Дерева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діляться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з грибами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поживними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речовинами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які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виробляють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листі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. Тому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гриби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часто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ростуть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під деревами.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32750" y="565444"/>
            <a:ext cx="1013143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Цікавинка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Що отримує від коренів дерев грибниця - Місцеві порад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" t="1700" r="1583" b="1251"/>
          <a:stretch/>
        </p:blipFill>
        <p:spPr bwMode="auto">
          <a:xfrm>
            <a:off x="6443906" y="1428332"/>
            <a:ext cx="5107505" cy="3889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25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907455" y="477467"/>
            <a:ext cx="10203721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/>
              <a:t>Значення </a:t>
            </a:r>
            <a:r>
              <a:rPr lang="ru-RU" sz="4000" b="1" dirty="0" err="1" smtClean="0"/>
              <a:t>грибів</a:t>
            </a:r>
            <a:r>
              <a:rPr lang="ru-RU" sz="4000" b="1" dirty="0" smtClean="0"/>
              <a:t> для людей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5891" y="1335399"/>
            <a:ext cx="4837930" cy="15696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Без </a:t>
            </a:r>
            <a:r>
              <a:rPr lang="ru-RU" sz="3200" b="1" dirty="0" err="1">
                <a:solidFill>
                  <a:schemeClr val="bg1"/>
                </a:solidFill>
              </a:rPr>
              <a:t>дріжджів</a:t>
            </a:r>
            <a:r>
              <a:rPr lang="ru-RU" sz="3200" b="1" dirty="0">
                <a:solidFill>
                  <a:schemeClr val="bg1"/>
                </a:solidFill>
              </a:rPr>
              <a:t> — </a:t>
            </a:r>
            <a:r>
              <a:rPr lang="ru-RU" sz="3200" b="1" dirty="0" err="1">
                <a:solidFill>
                  <a:schemeClr val="bg1"/>
                </a:solidFill>
              </a:rPr>
              <a:t>мікроскопічних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грибів</a:t>
            </a:r>
            <a:r>
              <a:rPr lang="ru-RU" sz="3200" b="1" dirty="0">
                <a:solidFill>
                  <a:schemeClr val="bg1"/>
                </a:solidFill>
              </a:rPr>
              <a:t> — </a:t>
            </a:r>
            <a:r>
              <a:rPr lang="ru-RU" sz="3200" b="1" dirty="0" err="1">
                <a:solidFill>
                  <a:schemeClr val="bg1"/>
                </a:solidFill>
              </a:rPr>
              <a:t>хліба</a:t>
            </a:r>
            <a:r>
              <a:rPr lang="ru-RU" sz="3200" b="1" dirty="0">
                <a:solidFill>
                  <a:schemeClr val="bg1"/>
                </a:solidFill>
              </a:rPr>
              <a:t> не </a:t>
            </a:r>
            <a:r>
              <a:rPr lang="ru-RU" sz="3200" b="1" dirty="0" err="1">
                <a:solidFill>
                  <a:schemeClr val="bg1"/>
                </a:solidFill>
              </a:rPr>
              <a:t>спечеш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95487" y="3112477"/>
            <a:ext cx="4032448" cy="3284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В Україну стали менше імпортувати хлібобулочних виробі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21" y="1324888"/>
            <a:ext cx="4511770" cy="2896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71951" y="4365898"/>
            <a:ext cx="6120680" cy="15696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Певні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мікроби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потрібні</a:t>
            </a:r>
            <a:r>
              <a:rPr lang="ru-RU" sz="3200" b="1" dirty="0">
                <a:solidFill>
                  <a:schemeClr val="bg1"/>
                </a:solidFill>
              </a:rPr>
              <a:t> для </a:t>
            </a:r>
            <a:r>
              <a:rPr lang="ru-RU" sz="3200" b="1" dirty="0" err="1">
                <a:solidFill>
                  <a:schemeClr val="bg1"/>
                </a:solidFill>
              </a:rPr>
              <a:t>засолювання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огірків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 err="1">
                <a:solidFill>
                  <a:schemeClr val="bg1"/>
                </a:solidFill>
              </a:rPr>
              <a:t>помідорів</a:t>
            </a:r>
            <a:r>
              <a:rPr lang="ru-RU" sz="3200" b="1" dirty="0">
                <a:solidFill>
                  <a:schemeClr val="bg1"/>
                </a:solidFill>
              </a:rPr>
              <a:t> та </a:t>
            </a:r>
            <a:r>
              <a:rPr lang="ru-RU" sz="3200" b="1" dirty="0" err="1">
                <a:solidFill>
                  <a:schemeClr val="bg1"/>
                </a:solidFill>
              </a:rPr>
              <a:t>квашення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капусти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34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13082</TotalTime>
  <Words>643</Words>
  <Application>Microsoft Office PowerPoint</Application>
  <PresentationFormat>Произвольный</PresentationFormat>
  <Paragraphs>99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Усі гриби і бактерії мають велике значення для природи й життя людей.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984</cp:revision>
  <dcterms:created xsi:type="dcterms:W3CDTF">2025-08-27T14:01:18Z</dcterms:created>
  <dcterms:modified xsi:type="dcterms:W3CDTF">2026-04-03T10:12:40Z</dcterms:modified>
</cp:coreProperties>
</file>