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977" r:id="rId3"/>
    <p:sldId id="680" r:id="rId4"/>
    <p:sldId id="934" r:id="rId5"/>
    <p:sldId id="1016" r:id="rId6"/>
    <p:sldId id="995" r:id="rId7"/>
    <p:sldId id="938" r:id="rId8"/>
    <p:sldId id="1015" r:id="rId9"/>
    <p:sldId id="1018" r:id="rId10"/>
    <p:sldId id="1017" r:id="rId11"/>
    <p:sldId id="1019" r:id="rId12"/>
    <p:sldId id="1022" r:id="rId13"/>
    <p:sldId id="1021" r:id="rId14"/>
    <p:sldId id="1025" r:id="rId15"/>
    <p:sldId id="1039" r:id="rId16"/>
    <p:sldId id="1040" r:id="rId17"/>
    <p:sldId id="1041" r:id="rId18"/>
    <p:sldId id="1032" r:id="rId19"/>
    <p:sldId id="1036" r:id="rId20"/>
    <p:sldId id="1038" r:id="rId21"/>
    <p:sldId id="674" r:id="rId22"/>
    <p:sldId id="772" r:id="rId23"/>
    <p:sldId id="599" r:id="rId2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021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Як працює наш організм?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85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10930"/>
            <a:ext cx="10081120" cy="84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Це внутрішня будова </a:t>
            </a:r>
            <a:r>
              <a:rPr lang="uk-UA" sz="4000" b="1" dirty="0" smtClean="0">
                <a:solidFill>
                  <a:schemeClr val="bg1"/>
                </a:solidFill>
              </a:rPr>
              <a:t>тіла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1" y="1572863"/>
            <a:ext cx="6264696" cy="44656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419434" y="1572863"/>
            <a:ext cx="3871657" cy="35324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Тіло людини складається з органів, що мають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свою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певну форму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, будову і розташування,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а також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виконують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властиву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їм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роботу, яку називають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функціями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25855" y="3956061"/>
            <a:ext cx="7350752" cy="2338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Здається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</a:t>
            </a:r>
            <a:r>
              <a:rPr lang="ru-RU" sz="2800" b="1" dirty="0" err="1"/>
              <a:t>діють</a:t>
            </a:r>
            <a:r>
              <a:rPr lang="ru-RU" sz="2800" b="1" dirty="0"/>
              <a:t> </a:t>
            </a:r>
            <a:r>
              <a:rPr lang="ru-RU" sz="2800" b="1" dirty="0" err="1"/>
              <a:t>окремо</a:t>
            </a:r>
            <a:r>
              <a:rPr lang="ru-RU" sz="2800" b="1" dirty="0"/>
              <a:t>.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можеш</a:t>
            </a:r>
            <a:r>
              <a:rPr lang="ru-RU" sz="2800" b="1" dirty="0"/>
              <a:t> </a:t>
            </a:r>
            <a:r>
              <a:rPr lang="ru-RU" sz="2800" b="1" dirty="0" err="1"/>
              <a:t>підняти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одну ногу </a:t>
            </a:r>
            <a:r>
              <a:rPr lang="ru-RU" sz="2800" b="1" dirty="0" err="1"/>
              <a:t>чи</a:t>
            </a:r>
            <a:r>
              <a:rPr lang="ru-RU" sz="2800" b="1" dirty="0"/>
              <a:t> руку, </a:t>
            </a:r>
            <a:r>
              <a:rPr lang="ru-RU" sz="2800" b="1" dirty="0" err="1"/>
              <a:t>повернути</a:t>
            </a:r>
            <a:r>
              <a:rPr lang="ru-RU" sz="2800" b="1" dirty="0"/>
              <a:t> голову </a:t>
            </a:r>
            <a:r>
              <a:rPr lang="ru-RU" sz="2800" b="1" dirty="0" err="1"/>
              <a:t>вбік</a:t>
            </a:r>
            <a:r>
              <a:rPr lang="ru-RU" sz="2800" b="1" dirty="0"/>
              <a:t>, </a:t>
            </a:r>
            <a:r>
              <a:rPr lang="ru-RU" sz="2800" b="1" dirty="0" err="1"/>
              <a:t>нахилитися</a:t>
            </a:r>
            <a:r>
              <a:rPr lang="ru-RU" sz="2800" b="1" dirty="0"/>
              <a:t> вперед. </a:t>
            </a:r>
            <a:r>
              <a:rPr lang="ru-RU" sz="2800" b="1" dirty="0" err="1"/>
              <a:t>Насправді</a:t>
            </a:r>
            <a:r>
              <a:rPr lang="ru-RU" sz="2800" b="1" dirty="0"/>
              <a:t> </a:t>
            </a:r>
            <a:r>
              <a:rPr lang="ru-RU" sz="2800" b="1" dirty="0" err="1"/>
              <a:t>кожен</a:t>
            </a:r>
            <a:r>
              <a:rPr lang="ru-RU" sz="2800" b="1" dirty="0"/>
              <a:t> </a:t>
            </a:r>
            <a:r>
              <a:rPr lang="ru-RU" sz="2800" b="1" dirty="0" err="1"/>
              <a:t>рух</a:t>
            </a:r>
            <a:r>
              <a:rPr lang="ru-RU" sz="2800" b="1" dirty="0"/>
              <a:t>  — </a:t>
            </a:r>
            <a:r>
              <a:rPr lang="ru-RU" sz="2800" b="1" dirty="0" err="1"/>
              <a:t>узгоджена</a:t>
            </a:r>
            <a:r>
              <a:rPr lang="ru-RU" sz="2800" b="1" dirty="0"/>
              <a:t> </a:t>
            </a:r>
            <a:r>
              <a:rPr lang="ru-RU" sz="2800" b="1" dirty="0" err="1"/>
              <a:t>дія</a:t>
            </a:r>
            <a:r>
              <a:rPr lang="ru-RU" sz="2800" b="1" dirty="0"/>
              <a:t> </a:t>
            </a:r>
            <a:r>
              <a:rPr lang="ru-RU" sz="2800" b="1" dirty="0" err="1"/>
              <a:t>всього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3479" y="549474"/>
            <a:ext cx="10081120" cy="73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479" y="1426566"/>
            <a:ext cx="1015312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Усі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частини</a:t>
            </a:r>
            <a:r>
              <a:rPr lang="ru-RU" sz="2800" b="1" dirty="0">
                <a:solidFill>
                  <a:schemeClr val="bg1"/>
                </a:solidFill>
              </a:rPr>
              <a:t> тіла й </a:t>
            </a:r>
            <a:r>
              <a:rPr lang="ru-RU" sz="2800" b="1" dirty="0" err="1">
                <a:solidFill>
                  <a:schemeClr val="bg1"/>
                </a:solidFill>
              </a:rPr>
              <a:t>органи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перебувають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тісному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взаємозв’язку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/>
              <a:t>Вони є </a:t>
            </a:r>
            <a:r>
              <a:rPr lang="ru-RU" sz="2800" b="1" dirty="0" err="1"/>
              <a:t>складовими</a:t>
            </a:r>
            <a:r>
              <a:rPr lang="ru-RU" sz="2800" b="1" dirty="0"/>
              <a:t> </a:t>
            </a:r>
            <a:r>
              <a:rPr lang="ru-RU" sz="2800" b="1" dirty="0" err="1"/>
              <a:t>елементами</a:t>
            </a:r>
            <a:r>
              <a:rPr lang="ru-RU" sz="2800" b="1" dirty="0"/>
              <a:t> </a:t>
            </a:r>
            <a:r>
              <a:rPr lang="ru-RU" sz="2800" b="1" dirty="0" err="1"/>
              <a:t>цілісного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, який </a:t>
            </a:r>
            <a:r>
              <a:rPr lang="ru-RU" sz="2800" b="1" dirty="0" err="1"/>
              <a:t>взаємодіє</a:t>
            </a:r>
            <a:r>
              <a:rPr lang="ru-RU" sz="2800" b="1" dirty="0"/>
              <a:t> з </a:t>
            </a:r>
            <a:r>
              <a:rPr lang="ru-RU" sz="2800" b="1" dirty="0" err="1" smtClean="0"/>
              <a:t>довкіллям</a:t>
            </a:r>
            <a:r>
              <a:rPr lang="ru-RU" sz="2800" b="1" dirty="0"/>
              <a:t>, </a:t>
            </a:r>
            <a:r>
              <a:rPr lang="ru-RU" sz="2800" b="1" dirty="0" err="1"/>
              <a:t>отримує</a:t>
            </a:r>
            <a:r>
              <a:rPr lang="ru-RU" sz="2800" b="1" dirty="0"/>
              <a:t> </a:t>
            </a:r>
            <a:r>
              <a:rPr lang="ru-RU" sz="2800" b="1" dirty="0" err="1"/>
              <a:t>ззовні</a:t>
            </a:r>
            <a:r>
              <a:rPr lang="ru-RU" sz="2800" b="1" dirty="0"/>
              <a:t> </a:t>
            </a:r>
            <a:r>
              <a:rPr lang="ru-RU" sz="2800" b="1" dirty="0" err="1"/>
              <a:t>поживні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та </a:t>
            </a:r>
            <a:r>
              <a:rPr lang="ru-RU" sz="2800" b="1" dirty="0" err="1" smtClean="0"/>
              <a:t>енергію</a:t>
            </a:r>
            <a:r>
              <a:rPr lang="ru-RU" sz="2800" b="1" dirty="0"/>
              <a:t>. </a:t>
            </a:r>
            <a:r>
              <a:rPr lang="ru-RU" sz="2800" b="1" dirty="0" err="1"/>
              <a:t>Натомість</a:t>
            </a:r>
            <a:r>
              <a:rPr lang="ru-RU" sz="2800" b="1" dirty="0"/>
              <a:t> </a:t>
            </a:r>
            <a:r>
              <a:rPr lang="ru-RU" sz="2800" b="1" dirty="0" err="1"/>
              <a:t>назовні</a:t>
            </a:r>
            <a:r>
              <a:rPr lang="ru-RU" sz="2800" b="1" dirty="0"/>
              <a:t> </a:t>
            </a:r>
            <a:r>
              <a:rPr lang="ru-RU" sz="2800" b="1" dirty="0" err="1"/>
              <a:t>виділяє</a:t>
            </a:r>
            <a:r>
              <a:rPr lang="ru-RU" sz="2800" b="1" dirty="0"/>
              <a:t> </a:t>
            </a:r>
            <a:r>
              <a:rPr lang="ru-RU" sz="2800" b="1" dirty="0" err="1"/>
              <a:t>продукти</a:t>
            </a:r>
            <a:r>
              <a:rPr lang="ru-RU" sz="2800" b="1" dirty="0"/>
              <a:t> </a:t>
            </a:r>
            <a:r>
              <a:rPr lang="ru-RU" sz="2800" b="1" dirty="0" err="1"/>
              <a:t>обміну</a:t>
            </a:r>
            <a:r>
              <a:rPr lang="ru-RU" sz="2800" b="1" dirty="0"/>
              <a:t>, що утворюються в процесі його </a:t>
            </a:r>
            <a:r>
              <a:rPr lang="ru-RU" sz="2800" b="1" dirty="0" err="1"/>
              <a:t>життєдіяльності</a:t>
            </a:r>
            <a:r>
              <a:rPr lang="ru-RU" sz="2800" b="1" dirty="0"/>
              <a:t>. </a:t>
            </a: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121872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54785"/>
            <a:ext cx="10413416" cy="74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Організму людини властиві: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1551" y="1472168"/>
            <a:ext cx="3646728" cy="979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Цілісність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1861" y="1457088"/>
            <a:ext cx="4364865" cy="8885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енергією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3165" y="4149874"/>
            <a:ext cx="5109379" cy="1407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Підтримка</a:t>
            </a:r>
            <a:r>
              <a:rPr lang="ru-RU" sz="4000" b="1" dirty="0"/>
              <a:t> </a:t>
            </a:r>
            <a:r>
              <a:rPr lang="ru-RU" sz="4000" b="1" dirty="0" err="1"/>
              <a:t>сталої</a:t>
            </a:r>
            <a:r>
              <a:rPr lang="ru-RU" sz="4000" b="1" dirty="0"/>
              <a:t> </a:t>
            </a:r>
            <a:r>
              <a:rPr lang="ru-RU" sz="4000" b="1" dirty="0" err="1"/>
              <a:t>температури</a:t>
            </a:r>
            <a:r>
              <a:rPr lang="ru-RU" sz="4000" b="1" dirty="0"/>
              <a:t> </a:t>
            </a:r>
            <a:r>
              <a:rPr lang="ru-RU" sz="4000" b="1" dirty="0" err="1"/>
              <a:t>тіла</a:t>
            </a:r>
            <a:r>
              <a:rPr lang="ru-RU" sz="40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1551" y="2637706"/>
            <a:ext cx="3813843" cy="117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речовинами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72737" y="2560457"/>
            <a:ext cx="5042355" cy="1326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Обмін</a:t>
            </a:r>
            <a:r>
              <a:rPr lang="ru-RU" sz="4000" b="1" dirty="0"/>
              <a:t> </a:t>
            </a:r>
            <a:r>
              <a:rPr lang="ru-RU" sz="4000" b="1" dirty="0" err="1"/>
              <a:t>інформацією</a:t>
            </a:r>
            <a:r>
              <a:rPr lang="ru-RU" sz="4000" b="1" dirty="0"/>
              <a:t> з </a:t>
            </a:r>
            <a:r>
              <a:rPr lang="ru-RU" sz="4000" b="1" dirty="0" err="1"/>
              <a:t>довкіллям</a:t>
            </a:r>
            <a:endParaRPr lang="ru-RU" sz="4000" b="1" dirty="0"/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4098027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64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089" y="1834701"/>
            <a:ext cx="4536503" cy="154421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altLang="zh-CN" sz="32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Орган</a:t>
            </a:r>
            <a:r>
              <a:rPr lang="uk-UA" altLang="zh-CN" sz="32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zh-CN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uk-UA" altLang="zh-CN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грец</a:t>
            </a:r>
            <a:r>
              <a:rPr lang="uk-UA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.) – частина організму, що виконує певну роботу.</a:t>
            </a:r>
            <a:endParaRPr lang="zh-CN" altLang="en-US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79663" y="3958694"/>
            <a:ext cx="5760640" cy="20162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uk-UA" altLang="zh-CN" sz="3200" b="1" dirty="0">
                <a:solidFill>
                  <a:schemeClr val="bg1"/>
                </a:solidFill>
                <a:latin typeface="+mn-lt"/>
                <a:ea typeface="黑体" pitchFamily="49" charset="-122"/>
              </a:rPr>
              <a:t>Органи, що спільно виконують ту чи іншу роботу, утворюють </a:t>
            </a:r>
            <a:r>
              <a:rPr lang="uk-UA" altLang="zh-CN" sz="3200" b="1" dirty="0">
                <a:solidFill>
                  <a:srgbClr val="FFFF00"/>
                </a:solidFill>
                <a:latin typeface="+mn-lt"/>
                <a:ea typeface="黑体" pitchFamily="49" charset="-122"/>
              </a:rPr>
              <a:t>систему органів.</a:t>
            </a:r>
            <a:endParaRPr lang="zh-CN" altLang="en-US" sz="1800" b="1" dirty="0">
              <a:solidFill>
                <a:srgbClr val="FFFF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610930"/>
            <a:ext cx="10081120" cy="84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1" descr="F:\наташа\3 клас\ПРИРОДОЗНАВСТВО\ЛЮДИНА- ЖИВИЙ ОРГАНІЗМ\ОРГАНІЗМ ЛЮДИНИ\ba00b125c9054e872a029230856493b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485507"/>
            <a:ext cx="2232248" cy="48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926471" y="1597531"/>
            <a:ext cx="1648339" cy="2073755"/>
            <a:chOff x="4958579" y="2172728"/>
            <a:chExt cx="1650327" cy="2073844"/>
          </a:xfrm>
        </p:grpSpPr>
        <p:pic>
          <p:nvPicPr>
            <p:cNvPr id="9" name="Picture 4" descr="F:\наташа\3 клас\ПРИРОДОЗНАВСТВО\ЛЮДИНА- ЖИВИЙ ОРГАНІЗМ\ОРГАНИ ДИХАННЯ\lungs2-240x2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79" y="2172728"/>
              <a:ext cx="1650327" cy="165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988151" y="3661797"/>
              <a:ext cx="146809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6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2098" y="3861842"/>
            <a:ext cx="5586037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</a:rPr>
              <a:t>Система </a:t>
            </a:r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</a:rPr>
              <a:t>органів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</a:rPr>
              <a:t>чуття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</a:rPr>
              <a:t>допомагає людині 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сприймати </a:t>
            </a:r>
            <a:r>
              <a:rPr lang="ru-RU" altLang="en-US" sz="3200" b="1" dirty="0">
                <a:solidFill>
                  <a:schemeClr val="bg1"/>
                </a:solidFill>
              </a:rPr>
              <a:t>зміни у </a:t>
            </a:r>
            <a:r>
              <a:rPr lang="ru-RU" altLang="en-US" sz="3200" b="1" dirty="0" err="1">
                <a:solidFill>
                  <a:schemeClr val="bg1"/>
                </a:solidFill>
              </a:rPr>
              <a:t>навколишньому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середовищі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79463" y="1548468"/>
            <a:ext cx="10153128" cy="20621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uk-UA" alt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людському тілі 12 головних систем, кожна з яких відповідає за який-небудь процес або декілька процесів, необхідних для підтримки життя людського організму.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3999" b="5011"/>
          <a:stretch>
            <a:fillRect/>
          </a:stretch>
        </p:blipFill>
        <p:spPr bwMode="auto">
          <a:xfrm>
            <a:off x="7388175" y="3320778"/>
            <a:ext cx="3657431" cy="29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3919" y="1557586"/>
            <a:ext cx="5586037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Органи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травної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системи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забезпечують</a:t>
            </a:r>
            <a:r>
              <a:rPr lang="ru-RU" sz="3200" b="1" kern="0" dirty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організм</a:t>
            </a:r>
            <a:r>
              <a:rPr lang="ru-RU" sz="3200" b="1" kern="0" dirty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поживними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речовинами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перетравлюють</a:t>
            </a:r>
            <a:r>
              <a:rPr lang="ru-RU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їжу.</a:t>
            </a:r>
            <a:endParaRPr lang="ru-RU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F:\наташа\3 клас\ПРИРОДОЗНАВСТВО\ЛЮДИНА- ЖИВИЙ ОРГАНІЗМ\ТРАВНА СИСТЕМА\digestive_system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49" y="1445785"/>
            <a:ext cx="3168352" cy="28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наташа\3 клас\ПРИРОДОЗНАВСТВО\ЛЮДИНА- ЖИВИЙ ОРГАНІЗМ\ОРГАНИ ДИХАННЯ\respiratory_system_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3747348"/>
            <a:ext cx="3045951" cy="27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2098" y="4374399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Система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органів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sz="3200" b="1" kern="0" dirty="0" err="1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дихання</a:t>
            </a:r>
            <a:r>
              <a:rPr lang="ru-RU" sz="3200" b="1" kern="0" dirty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забезпечує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газообмін</a:t>
            </a:r>
            <a:r>
              <a:rPr lang="ru-RU" alt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altLang="en-US" sz="3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організмі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endParaRPr lang="ru-RU" sz="3200" kern="0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51871" y="1557586"/>
            <a:ext cx="6018085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Кровоносна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Times New Roman" panose="02020603050405020304" pitchFamily="18" charset="0"/>
              </a:rPr>
              <a:t> система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забезпечує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постачання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  </a:t>
            </a:r>
            <a:r>
              <a:rPr lang="ru-RU" altLang="en-US" sz="3200" b="1" dirty="0" err="1">
                <a:solidFill>
                  <a:schemeClr val="bg1"/>
                </a:solidFill>
              </a:rPr>
              <a:t>органів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1"/>
                </a:solidFill>
              </a:rPr>
              <a:t>поживними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речовинами</a:t>
            </a:r>
            <a:r>
              <a:rPr lang="ru-RU" altLang="en-US" sz="3200" b="1" dirty="0">
                <a:solidFill>
                  <a:schemeClr val="bg1"/>
                </a:solidFill>
              </a:rPr>
              <a:t>, киснем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83719" y="4581922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Опорно-</a:t>
            </a:r>
            <a:r>
              <a:rPr lang="ru-RU" sz="3200" b="1" kern="0" dirty="0" err="1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рухова</a:t>
            </a:r>
            <a:r>
              <a:rPr lang="ru-RU" sz="3200" b="1" kern="0" dirty="0" smtClean="0">
                <a:solidFill>
                  <a:srgbClr val="FFFF00"/>
                </a:solidFill>
                <a:ea typeface="宋体" charset="-122"/>
                <a:cs typeface="Arial" panose="020B0604020202020204" pitchFamily="34" charset="0"/>
              </a:rPr>
              <a:t> система </a:t>
            </a:r>
            <a:r>
              <a:rPr lang="ru-RU" sz="3200" b="1" kern="0" dirty="0" err="1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надає</a:t>
            </a:r>
            <a:r>
              <a:rPr lang="ru-RU" sz="3200" b="1" kern="0" dirty="0" smtClean="0">
                <a:solidFill>
                  <a:schemeClr val="bg1"/>
                </a:solidFill>
                <a:ea typeface="宋体" charset="-122"/>
                <a:cs typeface="Arial" panose="020B0604020202020204" pitchFamily="34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міцності</a:t>
            </a:r>
            <a:r>
              <a:rPr lang="ru-RU" altLang="en-US" sz="3200" b="1" dirty="0">
                <a:solidFill>
                  <a:schemeClr val="bg1"/>
                </a:solidFill>
              </a:rPr>
              <a:t> й </a:t>
            </a:r>
            <a:r>
              <a:rPr lang="ru-RU" altLang="en-US" sz="3200" b="1" dirty="0" err="1">
                <a:solidFill>
                  <a:schemeClr val="bg1"/>
                </a:solidFill>
              </a:rPr>
              <a:t>форми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тілу</a:t>
            </a:r>
            <a:r>
              <a:rPr lang="ru-RU" altLang="en-US" sz="3200" b="1" dirty="0">
                <a:solidFill>
                  <a:schemeClr val="bg1"/>
                </a:solidFill>
              </a:rPr>
              <a:t>,  </a:t>
            </a:r>
            <a:r>
              <a:rPr lang="ru-RU" altLang="en-US" sz="3200" b="1" dirty="0" err="1">
                <a:solidFill>
                  <a:schemeClr val="bg1"/>
                </a:solidFill>
              </a:rPr>
              <a:t>здійснення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рухів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F:\наташа\3 клас\ПРИРОДОЗНАВСТВО\ЛЮДИНА- ЖИВИЙ ОРГАНІЗМ\КРОВОНОСНА СИСТЕМА\circulatory_system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0644"/>
            <a:ext cx="3575384" cy="31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наташа\3 клас\ПРИРОДОЗНАВСТВО\ЛЮДИНА- ЖИВИЙ ОРГАНІЗМ\СКЕЛЕТ І МЯЗИ\spread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99" y="3226667"/>
            <a:ext cx="1633757" cy="30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55927" y="1557586"/>
            <a:ext cx="5514029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solidFill>
                  <a:schemeClr val="bg1"/>
                </a:solidFill>
              </a:rPr>
              <a:t>Злагодженою роботою всього організму керує </a:t>
            </a:r>
            <a:r>
              <a:rPr lang="uk-UA" altLang="en-US" sz="3200" b="1" dirty="0">
                <a:solidFill>
                  <a:srgbClr val="FFFF00"/>
                </a:solidFill>
              </a:rPr>
              <a:t>нервова система.</a:t>
            </a:r>
            <a:endParaRPr lang="ru-RU" altLang="en-US" sz="3200" dirty="0">
              <a:solidFill>
                <a:srgbClr val="FFFF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9368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Системи органів людини</a:t>
            </a:r>
            <a:endParaRPr lang="zh-CN" altLang="en-US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3599" y="4581922"/>
            <a:ext cx="5586037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solidFill>
                  <a:schemeClr val="bg1"/>
                </a:solidFill>
                <a:ea typeface="黑体" pitchFamily="49" charset="-122"/>
                <a:cs typeface="Times New Roman" panose="02020603050405020304" pitchFamily="18" charset="0"/>
              </a:rPr>
              <a:t>Головний над усіма - мозок. Він дає команди кожному органу.</a:t>
            </a:r>
            <a:endParaRPr lang="ru-RU" altLang="en-US" sz="2800" b="1" dirty="0">
              <a:solidFill>
                <a:schemeClr val="bg1"/>
              </a:solidFill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F:\наташа\3 клас\ПРИРОДОЗНАВСТВО\ЛЮДИНА- ЖИВИЙ ОРГАНІЗМ\НЕРВОВА СИСТЕМА\cere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" y="1475520"/>
            <a:ext cx="2880321" cy="29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наташа\3 клас\ПРИРОДОЗНАВСТВО\ЛЮДИНА- ЖИВИЙ ОРГАНІЗМ\НЕРВОВА СИСТЕМА\DJ-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11" y="3285778"/>
            <a:ext cx="3179279" cy="31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black">
          <a:xfrm>
            <a:off x="1523008" y="1845104"/>
            <a:ext cx="9138047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767" y="256185"/>
            <a:ext cx="10737205" cy="2862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Завдяки злагодженій роботі всіх цих систем ми можемо рости, рухатися, просто жити! Але треба </a:t>
            </a:r>
            <a:r>
              <a:rPr lang="uk-UA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обов'язково навчитися піклуватися про своє здоров'я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щоб бути завжди бадьорими, сильними і життєрадісними.</a:t>
            </a:r>
          </a:p>
        </p:txBody>
      </p:sp>
      <p:pic>
        <p:nvPicPr>
          <p:cNvPr id="266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18" y="3357786"/>
            <a:ext cx="1914018" cy="309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75" y="3213769"/>
            <a:ext cx="2334421" cy="3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80" y="3772774"/>
            <a:ext cx="5242952" cy="256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878" y="621482"/>
            <a:ext cx="9950930" cy="856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uk-UA" sz="4000" b="1" dirty="0">
                <a:solidFill>
                  <a:schemeClr val="bg1"/>
                </a:solidFill>
              </a:rPr>
              <a:t>Назвіть органи, зображені на </a:t>
            </a:r>
            <a:r>
              <a:rPr lang="uk-UA" sz="4000" b="1" dirty="0" smtClean="0">
                <a:solidFill>
                  <a:schemeClr val="bg1"/>
                </a:solidFill>
              </a:rPr>
              <a:t>малюнку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356"/>
          <a:stretch/>
        </p:blipFill>
        <p:spPr>
          <a:xfrm>
            <a:off x="9548415" y="1657151"/>
            <a:ext cx="1765348" cy="180294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93878" y="4941962"/>
            <a:ext cx="9872940" cy="706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uk-UA" sz="4000" b="1" dirty="0"/>
              <a:t>Яку функцію вони виконують?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8534" y="3614335"/>
            <a:ext cx="1788287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Мозок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3127" y="3687841"/>
            <a:ext cx="2190959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Кишківник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9913" y="3731885"/>
            <a:ext cx="1788287" cy="5727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Шлунок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3987" y="3726578"/>
            <a:ext cx="1788287" cy="572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Легені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3305" y="3745500"/>
            <a:ext cx="1788287" cy="57278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Серце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61097" r="21474"/>
          <a:stretch/>
        </p:blipFill>
        <p:spPr>
          <a:xfrm>
            <a:off x="7630460" y="1666706"/>
            <a:ext cx="1517157" cy="19243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6256" r="38506"/>
          <a:stretch/>
        </p:blipFill>
        <p:spPr>
          <a:xfrm>
            <a:off x="5196733" y="1666706"/>
            <a:ext cx="2094595" cy="1957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95" y="1684329"/>
            <a:ext cx="2057967" cy="1852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b="6920"/>
          <a:stretch/>
        </p:blipFill>
        <p:spPr>
          <a:xfrm>
            <a:off x="3067695" y="1550442"/>
            <a:ext cx="1889975" cy="2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909843"/>
            <a:ext cx="2835441" cy="3166856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23479" y="626049"/>
            <a:ext cx="9590477" cy="787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5725" y="1446738"/>
            <a:ext cx="7286221" cy="1977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/>
              <a:t>Робота людського організму — це складна, але надійна система управління всіма процесами.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708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24563" y="4885521"/>
            <a:ext cx="3810657" cy="1288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людини пов’язані між </a:t>
            </a:r>
            <a:r>
              <a:rPr lang="ru-RU" sz="2800" b="1" dirty="0" smtClean="0"/>
              <a:t>собою?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24564" y="4909666"/>
            <a:ext cx="3810656" cy="1240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є, на </a:t>
            </a:r>
            <a:r>
              <a:rPr lang="ru-RU" sz="2800" b="1" dirty="0" smtClean="0"/>
              <a:t>вашу </a:t>
            </a:r>
            <a:r>
              <a:rPr lang="ru-RU" sz="2800" b="1" dirty="0"/>
              <a:t>думку,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 людини </a:t>
            </a:r>
            <a:r>
              <a:rPr lang="ru-RU" sz="2800" b="1" dirty="0" err="1"/>
              <a:t>зайві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? 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68929" y="4846610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мають різні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52070" y="3030842"/>
            <a:ext cx="5384845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67495" y="640720"/>
            <a:ext cx="9145015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5567" y="2303097"/>
            <a:ext cx="8100899" cy="20628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36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. 122-123 читати, в зошиті завдання до </a:t>
            </a:r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85.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186379" y="1514934"/>
            <a:ext cx="5281916" cy="1259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 </a:t>
            </a:r>
            <a:r>
              <a:rPr lang="ru-RU" sz="2800" b="1" dirty="0" err="1">
                <a:solidFill>
                  <a:schemeClr val="bg1"/>
                </a:solidFill>
              </a:rPr>
              <a:t>якої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групи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живих</a:t>
            </a:r>
            <a:r>
              <a:rPr lang="ru-RU" sz="2800" b="1" dirty="0">
                <a:solidFill>
                  <a:schemeClr val="bg1"/>
                </a:solidFill>
              </a:rPr>
              <a:t> організмів </a:t>
            </a:r>
            <a:r>
              <a:rPr lang="ru-RU" sz="2800" b="1" dirty="0" err="1">
                <a:solidFill>
                  <a:schemeClr val="bg1"/>
                </a:solidFill>
              </a:rPr>
              <a:t>належить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людина?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19423" y="4941962"/>
            <a:ext cx="9073008" cy="115212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 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</a:rPr>
              <a:t>те, що відбувається всередині нас, про таємниці нашого організму.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033919" y="2925738"/>
            <a:ext cx="5434376" cy="1656184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Вам, </a:t>
            </a:r>
            <a:r>
              <a:rPr lang="uk-UA" sz="2800" b="1" dirty="0">
                <a:solidFill>
                  <a:schemeClr val="bg1"/>
                </a:solidFill>
              </a:rPr>
              <a:t>напевне, знайомий вислів: </a:t>
            </a:r>
            <a:r>
              <a:rPr lang="uk-UA" sz="2800" b="1" dirty="0" smtClean="0">
                <a:solidFill>
                  <a:srgbClr val="0070C0"/>
                </a:solidFill>
              </a:rPr>
              <a:t> У здоровому </a:t>
            </a:r>
            <a:r>
              <a:rPr lang="uk-UA" sz="2800" b="1" dirty="0">
                <a:solidFill>
                  <a:srgbClr val="0070C0"/>
                </a:solidFill>
              </a:rPr>
              <a:t>тілі – здоровий дух.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1514934"/>
            <a:ext cx="2681552" cy="29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503" y="477466"/>
            <a:ext cx="9649071" cy="106704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Людина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частина </a:t>
            </a:r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живої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природи</a:t>
            </a:r>
            <a:endParaRPr lang="zh-CN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19" name="Группа 2"/>
          <p:cNvGrpSpPr>
            <a:grpSpLocks/>
          </p:cNvGrpSpPr>
          <p:nvPr/>
        </p:nvGrpSpPr>
        <p:grpSpPr bwMode="auto">
          <a:xfrm>
            <a:off x="1123479" y="1620985"/>
            <a:ext cx="9937104" cy="4473105"/>
            <a:chOff x="1309348" y="2205038"/>
            <a:chExt cx="5734105" cy="2879725"/>
          </a:xfrm>
        </p:grpSpPr>
        <p:sp>
          <p:nvSpPr>
            <p:cNvPr id="9226" name="AutoShape 27"/>
            <p:cNvSpPr>
              <a:spLocks noChangeArrowheads="1"/>
            </p:cNvSpPr>
            <p:nvPr/>
          </p:nvSpPr>
          <p:spPr bwMode="auto">
            <a:xfrm>
              <a:off x="1309348" y="3284538"/>
              <a:ext cx="2122827" cy="827087"/>
            </a:xfrm>
            <a:prstGeom prst="roundRect">
              <a:avLst>
                <a:gd name="adj" fmla="val 50000"/>
              </a:avLst>
            </a:prstGeom>
            <a:solidFill>
              <a:srgbClr val="99CC00">
                <a:alpha val="74901"/>
              </a:srgbClr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9227" name="Группа 1"/>
            <p:cNvGrpSpPr>
              <a:grpSpLocks/>
            </p:cNvGrpSpPr>
            <p:nvPr/>
          </p:nvGrpSpPr>
          <p:grpSpPr bwMode="auto">
            <a:xfrm>
              <a:off x="1309349" y="2205038"/>
              <a:ext cx="5734104" cy="2879725"/>
              <a:chOff x="1309349" y="2205038"/>
              <a:chExt cx="5734104" cy="2879725"/>
            </a:xfrm>
          </p:grpSpPr>
          <p:sp>
            <p:nvSpPr>
              <p:cNvPr id="9228" name="AutoShape 23"/>
              <p:cNvSpPr>
                <a:spLocks noChangeArrowheads="1"/>
              </p:cNvSpPr>
              <p:nvPr/>
            </p:nvSpPr>
            <p:spPr bwMode="auto">
              <a:xfrm>
                <a:off x="4873625" y="3265488"/>
                <a:ext cx="2122827" cy="792162"/>
              </a:xfrm>
              <a:prstGeom prst="roundRect">
                <a:avLst>
                  <a:gd name="adj" fmla="val 50000"/>
                </a:avLst>
              </a:prstGeom>
              <a:solidFill>
                <a:srgbClr val="339966">
                  <a:alpha val="74901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29" name="AutoShape 24"/>
              <p:cNvSpPr>
                <a:spLocks noChangeArrowheads="1"/>
              </p:cNvSpPr>
              <p:nvPr/>
            </p:nvSpPr>
            <p:spPr bwMode="auto">
              <a:xfrm>
                <a:off x="4476750" y="4273550"/>
                <a:ext cx="2566703" cy="792163"/>
              </a:xfrm>
              <a:prstGeom prst="roundRect">
                <a:avLst>
                  <a:gd name="adj" fmla="val 50000"/>
                </a:avLst>
              </a:prstGeom>
              <a:solidFill>
                <a:srgbClr val="800080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0" name="AutoShape 25"/>
              <p:cNvSpPr>
                <a:spLocks noChangeArrowheads="1"/>
              </p:cNvSpPr>
              <p:nvPr/>
            </p:nvSpPr>
            <p:spPr bwMode="auto">
              <a:xfrm>
                <a:off x="4410075" y="2228850"/>
                <a:ext cx="2586377" cy="819150"/>
              </a:xfrm>
              <a:prstGeom prst="roundRect">
                <a:avLst>
                  <a:gd name="adj" fmla="val 50000"/>
                </a:avLst>
              </a:prstGeom>
              <a:solidFill>
                <a:srgbClr val="FF00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1" name="AutoShape 26"/>
              <p:cNvSpPr>
                <a:spLocks noChangeArrowheads="1"/>
              </p:cNvSpPr>
              <p:nvPr/>
            </p:nvSpPr>
            <p:spPr bwMode="auto">
              <a:xfrm>
                <a:off x="1309349" y="2205038"/>
                <a:ext cx="2632415" cy="842962"/>
              </a:xfrm>
              <a:prstGeom prst="roundRect">
                <a:avLst>
                  <a:gd name="adj" fmla="val 50000"/>
                </a:avLst>
              </a:prstGeom>
              <a:solidFill>
                <a:srgbClr val="993366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uk-UA" altLang="zh-CN" sz="4000" b="1" dirty="0">
                    <a:solidFill>
                      <a:schemeClr val="bg1"/>
                    </a:solidFill>
                    <a:latin typeface="+mn-lt"/>
                  </a:rPr>
                  <a:t>дихають</a:t>
                </a:r>
                <a:endParaRPr lang="zh-CN" altLang="en-US" sz="4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232" name="AutoShape 28"/>
              <p:cNvSpPr>
                <a:spLocks noChangeArrowheads="1"/>
              </p:cNvSpPr>
              <p:nvPr/>
            </p:nvSpPr>
            <p:spPr bwMode="auto">
              <a:xfrm>
                <a:off x="1403350" y="4292600"/>
                <a:ext cx="2319339" cy="792163"/>
              </a:xfrm>
              <a:prstGeom prst="roundRect">
                <a:avLst>
                  <a:gd name="adj" fmla="val 50000"/>
                </a:avLst>
              </a:prstGeom>
              <a:solidFill>
                <a:srgbClr val="FF66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67614" name="AutoShape 30"/>
              <p:cNvSpPr>
                <a:spLocks noChangeArrowheads="1"/>
              </p:cNvSpPr>
              <p:nvPr/>
            </p:nvSpPr>
            <p:spPr bwMode="ltGray">
              <a:xfrm>
                <a:off x="3131952" y="2641276"/>
                <a:ext cx="2010149" cy="2011850"/>
              </a:xfrm>
              <a:custGeom>
                <a:avLst/>
                <a:gdLst>
                  <a:gd name="G0" fmla="+- 1914 0 0"/>
                  <a:gd name="G1" fmla="+- 21600 0 1914"/>
                  <a:gd name="G2" fmla="+- 21600 0 191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914" y="10800"/>
                    </a:moveTo>
                    <a:cubicBezTo>
                      <a:pt x="1914" y="15708"/>
                      <a:pt x="5892" y="19686"/>
                      <a:pt x="10800" y="19686"/>
                    </a:cubicBezTo>
                    <a:cubicBezTo>
                      <a:pt x="15708" y="19686"/>
                      <a:pt x="19686" y="15708"/>
                      <a:pt x="19686" y="10800"/>
                    </a:cubicBezTo>
                    <a:cubicBezTo>
                      <a:pt x="19686" y="5892"/>
                      <a:pt x="15708" y="1914"/>
                      <a:pt x="10800" y="1914"/>
                    </a:cubicBezTo>
                    <a:cubicBezTo>
                      <a:pt x="5892" y="1914"/>
                      <a:pt x="1914" y="5892"/>
                      <a:pt x="19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234" name="Oval 31"/>
              <p:cNvSpPr>
                <a:spLocks noChangeArrowheads="1"/>
              </p:cNvSpPr>
              <p:nvPr/>
            </p:nvSpPr>
            <p:spPr bwMode="gray">
              <a:xfrm>
                <a:off x="3309938" y="2786063"/>
                <a:ext cx="1677987" cy="1677987"/>
              </a:xfrm>
              <a:prstGeom prst="ellipse">
                <a:avLst/>
              </a:prstGeom>
              <a:solidFill>
                <a:srgbClr val="FF6600">
                  <a:alpha val="85097"/>
                </a:srgbClr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ru-RU" altLang="en-US"/>
              </a:p>
            </p:txBody>
          </p:sp>
        </p:grpSp>
      </p:grp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1" y="2172203"/>
            <a:ext cx="1583294" cy="30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420570" y="1921580"/>
            <a:ext cx="25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живляться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24279" y="3436825"/>
            <a:ext cx="1848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ростуть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7133163" y="5129931"/>
            <a:ext cx="3308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розвиваються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403700" y="5069681"/>
            <a:ext cx="3800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розмножуються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1532869" y="3537945"/>
            <a:ext cx="2752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помирають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3459" y="621482"/>
            <a:ext cx="10081120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Прочитайте вірш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3979" y="1503808"/>
            <a:ext cx="424847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Познайомтесь, я дитина,</a:t>
            </a:r>
          </a:p>
          <a:p>
            <a:r>
              <a:rPr lang="uk-UA" sz="2800" b="1" dirty="0"/>
              <a:t>Хоч маленька, а людина.</a:t>
            </a:r>
          </a:p>
          <a:p>
            <a:r>
              <a:rPr lang="uk-UA" sz="2800" b="1" dirty="0"/>
              <a:t>Всі частини тіла знаю,</a:t>
            </a:r>
          </a:p>
          <a:p>
            <a:r>
              <a:rPr lang="uk-UA" sz="2800" b="1" dirty="0"/>
              <a:t>Визначаю, називаю</a:t>
            </a:r>
            <a:r>
              <a:rPr lang="uk-UA" sz="2800" b="1" dirty="0" smtClean="0"/>
              <a:t>.</a:t>
            </a:r>
          </a:p>
          <a:p>
            <a:r>
              <a:rPr lang="uk-UA" sz="2800" b="1" dirty="0"/>
              <a:t>Є у мене голова</a:t>
            </a:r>
          </a:p>
          <a:p>
            <a:r>
              <a:rPr lang="uk-UA" sz="2800" b="1" dirty="0"/>
              <a:t>І вона творить дива,</a:t>
            </a:r>
          </a:p>
          <a:p>
            <a:r>
              <a:rPr lang="uk-UA" sz="2800" b="1" dirty="0"/>
              <a:t>Шия голову тримає,</a:t>
            </a:r>
          </a:p>
          <a:p>
            <a:r>
              <a:rPr lang="uk-UA" sz="2800" b="1" dirty="0"/>
              <a:t>Повертає, нахиляє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6295" y="1518054"/>
            <a:ext cx="466530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Є у мене дві руки,</a:t>
            </a:r>
          </a:p>
          <a:p>
            <a:r>
              <a:rPr lang="uk-UA" sz="2800" b="1" dirty="0"/>
              <a:t>Це мої помічники,</a:t>
            </a:r>
          </a:p>
          <a:p>
            <a:r>
              <a:rPr lang="uk-UA" sz="2800" b="1" dirty="0"/>
              <a:t>А непосидючі ноги,</a:t>
            </a:r>
          </a:p>
          <a:p>
            <a:r>
              <a:rPr lang="uk-UA" sz="2800" b="1" dirty="0"/>
              <a:t>Прокладають в світ дороги</a:t>
            </a:r>
            <a:r>
              <a:rPr lang="uk-UA" sz="2800" b="1" dirty="0" smtClean="0"/>
              <a:t>.</a:t>
            </a:r>
          </a:p>
          <a:p>
            <a:r>
              <a:rPr lang="uk-UA" sz="2800" b="1" dirty="0"/>
              <a:t>Тулуб з’єднує частини</a:t>
            </a:r>
          </a:p>
          <a:p>
            <a:r>
              <a:rPr lang="uk-UA" sz="2800" b="1" dirty="0"/>
              <a:t>Є живіт у мене й спина.</a:t>
            </a:r>
          </a:p>
          <a:p>
            <a:r>
              <a:rPr lang="uk-UA" sz="2800" b="1" dirty="0"/>
              <a:t>І всьому хребет опора,</a:t>
            </a:r>
          </a:p>
          <a:p>
            <a:r>
              <a:rPr lang="uk-UA" sz="2800" b="1" dirty="0"/>
              <a:t>Ось така моя будова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" b="8544"/>
          <a:stretch/>
        </p:blipFill>
        <p:spPr>
          <a:xfrm flipH="1">
            <a:off x="9764439" y="3536029"/>
            <a:ext cx="2004450" cy="3042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37183" r="550" b="7794"/>
          <a:stretch/>
        </p:blipFill>
        <p:spPr>
          <a:xfrm>
            <a:off x="4003799" y="4725938"/>
            <a:ext cx="1872496" cy="17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750" y="1413570"/>
            <a:ext cx="101314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Поміркуйте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з 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людини.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3 клас\04 ЯДС\Грущинська\7 Організм людини\Зустріч 56.Наш організм\Частини ті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2061641"/>
            <a:ext cx="6336704" cy="44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8013" y="2061641"/>
            <a:ext cx="401617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Пригадайте, назви 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вам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відомі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Яку роботу вони виконують?</a:t>
            </a:r>
          </a:p>
        </p:txBody>
      </p:sp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13" y="477466"/>
            <a:ext cx="11011809" cy="912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Розрізняють </a:t>
            </a:r>
            <a:r>
              <a:rPr lang="uk-UA" sz="3600" b="1" dirty="0">
                <a:solidFill>
                  <a:srgbClr val="FFFF00"/>
                </a:solidFill>
              </a:rPr>
              <a:t>зовнішню і внутрішню </a:t>
            </a:r>
            <a:r>
              <a:rPr lang="uk-UA" sz="3600" b="1" dirty="0"/>
              <a:t>будову </a:t>
            </a:r>
            <a:r>
              <a:rPr lang="uk-UA" sz="3600" b="1" dirty="0" smtClean="0"/>
              <a:t>людини</a:t>
            </a:r>
            <a:endParaRPr lang="uk-UA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3399" y="1701602"/>
            <a:ext cx="3240360" cy="4110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Людський організм  - це унікальний «механізм» та найдосконаліший витвір, який створила природа.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87" y="1701602"/>
            <a:ext cx="7767464" cy="41044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7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447" y="621482"/>
            <a:ext cx="10369152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Пригадайте, назви яких </a:t>
            </a:r>
            <a:r>
              <a:rPr lang="ru-RU" sz="3600" b="1" dirty="0" err="1"/>
              <a:t>органів</a:t>
            </a:r>
            <a:r>
              <a:rPr lang="ru-RU" sz="3600" b="1" dirty="0"/>
              <a:t> вам </a:t>
            </a:r>
            <a:r>
              <a:rPr lang="ru-RU" sz="3600" b="1" dirty="0" err="1"/>
              <a:t>відомі</a:t>
            </a:r>
            <a:r>
              <a:rPr lang="ru-RU" sz="3600" b="1" dirty="0"/>
              <a:t>. </a:t>
            </a:r>
            <a:endParaRPr lang="zh-CN" alt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7" name="Picture 1" descr="F:\наташа\3 клас\ПРИРОДОЗНАВСТВО\ЛЮДИНА- ЖИВИЙ ОРГАНІЗМ\ОРГАНІЗМ ЛЮДИНИ\ba00b125c9054e872a029230856493b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199042"/>
            <a:ext cx="1690119" cy="40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3115823" y="2024009"/>
            <a:ext cx="1400850" cy="2396093"/>
            <a:chOff x="3115272" y="1850578"/>
            <a:chExt cx="1401345" cy="2395994"/>
          </a:xfrm>
        </p:grpSpPr>
        <p:pic>
          <p:nvPicPr>
            <p:cNvPr id="11287" name="Picture 3" descr="F:\наташа\3 клас\ПРИРОДОЗНАВСТВО\ЛЮДИНА- ЖИВИЙ ОРГАНІЗМ\КРОВОНОСНА СИСТЕМА\0012-008-Serdts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72" y="1850578"/>
              <a:ext cx="1380989" cy="199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3115272" y="3661797"/>
              <a:ext cx="140134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серце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5955937" y="1572573"/>
            <a:ext cx="1648339" cy="2073755"/>
            <a:chOff x="4958579" y="2172728"/>
            <a:chExt cx="1650327" cy="2073844"/>
          </a:xfrm>
        </p:grpSpPr>
        <p:pic>
          <p:nvPicPr>
            <p:cNvPr id="11285" name="Picture 4" descr="F:\наташа\3 клас\ПРИРОДОЗНАВСТВО\ЛЮДИНА- ЖИВИЙ ОРГАНІЗМ\ОРГАНИ ДИХАННЯ\lungs2-240x24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79" y="2172728"/>
              <a:ext cx="1650327" cy="165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4988151" y="3661797"/>
              <a:ext cx="146809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8052081" y="1522786"/>
            <a:ext cx="1659444" cy="1749830"/>
            <a:chOff x="6876256" y="1541256"/>
            <a:chExt cx="1659327" cy="1749022"/>
          </a:xfrm>
        </p:grpSpPr>
        <p:pic>
          <p:nvPicPr>
            <p:cNvPr id="11283" name="Picture 10" descr="F:\наташа\3 клас\ПРИРОДОЗНАВСТВО\ЛЮДИНА- ЖИВИЙ ОРГАНІЗМ\НЕРВОВА СИСТЕМА\88993547_large_4979214_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11090" r="11742" b="46204"/>
            <a:stretch>
              <a:fillRect/>
            </a:stretch>
          </p:blipFill>
          <p:spPr bwMode="auto">
            <a:xfrm>
              <a:off x="6876256" y="1541256"/>
              <a:ext cx="1656184" cy="12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7127954" y="2705503"/>
              <a:ext cx="1407629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мозок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9515657" y="3029130"/>
            <a:ext cx="2240091" cy="1390972"/>
            <a:chOff x="6876256" y="3259158"/>
            <a:chExt cx="2240813" cy="1390055"/>
          </a:xfrm>
        </p:grpSpPr>
        <p:pic>
          <p:nvPicPr>
            <p:cNvPr id="11281" name="Picture 8" descr="F:\наташа\3 клас\ПРИРОДОЗНАВСТВО\ЛЮДИНА- ЖИВИЙ ОРГАНІЗМ\ТРАВНА СИСТЕМА\88993544_large_4979214_0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" t="18263" r="5760" b="40868"/>
            <a:stretch>
              <a:fillRect/>
            </a:stretch>
          </p:blipFill>
          <p:spPr bwMode="auto">
            <a:xfrm>
              <a:off x="6876256" y="3259158"/>
              <a:ext cx="2046655" cy="1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387685" y="4049656"/>
              <a:ext cx="172938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печінка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8614514" y="4398884"/>
            <a:ext cx="1808572" cy="2010240"/>
            <a:chOff x="7171253" y="4471441"/>
            <a:chExt cx="1809419" cy="2010048"/>
          </a:xfrm>
        </p:grpSpPr>
        <p:pic>
          <p:nvPicPr>
            <p:cNvPr id="11279" name="Picture 9" descr="F:\наташа\3 клас\ПРИРОДОЗНАВСТВО\ЛЮДИНА- ЖИВИЙ ОРГАНІЗМ\ВЫДЕЛИТЕЛЬНАЯ СИСТЕМА\DJ-36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253" y="4471441"/>
              <a:ext cx="1456659" cy="201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7556884" y="5820787"/>
              <a:ext cx="142378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нирки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2" name="Группа 51"/>
          <p:cNvGrpSpPr>
            <a:grpSpLocks/>
          </p:cNvGrpSpPr>
          <p:nvPr/>
        </p:nvGrpSpPr>
        <p:grpSpPr bwMode="auto">
          <a:xfrm>
            <a:off x="6092031" y="4055603"/>
            <a:ext cx="2197256" cy="1978483"/>
            <a:chOff x="4821428" y="4427550"/>
            <a:chExt cx="2198802" cy="1978012"/>
          </a:xfrm>
        </p:grpSpPr>
        <p:pic>
          <p:nvPicPr>
            <p:cNvPr id="11277" name="Picture 6" descr="F:\наташа\3 клас\ПРИРОДОЗНАВСТВО\ЛЮДИНА- ЖИВИЙ ОРГАНІЗМ\ТРАВНА СИСТЕМА\DJ-34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28" y="4427550"/>
              <a:ext cx="1801545" cy="18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4824372" y="5820787"/>
              <a:ext cx="219585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кишечник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5" name="Группа 54"/>
          <p:cNvGrpSpPr>
            <a:grpSpLocks/>
          </p:cNvGrpSpPr>
          <p:nvPr/>
        </p:nvGrpSpPr>
        <p:grpSpPr bwMode="auto">
          <a:xfrm>
            <a:off x="3713954" y="4254536"/>
            <a:ext cx="1918038" cy="1951489"/>
            <a:chOff x="2773336" y="4277534"/>
            <a:chExt cx="1918523" cy="1951884"/>
          </a:xfrm>
        </p:grpSpPr>
        <p:pic>
          <p:nvPicPr>
            <p:cNvPr id="11275" name="Picture 7" descr="F:\наташа\3 клас\ПРИРОДОЗНАВСТВО\ЛЮДИНА- ЖИВИЙ ОРГАНІЗМ\ТРАВНА СИСТЕМА\88993543_large_4979214_0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10202" r="12299" b="41058"/>
            <a:stretch>
              <a:fillRect/>
            </a:stretch>
          </p:blipFill>
          <p:spPr bwMode="auto">
            <a:xfrm>
              <a:off x="2773336" y="4277534"/>
              <a:ext cx="1722925" cy="156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2940033" y="5644643"/>
              <a:ext cx="1751826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3200" b="1" spc="50" dirty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шлунок</a:t>
              </a:r>
              <a:endPara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11600" y="1479081"/>
            <a:ext cx="45210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Яку роботу вони виконують</a:t>
            </a:r>
          </a:p>
        </p:txBody>
      </p:sp>
    </p:spTree>
    <p:extLst>
      <p:ext uri="{BB962C8B-B14F-4D97-AF65-F5344CB8AC3E}">
        <p14:creationId xmlns:p14="http://schemas.microsoft.com/office/powerpoint/2010/main" val="176413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13334</TotalTime>
  <Words>691</Words>
  <Application>Microsoft Office PowerPoint</Application>
  <PresentationFormat>Произвольный</PresentationFormat>
  <Paragraphs>136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Людина – частина живої природи</vt:lpstr>
      <vt:lpstr>Прочитайте вірш</vt:lpstr>
      <vt:lpstr>Презентация PowerPoint</vt:lpstr>
      <vt:lpstr>Презентация PowerPoint</vt:lpstr>
      <vt:lpstr>Пригадайте, назви яких органів вам відомі. </vt:lpstr>
      <vt:lpstr>Презентация PowerPoint</vt:lpstr>
      <vt:lpstr>Презентация PowerPoint</vt:lpstr>
      <vt:lpstr>Презентация PowerPoint</vt:lpstr>
      <vt:lpstr>Орган (грец.) – частина організму, що виконує певну роботу.</vt:lpstr>
      <vt:lpstr>Системи органів людини</vt:lpstr>
      <vt:lpstr>Системи органів людини</vt:lpstr>
      <vt:lpstr>Системи органів людини</vt:lpstr>
      <vt:lpstr>Системи органів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1000</cp:revision>
  <dcterms:created xsi:type="dcterms:W3CDTF">2025-08-27T14:01:18Z</dcterms:created>
  <dcterms:modified xsi:type="dcterms:W3CDTF">2026-04-21T11:26:26Z</dcterms:modified>
</cp:coreProperties>
</file>