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7" r:id="rId2"/>
    <p:sldId id="977" r:id="rId3"/>
    <p:sldId id="680" r:id="rId4"/>
    <p:sldId id="934" r:id="rId5"/>
    <p:sldId id="1016" r:id="rId6"/>
    <p:sldId id="995" r:id="rId7"/>
    <p:sldId id="938" r:id="rId8"/>
    <p:sldId id="1015" r:id="rId9"/>
    <p:sldId id="1018" r:id="rId10"/>
    <p:sldId id="1017" r:id="rId11"/>
    <p:sldId id="1019" r:id="rId12"/>
    <p:sldId id="1022" r:id="rId13"/>
    <p:sldId id="1021" r:id="rId14"/>
    <p:sldId id="1025" r:id="rId15"/>
    <p:sldId id="1039" r:id="rId16"/>
    <p:sldId id="1040" r:id="rId17"/>
    <p:sldId id="1041" r:id="rId18"/>
    <p:sldId id="1032" r:id="rId19"/>
    <p:sldId id="1035" r:id="rId20"/>
    <p:sldId id="1036" r:id="rId21"/>
    <p:sldId id="1038" r:id="rId22"/>
    <p:sldId id="674" r:id="rId23"/>
    <p:sldId id="772" r:id="rId24"/>
    <p:sldId id="599" r:id="rId2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2961228-0CEB-4013-8979-184E70C29F96}" type="slidenum">
              <a:rPr lang="zh-C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2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76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9543" y="1125537"/>
            <a:ext cx="8732630" cy="102155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</a:rPr>
              <a:t>Як працює наш організм?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6167" y="3908215"/>
            <a:ext cx="311600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Гриби та бактерії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Урок 85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75" y="3324981"/>
            <a:ext cx="2224505" cy="2484512"/>
          </a:xfrm>
          <a:prstGeom prst="roundRect">
            <a:avLst/>
          </a:prstGeom>
          <a:ln w="38100"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610930"/>
            <a:ext cx="10081120" cy="8458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Це внутрішня будова </a:t>
            </a:r>
            <a:r>
              <a:rPr lang="uk-UA" sz="4000" b="1" dirty="0" smtClean="0">
                <a:solidFill>
                  <a:schemeClr val="bg1"/>
                </a:solidFill>
              </a:rPr>
              <a:t>тіла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71" y="1572863"/>
            <a:ext cx="6264696" cy="446563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7419434" y="1572863"/>
            <a:ext cx="3871657" cy="353247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Тіло людини складається з органів, що мають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свою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певну форму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, будову і розташування,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а також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виконують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властиву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їм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роботу, яку називають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функціями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25855" y="3956061"/>
            <a:ext cx="7350752" cy="23380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Здається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всі</a:t>
            </a:r>
            <a:r>
              <a:rPr lang="ru-RU" sz="2800" b="1" dirty="0"/>
              <a:t> </a:t>
            </a:r>
            <a:r>
              <a:rPr lang="ru-RU" sz="2800" b="1" dirty="0" err="1"/>
              <a:t>частини</a:t>
            </a:r>
            <a:r>
              <a:rPr lang="ru-RU" sz="2800" b="1" dirty="0"/>
              <a:t> </a:t>
            </a:r>
            <a:r>
              <a:rPr lang="ru-RU" sz="2800" b="1" dirty="0" err="1"/>
              <a:t>тіла</a:t>
            </a:r>
            <a:r>
              <a:rPr lang="ru-RU" sz="2800" b="1" dirty="0"/>
              <a:t> </a:t>
            </a:r>
            <a:r>
              <a:rPr lang="ru-RU" sz="2800" b="1" dirty="0" err="1"/>
              <a:t>діють</a:t>
            </a:r>
            <a:r>
              <a:rPr lang="ru-RU" sz="2800" b="1" dirty="0"/>
              <a:t> </a:t>
            </a:r>
            <a:r>
              <a:rPr lang="ru-RU" sz="2800" b="1" dirty="0" err="1"/>
              <a:t>окремо</a:t>
            </a:r>
            <a:r>
              <a:rPr lang="ru-RU" sz="2800" b="1" dirty="0"/>
              <a:t>. </a:t>
            </a:r>
            <a:r>
              <a:rPr lang="ru-RU" sz="2800" b="1" dirty="0" err="1"/>
              <a:t>Ти</a:t>
            </a:r>
            <a:r>
              <a:rPr lang="ru-RU" sz="2800" b="1" dirty="0"/>
              <a:t> </a:t>
            </a:r>
            <a:r>
              <a:rPr lang="ru-RU" sz="2800" b="1" dirty="0" err="1"/>
              <a:t>можеш</a:t>
            </a:r>
            <a:r>
              <a:rPr lang="ru-RU" sz="2800" b="1" dirty="0"/>
              <a:t> </a:t>
            </a:r>
            <a:r>
              <a:rPr lang="ru-RU" sz="2800" b="1" dirty="0" err="1"/>
              <a:t>підняти</a:t>
            </a:r>
            <a:r>
              <a:rPr lang="ru-RU" sz="2800" b="1" dirty="0"/>
              <a:t> </a:t>
            </a:r>
            <a:r>
              <a:rPr lang="ru-RU" sz="2800" b="1" dirty="0" err="1"/>
              <a:t>лише</a:t>
            </a:r>
            <a:r>
              <a:rPr lang="ru-RU" sz="2800" b="1" dirty="0"/>
              <a:t> одну ногу </a:t>
            </a:r>
            <a:r>
              <a:rPr lang="ru-RU" sz="2800" b="1" dirty="0" err="1"/>
              <a:t>чи</a:t>
            </a:r>
            <a:r>
              <a:rPr lang="ru-RU" sz="2800" b="1" dirty="0"/>
              <a:t> руку, </a:t>
            </a:r>
            <a:r>
              <a:rPr lang="ru-RU" sz="2800" b="1" dirty="0" err="1"/>
              <a:t>повернути</a:t>
            </a:r>
            <a:r>
              <a:rPr lang="ru-RU" sz="2800" b="1" dirty="0"/>
              <a:t> голову </a:t>
            </a:r>
            <a:r>
              <a:rPr lang="ru-RU" sz="2800" b="1" dirty="0" err="1"/>
              <a:t>вбік</a:t>
            </a:r>
            <a:r>
              <a:rPr lang="ru-RU" sz="2800" b="1" dirty="0"/>
              <a:t>, </a:t>
            </a:r>
            <a:r>
              <a:rPr lang="ru-RU" sz="2800" b="1" dirty="0" err="1"/>
              <a:t>нахилитися</a:t>
            </a:r>
            <a:r>
              <a:rPr lang="ru-RU" sz="2800" b="1" dirty="0"/>
              <a:t> вперед. </a:t>
            </a:r>
            <a:r>
              <a:rPr lang="ru-RU" sz="2800" b="1" dirty="0" err="1"/>
              <a:t>Насправді</a:t>
            </a:r>
            <a:r>
              <a:rPr lang="ru-RU" sz="2800" b="1" dirty="0"/>
              <a:t> </a:t>
            </a:r>
            <a:r>
              <a:rPr lang="ru-RU" sz="2800" b="1" dirty="0" err="1"/>
              <a:t>кожен</a:t>
            </a:r>
            <a:r>
              <a:rPr lang="ru-RU" sz="2800" b="1" dirty="0"/>
              <a:t> </a:t>
            </a:r>
            <a:r>
              <a:rPr lang="ru-RU" sz="2800" b="1" dirty="0" err="1"/>
              <a:t>рух</a:t>
            </a:r>
            <a:r>
              <a:rPr lang="ru-RU" sz="2800" b="1" dirty="0"/>
              <a:t>  — </a:t>
            </a:r>
            <a:r>
              <a:rPr lang="ru-RU" sz="2800" b="1" dirty="0" err="1"/>
              <a:t>узгоджена</a:t>
            </a:r>
            <a:r>
              <a:rPr lang="ru-RU" sz="2800" b="1" dirty="0"/>
              <a:t> </a:t>
            </a:r>
            <a:r>
              <a:rPr lang="ru-RU" sz="2800" b="1" dirty="0" err="1"/>
              <a:t>дія</a:t>
            </a:r>
            <a:r>
              <a:rPr lang="ru-RU" sz="2800" b="1" dirty="0"/>
              <a:t> </a:t>
            </a:r>
            <a:r>
              <a:rPr lang="ru-RU" sz="2800" b="1" dirty="0" err="1"/>
              <a:t>всього</a:t>
            </a:r>
            <a:r>
              <a:rPr lang="ru-RU" sz="2800" b="1" dirty="0"/>
              <a:t> </a:t>
            </a:r>
            <a:r>
              <a:rPr lang="ru-RU" sz="2800" b="1" dirty="0" err="1"/>
              <a:t>організму</a:t>
            </a:r>
            <a:r>
              <a:rPr lang="ru-RU" sz="2800" b="1" dirty="0"/>
              <a:t>.</a:t>
            </a:r>
            <a:endParaRPr lang="uk-UA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23479" y="549474"/>
            <a:ext cx="10081120" cy="7306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3479" y="1426566"/>
            <a:ext cx="1015312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Усі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частини</a:t>
            </a:r>
            <a:r>
              <a:rPr lang="ru-RU" sz="2800" b="1" dirty="0">
                <a:solidFill>
                  <a:schemeClr val="bg1"/>
                </a:solidFill>
              </a:rPr>
              <a:t> тіла й </a:t>
            </a:r>
            <a:r>
              <a:rPr lang="ru-RU" sz="2800" b="1" dirty="0" err="1">
                <a:solidFill>
                  <a:schemeClr val="bg1"/>
                </a:solidFill>
              </a:rPr>
              <a:t>органи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перебувають</a:t>
            </a:r>
            <a:r>
              <a:rPr lang="ru-RU" sz="2800" b="1" dirty="0">
                <a:solidFill>
                  <a:schemeClr val="bg1"/>
                </a:solidFill>
              </a:rPr>
              <a:t> у </a:t>
            </a:r>
            <a:r>
              <a:rPr lang="ru-RU" sz="2800" b="1" dirty="0" err="1">
                <a:solidFill>
                  <a:schemeClr val="bg1"/>
                </a:solidFill>
              </a:rPr>
              <a:t>тісному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взаємозв’язку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r>
              <a:rPr lang="ru-RU" sz="2800" b="1" dirty="0"/>
              <a:t>Вони є </a:t>
            </a:r>
            <a:r>
              <a:rPr lang="ru-RU" sz="2800" b="1" dirty="0" err="1"/>
              <a:t>складовими</a:t>
            </a:r>
            <a:r>
              <a:rPr lang="ru-RU" sz="2800" b="1" dirty="0"/>
              <a:t> </a:t>
            </a:r>
            <a:r>
              <a:rPr lang="ru-RU" sz="2800" b="1" dirty="0" err="1"/>
              <a:t>елементами</a:t>
            </a:r>
            <a:r>
              <a:rPr lang="ru-RU" sz="2800" b="1" dirty="0"/>
              <a:t> </a:t>
            </a:r>
            <a:r>
              <a:rPr lang="ru-RU" sz="2800" b="1" dirty="0" err="1"/>
              <a:t>цілісного</a:t>
            </a:r>
            <a:r>
              <a:rPr lang="ru-RU" sz="2800" b="1" dirty="0"/>
              <a:t> </a:t>
            </a:r>
            <a:r>
              <a:rPr lang="ru-RU" sz="2800" b="1" dirty="0" err="1"/>
              <a:t>організму</a:t>
            </a:r>
            <a:r>
              <a:rPr lang="ru-RU" sz="2800" b="1" dirty="0"/>
              <a:t>, який </a:t>
            </a:r>
            <a:r>
              <a:rPr lang="ru-RU" sz="2800" b="1" dirty="0" err="1"/>
              <a:t>взаємодіє</a:t>
            </a:r>
            <a:r>
              <a:rPr lang="ru-RU" sz="2800" b="1" dirty="0"/>
              <a:t> з </a:t>
            </a:r>
            <a:r>
              <a:rPr lang="ru-RU" sz="2800" b="1" dirty="0" err="1" smtClean="0"/>
              <a:t>довкіллям</a:t>
            </a:r>
            <a:r>
              <a:rPr lang="ru-RU" sz="2800" b="1" dirty="0"/>
              <a:t>, </a:t>
            </a:r>
            <a:r>
              <a:rPr lang="ru-RU" sz="2800" b="1" dirty="0" err="1"/>
              <a:t>отримує</a:t>
            </a:r>
            <a:r>
              <a:rPr lang="ru-RU" sz="2800" b="1" dirty="0"/>
              <a:t> </a:t>
            </a:r>
            <a:r>
              <a:rPr lang="ru-RU" sz="2800" b="1" dirty="0" err="1"/>
              <a:t>ззовні</a:t>
            </a:r>
            <a:r>
              <a:rPr lang="ru-RU" sz="2800" b="1" dirty="0"/>
              <a:t> </a:t>
            </a:r>
            <a:r>
              <a:rPr lang="ru-RU" sz="2800" b="1" dirty="0" err="1"/>
              <a:t>поживні</a:t>
            </a:r>
            <a:r>
              <a:rPr lang="ru-RU" sz="2800" b="1" dirty="0"/>
              <a:t> </a:t>
            </a:r>
            <a:r>
              <a:rPr lang="ru-RU" sz="2800" b="1" dirty="0" err="1"/>
              <a:t>речовини</a:t>
            </a:r>
            <a:r>
              <a:rPr lang="ru-RU" sz="2800" b="1" dirty="0"/>
              <a:t> та </a:t>
            </a:r>
            <a:r>
              <a:rPr lang="ru-RU" sz="2800" b="1" dirty="0" err="1" smtClean="0"/>
              <a:t>енергію</a:t>
            </a:r>
            <a:r>
              <a:rPr lang="ru-RU" sz="2800" b="1" dirty="0"/>
              <a:t>. </a:t>
            </a:r>
            <a:r>
              <a:rPr lang="ru-RU" sz="2800" b="1" dirty="0" err="1"/>
              <a:t>Натомість</a:t>
            </a:r>
            <a:r>
              <a:rPr lang="ru-RU" sz="2800" b="1" dirty="0"/>
              <a:t> </a:t>
            </a:r>
            <a:r>
              <a:rPr lang="ru-RU" sz="2800" b="1" dirty="0" err="1"/>
              <a:t>назовні</a:t>
            </a:r>
            <a:r>
              <a:rPr lang="ru-RU" sz="2800" b="1" dirty="0"/>
              <a:t> </a:t>
            </a:r>
            <a:r>
              <a:rPr lang="ru-RU" sz="2800" b="1" dirty="0" err="1"/>
              <a:t>виділяє</a:t>
            </a:r>
            <a:r>
              <a:rPr lang="ru-RU" sz="2800" b="1" dirty="0"/>
              <a:t> </a:t>
            </a:r>
            <a:r>
              <a:rPr lang="ru-RU" sz="2800" b="1" dirty="0" err="1"/>
              <a:t>продукти</a:t>
            </a:r>
            <a:r>
              <a:rPr lang="ru-RU" sz="2800" b="1" dirty="0"/>
              <a:t> </a:t>
            </a:r>
            <a:r>
              <a:rPr lang="ru-RU" sz="2800" b="1" dirty="0" err="1"/>
              <a:t>обміну</a:t>
            </a:r>
            <a:r>
              <a:rPr lang="ru-RU" sz="2800" b="1" dirty="0"/>
              <a:t>, що утворюються в процесі його </a:t>
            </a:r>
            <a:r>
              <a:rPr lang="ru-RU" sz="2800" b="1" dirty="0" err="1"/>
              <a:t>життєдіяльності</a:t>
            </a:r>
            <a:r>
              <a:rPr lang="ru-RU" sz="2800" b="1" dirty="0"/>
              <a:t>. </a:t>
            </a:r>
          </a:p>
        </p:txBody>
      </p:sp>
      <p:pic>
        <p:nvPicPr>
          <p:cNvPr id="9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03" y="4121872"/>
            <a:ext cx="2224505" cy="2484512"/>
          </a:xfrm>
          <a:prstGeom prst="roundRect">
            <a:avLst/>
          </a:prstGeom>
          <a:ln w="38100"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1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54785"/>
            <a:ext cx="10413416" cy="742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Організму людини властиві: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71551" y="1472168"/>
            <a:ext cx="3646728" cy="979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Цілісність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21861" y="1457088"/>
            <a:ext cx="4364865" cy="8885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Обмін</a:t>
            </a:r>
            <a:r>
              <a:rPr lang="ru-RU" sz="4000" b="1" dirty="0"/>
              <a:t> </a:t>
            </a:r>
            <a:r>
              <a:rPr lang="ru-RU" sz="4000" b="1" dirty="0" err="1"/>
              <a:t>енергією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53165" y="4149874"/>
            <a:ext cx="5109379" cy="14071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Підтримка</a:t>
            </a:r>
            <a:r>
              <a:rPr lang="ru-RU" sz="4000" b="1" dirty="0"/>
              <a:t> </a:t>
            </a:r>
            <a:r>
              <a:rPr lang="ru-RU" sz="4000" b="1" dirty="0" err="1"/>
              <a:t>сталої</a:t>
            </a:r>
            <a:r>
              <a:rPr lang="ru-RU" sz="4000" b="1" dirty="0"/>
              <a:t> </a:t>
            </a:r>
            <a:r>
              <a:rPr lang="ru-RU" sz="4000" b="1" dirty="0" err="1"/>
              <a:t>температури</a:t>
            </a:r>
            <a:r>
              <a:rPr lang="ru-RU" sz="4000" b="1" dirty="0"/>
              <a:t> </a:t>
            </a:r>
            <a:r>
              <a:rPr lang="ru-RU" sz="4000" b="1" dirty="0" err="1"/>
              <a:t>тіла</a:t>
            </a:r>
            <a:r>
              <a:rPr lang="ru-RU" sz="4000" b="1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71551" y="2637706"/>
            <a:ext cx="3813843" cy="11722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Обмін</a:t>
            </a:r>
            <a:r>
              <a:rPr lang="ru-RU" sz="4000" b="1" dirty="0"/>
              <a:t> </a:t>
            </a:r>
            <a:r>
              <a:rPr lang="ru-RU" sz="4000" b="1" dirty="0" err="1"/>
              <a:t>речовинами</a:t>
            </a:r>
            <a:endParaRPr lang="ru-RU" sz="4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72737" y="2560457"/>
            <a:ext cx="5042355" cy="1326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Обмін</a:t>
            </a:r>
            <a:r>
              <a:rPr lang="ru-RU" sz="4000" b="1" dirty="0"/>
              <a:t> </a:t>
            </a:r>
            <a:r>
              <a:rPr lang="ru-RU" sz="4000" b="1" dirty="0" err="1"/>
              <a:t>інформацією</a:t>
            </a:r>
            <a:r>
              <a:rPr lang="ru-RU" sz="4000" b="1" dirty="0"/>
              <a:t> з </a:t>
            </a:r>
            <a:r>
              <a:rPr lang="ru-RU" sz="4000" b="1" dirty="0" err="1"/>
              <a:t>довкіллям</a:t>
            </a:r>
            <a:endParaRPr lang="ru-RU" sz="4000" b="1" dirty="0"/>
          </a:p>
        </p:txBody>
      </p:sp>
      <p:pic>
        <p:nvPicPr>
          <p:cNvPr id="10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4098027"/>
            <a:ext cx="2224505" cy="2484512"/>
          </a:xfrm>
          <a:prstGeom prst="roundRect">
            <a:avLst/>
          </a:prstGeom>
          <a:ln w="38100"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4644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38089" y="1834701"/>
            <a:ext cx="4536503" cy="154421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uk-UA" altLang="zh-CN" sz="3200" b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Орган</a:t>
            </a:r>
            <a:r>
              <a:rPr lang="uk-UA" altLang="zh-CN" sz="3200" b="1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uk-UA" altLang="zh-CN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uk-UA" altLang="zh-CN" sz="3200" b="1" dirty="0" err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грец</a:t>
            </a:r>
            <a:r>
              <a:rPr lang="uk-UA" altLang="zh-CN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.) – частина організму, що виконує певну роботу.</a:t>
            </a:r>
            <a:endParaRPr lang="zh-CN" altLang="en-US" sz="1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79663" y="3958694"/>
            <a:ext cx="5760640" cy="201626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uk-UA" altLang="zh-CN" sz="3200" b="1" dirty="0">
                <a:solidFill>
                  <a:schemeClr val="bg1"/>
                </a:solidFill>
                <a:latin typeface="+mn-lt"/>
                <a:ea typeface="黑体" pitchFamily="49" charset="-122"/>
              </a:rPr>
              <a:t>Органи, що спільно виконують ту чи іншу роботу, утворюють </a:t>
            </a:r>
            <a:r>
              <a:rPr lang="uk-UA" altLang="zh-CN" sz="3200" b="1" dirty="0">
                <a:solidFill>
                  <a:srgbClr val="FFFF00"/>
                </a:solidFill>
                <a:latin typeface="+mn-lt"/>
                <a:ea typeface="黑体" pitchFamily="49" charset="-122"/>
              </a:rPr>
              <a:t>систему органів.</a:t>
            </a:r>
            <a:endParaRPr lang="zh-CN" altLang="en-US" sz="1800" b="1" dirty="0">
              <a:solidFill>
                <a:srgbClr val="FFFF00"/>
              </a:solidFill>
              <a:latin typeface="+mn-lt"/>
              <a:ea typeface="黑体" pitchFamily="49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3479" y="610930"/>
            <a:ext cx="10081120" cy="8458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Запам’ятайте!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1" descr="F:\наташа\3 клас\ПРИРОДОЗНАВСТВО\ЛЮДИНА- ЖИВИЙ ОРГАНІЗМ\ОРГАНІЗМ ЛЮДИНИ\ba00b125c9054e872a029230856493b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327" y="1485507"/>
            <a:ext cx="2232248" cy="48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5926471" y="1597531"/>
            <a:ext cx="1648339" cy="2073755"/>
            <a:chOff x="4958579" y="2172728"/>
            <a:chExt cx="1650327" cy="2073844"/>
          </a:xfrm>
        </p:grpSpPr>
        <p:pic>
          <p:nvPicPr>
            <p:cNvPr id="9" name="Picture 4" descr="F:\наташа\3 клас\ПРИРОДОЗНАВСТВО\ЛЮДИНА- ЖИВИЙ ОРГАНІЗМ\ОРГАНИ ДИХАННЯ\lungs2-240x24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579" y="2172728"/>
              <a:ext cx="1650327" cy="165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4988151" y="3661797"/>
              <a:ext cx="1468095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uk-UA" sz="3200" b="1" spc="50" dirty="0">
                  <a:ln w="11430"/>
                  <a:solidFill>
                    <a:srgbClr val="FF33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ea typeface="宋体" charset="-122"/>
                </a:rPr>
                <a:t>легені</a:t>
              </a:r>
              <a:endParaRPr lang="ru-RU" sz="32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966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42098" y="3861842"/>
            <a:ext cx="5586037" cy="2062103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kern="0" dirty="0" smtClean="0">
                <a:solidFill>
                  <a:srgbClr val="FFFF00"/>
                </a:solidFill>
                <a:ea typeface="宋体" charset="-122"/>
              </a:rPr>
              <a:t>Система </a:t>
            </a:r>
            <a:r>
              <a:rPr lang="ru-RU" sz="3200" b="1" kern="0" dirty="0" err="1" smtClean="0">
                <a:solidFill>
                  <a:srgbClr val="FFFF00"/>
                </a:solidFill>
                <a:ea typeface="宋体" charset="-122"/>
              </a:rPr>
              <a:t>органів</a:t>
            </a:r>
            <a:r>
              <a:rPr lang="ru-RU" sz="3200" b="1" kern="0" dirty="0" smtClean="0">
                <a:solidFill>
                  <a:srgbClr val="FFFF00"/>
                </a:solidFill>
                <a:ea typeface="宋体" charset="-122"/>
              </a:rPr>
              <a:t> </a:t>
            </a:r>
            <a:r>
              <a:rPr lang="ru-RU" sz="3200" b="1" kern="0" dirty="0" err="1">
                <a:solidFill>
                  <a:srgbClr val="FFFF00"/>
                </a:solidFill>
                <a:ea typeface="宋体" charset="-122"/>
              </a:rPr>
              <a:t>чуття</a:t>
            </a:r>
            <a:r>
              <a:rPr lang="ru-RU" sz="3200" b="1" kern="0" dirty="0">
                <a:solidFill>
                  <a:srgbClr val="FFFF00"/>
                </a:solidFill>
                <a:ea typeface="宋体" charset="-122"/>
              </a:rPr>
              <a:t> </a:t>
            </a:r>
            <a:r>
              <a:rPr lang="ru-RU" sz="3200" b="1" kern="0" dirty="0" smtClean="0">
                <a:solidFill>
                  <a:schemeClr val="bg1"/>
                </a:solidFill>
                <a:ea typeface="宋体" charset="-122"/>
              </a:rPr>
              <a:t>допомагає </a:t>
            </a:r>
            <a:r>
              <a:rPr lang="ru-RU" sz="3200" b="1" kern="0" dirty="0" smtClean="0">
                <a:solidFill>
                  <a:schemeClr val="bg1"/>
                </a:solidFill>
                <a:ea typeface="宋体" charset="-122"/>
              </a:rPr>
              <a:t>людині </a:t>
            </a:r>
            <a:r>
              <a:rPr lang="ru-RU" altLang="en-US" sz="3200" b="1" dirty="0" smtClean="0">
                <a:solidFill>
                  <a:schemeClr val="bg1"/>
                </a:solidFill>
              </a:rPr>
              <a:t>сприймати </a:t>
            </a:r>
            <a:r>
              <a:rPr lang="ru-RU" altLang="en-US" sz="3200" b="1" dirty="0">
                <a:solidFill>
                  <a:schemeClr val="bg1"/>
                </a:solidFill>
              </a:rPr>
              <a:t>зміни у </a:t>
            </a:r>
            <a:r>
              <a:rPr lang="ru-RU" altLang="en-US" sz="3200" b="1" dirty="0" err="1">
                <a:solidFill>
                  <a:schemeClr val="bg1"/>
                </a:solidFill>
              </a:rPr>
              <a:t>навколишньому</a:t>
            </a:r>
            <a:r>
              <a:rPr lang="ru-RU" altLang="en-US" sz="3200" b="1" dirty="0">
                <a:solidFill>
                  <a:schemeClr val="bg1"/>
                </a:solidFill>
              </a:rPr>
              <a:t> </a:t>
            </a:r>
            <a:r>
              <a:rPr lang="ru-RU" altLang="en-US" sz="3200" b="1" dirty="0" err="1" smtClean="0">
                <a:solidFill>
                  <a:schemeClr val="bg1"/>
                </a:solidFill>
              </a:rPr>
              <a:t>середовищі</a:t>
            </a:r>
            <a:endParaRPr lang="ru-RU" altLang="en-US" sz="3200" dirty="0">
              <a:solidFill>
                <a:schemeClr val="bg1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63" y="477466"/>
            <a:ext cx="10153128" cy="93684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Системи органів людини</a:t>
            </a:r>
            <a:endParaRPr lang="zh-CN" altLang="en-US" sz="36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979463" y="1548468"/>
            <a:ext cx="10153128" cy="206210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uk-UA" altLang="en-US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В людському тілі 12 головних систем, кожна з яких відповідає за який-небудь процес або декілька процесів, необхідних для підтримки життя людського організму.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3999" b="5011"/>
          <a:stretch>
            <a:fillRect/>
          </a:stretch>
        </p:blipFill>
        <p:spPr bwMode="auto">
          <a:xfrm>
            <a:off x="7388175" y="3320778"/>
            <a:ext cx="3657431" cy="29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4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83919" y="1557586"/>
            <a:ext cx="5586037" cy="2062103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kern="0" dirty="0" err="1">
                <a:solidFill>
                  <a:srgbClr val="FFFF00"/>
                </a:solidFill>
                <a:ea typeface="宋体" charset="-122"/>
                <a:cs typeface="Times New Roman" panose="02020603050405020304" pitchFamily="18" charset="0"/>
              </a:rPr>
              <a:t>Органи</a:t>
            </a:r>
            <a:r>
              <a:rPr lang="ru-RU" sz="3200" b="1" kern="0" dirty="0">
                <a:solidFill>
                  <a:srgbClr val="FFFF00"/>
                </a:solidFill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ru-RU" sz="3200" b="1" kern="0" dirty="0" err="1">
                <a:solidFill>
                  <a:srgbClr val="FFFF00"/>
                </a:solidFill>
                <a:ea typeface="宋体" charset="-122"/>
                <a:cs typeface="Times New Roman" panose="02020603050405020304" pitchFamily="18" charset="0"/>
              </a:rPr>
              <a:t>травної</a:t>
            </a:r>
            <a:r>
              <a:rPr lang="ru-RU" sz="3200" b="1" kern="0" dirty="0">
                <a:solidFill>
                  <a:srgbClr val="FFFF00"/>
                </a:solidFill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ru-RU" sz="3200" b="1" kern="0" dirty="0" err="1">
                <a:solidFill>
                  <a:srgbClr val="FFFF00"/>
                </a:solidFill>
                <a:ea typeface="宋体" charset="-122"/>
                <a:cs typeface="Times New Roman" panose="02020603050405020304" pitchFamily="18" charset="0"/>
              </a:rPr>
              <a:t>системи</a:t>
            </a:r>
            <a:r>
              <a:rPr lang="ru-RU" sz="3200" b="1" kern="0" dirty="0">
                <a:solidFill>
                  <a:srgbClr val="FFFF00"/>
                </a:solidFill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ru-RU" sz="3200" b="1" kern="0" dirty="0" err="1">
                <a:solidFill>
                  <a:schemeClr val="bg1"/>
                </a:solidFill>
                <a:ea typeface="宋体" charset="-122"/>
                <a:cs typeface="Times New Roman" panose="02020603050405020304" pitchFamily="18" charset="0"/>
              </a:rPr>
              <a:t>забезпечують</a:t>
            </a:r>
            <a:r>
              <a:rPr lang="ru-RU" sz="3200" b="1" kern="0" dirty="0">
                <a:solidFill>
                  <a:schemeClr val="bg1"/>
                </a:solidFill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ru-RU" sz="3200" b="1" kern="0" dirty="0" err="1">
                <a:solidFill>
                  <a:schemeClr val="bg1"/>
                </a:solidFill>
                <a:ea typeface="宋体" charset="-122"/>
                <a:cs typeface="Times New Roman" panose="02020603050405020304" pitchFamily="18" charset="0"/>
              </a:rPr>
              <a:t>організм</a:t>
            </a:r>
            <a:r>
              <a:rPr lang="ru-RU" sz="3200" b="1" kern="0" dirty="0">
                <a:solidFill>
                  <a:schemeClr val="bg1"/>
                </a:solidFill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ru-RU" alt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поживними</a:t>
            </a:r>
            <a:r>
              <a:rPr lang="ru-RU" alt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речовинами</a:t>
            </a:r>
            <a:r>
              <a:rPr lang="ru-RU" alt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alt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перетравлюють</a:t>
            </a:r>
            <a:r>
              <a:rPr lang="ru-RU" alt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їжу.</a:t>
            </a:r>
            <a:endParaRPr lang="ru-RU" altLang="en-US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63" y="477466"/>
            <a:ext cx="10153128" cy="93684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Системи органів людини</a:t>
            </a:r>
            <a:endParaRPr lang="zh-CN" altLang="en-US" sz="36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F:\наташа\3 клас\ПРИРОДОЗНАВСТВО\ЛЮДИНА- ЖИВИЙ ОРГАНІЗМ\ТРАВНА СИСТЕМА\digestive_system_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49" y="1445785"/>
            <a:ext cx="3168352" cy="281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F:\наташа\3 клас\ПРИРОДОЗНАВСТВО\ЛЮДИНА- ЖИВИЙ ОРГАНІЗМ\ОРГАНИ ДИХАННЯ\respiratory_system_cha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15" y="3747348"/>
            <a:ext cx="3045951" cy="270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42098" y="4374399"/>
            <a:ext cx="5586037" cy="156966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kern="0" dirty="0">
                <a:solidFill>
                  <a:srgbClr val="FFFF00"/>
                </a:solidFill>
                <a:ea typeface="宋体" charset="-122"/>
                <a:cs typeface="Arial" panose="020B0604020202020204" pitchFamily="34" charset="0"/>
              </a:rPr>
              <a:t>Система </a:t>
            </a:r>
            <a:r>
              <a:rPr lang="ru-RU" sz="3200" b="1" kern="0" dirty="0" err="1">
                <a:solidFill>
                  <a:srgbClr val="FFFF00"/>
                </a:solidFill>
                <a:ea typeface="宋体" charset="-122"/>
                <a:cs typeface="Arial" panose="020B0604020202020204" pitchFamily="34" charset="0"/>
              </a:rPr>
              <a:t>органів</a:t>
            </a:r>
            <a:r>
              <a:rPr lang="ru-RU" sz="3200" b="1" kern="0" dirty="0">
                <a:solidFill>
                  <a:srgbClr val="FFFF00"/>
                </a:solidFill>
                <a:ea typeface="宋体" charset="-122"/>
                <a:cs typeface="Arial" panose="020B0604020202020204" pitchFamily="34" charset="0"/>
              </a:rPr>
              <a:t> </a:t>
            </a:r>
            <a:r>
              <a:rPr lang="ru-RU" sz="3200" b="1" kern="0" dirty="0" err="1">
                <a:solidFill>
                  <a:srgbClr val="FFFF00"/>
                </a:solidFill>
                <a:ea typeface="宋体" charset="-122"/>
                <a:cs typeface="Arial" panose="020B0604020202020204" pitchFamily="34" charset="0"/>
              </a:rPr>
              <a:t>дихання</a:t>
            </a:r>
            <a:r>
              <a:rPr lang="ru-RU" sz="3200" b="1" kern="0" dirty="0">
                <a:solidFill>
                  <a:srgbClr val="FFFF00"/>
                </a:solidFill>
                <a:ea typeface="宋体" charset="-122"/>
                <a:cs typeface="Arial" panose="020B0604020202020204" pitchFamily="34" charset="0"/>
              </a:rPr>
              <a:t> </a:t>
            </a:r>
            <a:r>
              <a:rPr lang="ru-RU" sz="3200" b="1" kern="0" dirty="0" err="1" smtClean="0">
                <a:solidFill>
                  <a:schemeClr val="bg1"/>
                </a:solidFill>
                <a:ea typeface="宋体" charset="-122"/>
                <a:cs typeface="Arial" panose="020B0604020202020204" pitchFamily="34" charset="0"/>
              </a:rPr>
              <a:t>забезпечує</a:t>
            </a:r>
            <a:r>
              <a:rPr lang="ru-RU" sz="3200" b="1" kern="0" dirty="0" smtClean="0">
                <a:solidFill>
                  <a:schemeClr val="bg1"/>
                </a:solidFill>
                <a:ea typeface="宋体" charset="-122"/>
                <a:cs typeface="Arial" panose="020B0604020202020204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газообмін</a:t>
            </a:r>
            <a:r>
              <a:rPr lang="ru-RU" altLang="en-U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alt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в </a:t>
            </a:r>
            <a:r>
              <a:rPr lang="ru-RU" altLang="en-US" sz="32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організмі</a:t>
            </a:r>
            <a:r>
              <a:rPr lang="ru-RU" sz="3200" b="1" kern="0" dirty="0" smtClean="0">
                <a:solidFill>
                  <a:schemeClr val="bg1"/>
                </a:solidFill>
                <a:ea typeface="宋体" charset="-122"/>
                <a:cs typeface="Arial" panose="020B0604020202020204" pitchFamily="34" charset="0"/>
              </a:rPr>
              <a:t> </a:t>
            </a:r>
            <a:endParaRPr lang="ru-RU" sz="3200" kern="0" dirty="0">
              <a:solidFill>
                <a:schemeClr val="bg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11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51871" y="1557586"/>
            <a:ext cx="6018085" cy="156966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kern="0" dirty="0" err="1" smtClean="0">
                <a:solidFill>
                  <a:srgbClr val="FFFF00"/>
                </a:solidFill>
                <a:ea typeface="宋体" charset="-122"/>
                <a:cs typeface="Times New Roman" panose="02020603050405020304" pitchFamily="18" charset="0"/>
              </a:rPr>
              <a:t>Кровоносна</a:t>
            </a:r>
            <a:r>
              <a:rPr lang="ru-RU" sz="3200" b="1" kern="0" dirty="0" smtClean="0">
                <a:solidFill>
                  <a:srgbClr val="FFFF00"/>
                </a:solidFill>
                <a:ea typeface="宋体" charset="-122"/>
                <a:cs typeface="Times New Roman" panose="02020603050405020304" pitchFamily="18" charset="0"/>
              </a:rPr>
              <a:t> система </a:t>
            </a:r>
            <a:r>
              <a:rPr lang="ru-RU" sz="3200" b="1" kern="0" dirty="0" err="1" smtClean="0">
                <a:solidFill>
                  <a:schemeClr val="bg1"/>
                </a:solidFill>
                <a:ea typeface="宋体" charset="-122"/>
                <a:cs typeface="Times New Roman" panose="02020603050405020304" pitchFamily="18" charset="0"/>
              </a:rPr>
              <a:t>забезпечує</a:t>
            </a:r>
            <a:r>
              <a:rPr lang="ru-RU" sz="3200" b="1" kern="0" dirty="0" smtClean="0">
                <a:solidFill>
                  <a:schemeClr val="bg1"/>
                </a:solidFill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ru-RU" altLang="en-US" sz="3200" b="1" dirty="0" err="1" smtClean="0">
                <a:solidFill>
                  <a:schemeClr val="bg1"/>
                </a:solidFill>
              </a:rPr>
              <a:t>постачання</a:t>
            </a:r>
            <a:r>
              <a:rPr lang="ru-RU" altLang="en-US" sz="3200" b="1" dirty="0" smtClean="0">
                <a:solidFill>
                  <a:schemeClr val="bg1"/>
                </a:solidFill>
              </a:rPr>
              <a:t>  </a:t>
            </a:r>
            <a:r>
              <a:rPr lang="ru-RU" altLang="en-US" sz="3200" b="1" dirty="0" err="1">
                <a:solidFill>
                  <a:schemeClr val="bg1"/>
                </a:solidFill>
              </a:rPr>
              <a:t>органів</a:t>
            </a:r>
            <a:r>
              <a:rPr lang="ru-RU" altLang="en-US" sz="3200" b="1" dirty="0">
                <a:solidFill>
                  <a:schemeClr val="bg1"/>
                </a:solidFill>
              </a:rPr>
              <a:t> </a:t>
            </a:r>
            <a:r>
              <a:rPr lang="ru-RU" altLang="en-US" sz="3200" b="1" dirty="0" err="1" smtClean="0">
                <a:solidFill>
                  <a:schemeClr val="bg1"/>
                </a:solidFill>
              </a:rPr>
              <a:t>поживними</a:t>
            </a:r>
            <a:r>
              <a:rPr lang="ru-RU" altLang="en-US" sz="3200" b="1" dirty="0" smtClean="0">
                <a:solidFill>
                  <a:schemeClr val="bg1"/>
                </a:solidFill>
              </a:rPr>
              <a:t> </a:t>
            </a:r>
            <a:r>
              <a:rPr lang="ru-RU" altLang="en-US" sz="3200" b="1" dirty="0" err="1">
                <a:solidFill>
                  <a:schemeClr val="bg1"/>
                </a:solidFill>
              </a:rPr>
              <a:t>речовинами</a:t>
            </a:r>
            <a:r>
              <a:rPr lang="ru-RU" altLang="en-US" sz="3200" b="1" dirty="0">
                <a:solidFill>
                  <a:schemeClr val="bg1"/>
                </a:solidFill>
              </a:rPr>
              <a:t>, киснем</a:t>
            </a:r>
            <a:endParaRPr lang="ru-RU" altLang="en-US" sz="3200" dirty="0">
              <a:solidFill>
                <a:schemeClr val="bg1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63" y="477466"/>
            <a:ext cx="10153128" cy="93684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Системи органів людини</a:t>
            </a:r>
            <a:endParaRPr lang="zh-CN" altLang="en-US" sz="36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83719" y="4581922"/>
            <a:ext cx="5586037" cy="156966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kern="0" dirty="0" smtClean="0">
                <a:solidFill>
                  <a:srgbClr val="FFFF00"/>
                </a:solidFill>
                <a:ea typeface="宋体" charset="-122"/>
                <a:cs typeface="Arial" panose="020B0604020202020204" pitchFamily="34" charset="0"/>
              </a:rPr>
              <a:t>Опорно-</a:t>
            </a:r>
            <a:r>
              <a:rPr lang="ru-RU" sz="3200" b="1" kern="0" dirty="0" err="1" smtClean="0">
                <a:solidFill>
                  <a:srgbClr val="FFFF00"/>
                </a:solidFill>
                <a:ea typeface="宋体" charset="-122"/>
                <a:cs typeface="Arial" panose="020B0604020202020204" pitchFamily="34" charset="0"/>
              </a:rPr>
              <a:t>рухова</a:t>
            </a:r>
            <a:r>
              <a:rPr lang="ru-RU" sz="3200" b="1" kern="0" dirty="0" smtClean="0">
                <a:solidFill>
                  <a:srgbClr val="FFFF00"/>
                </a:solidFill>
                <a:ea typeface="宋体" charset="-122"/>
                <a:cs typeface="Arial" panose="020B0604020202020204" pitchFamily="34" charset="0"/>
              </a:rPr>
              <a:t> система </a:t>
            </a:r>
            <a:r>
              <a:rPr lang="ru-RU" sz="3200" b="1" kern="0" dirty="0" err="1" smtClean="0">
                <a:solidFill>
                  <a:schemeClr val="bg1"/>
                </a:solidFill>
                <a:ea typeface="宋体" charset="-122"/>
                <a:cs typeface="Arial" panose="020B0604020202020204" pitchFamily="34" charset="0"/>
              </a:rPr>
              <a:t>надає</a:t>
            </a:r>
            <a:r>
              <a:rPr lang="ru-RU" sz="3200" b="1" kern="0" dirty="0" smtClean="0">
                <a:solidFill>
                  <a:schemeClr val="bg1"/>
                </a:solidFill>
                <a:ea typeface="宋体" charset="-122"/>
                <a:cs typeface="Arial" panose="020B0604020202020204" pitchFamily="34" charset="0"/>
              </a:rPr>
              <a:t> </a:t>
            </a:r>
            <a:r>
              <a:rPr lang="ru-RU" altLang="en-US" sz="3200" b="1" dirty="0" err="1">
                <a:solidFill>
                  <a:schemeClr val="bg1"/>
                </a:solidFill>
              </a:rPr>
              <a:t>міцності</a:t>
            </a:r>
            <a:r>
              <a:rPr lang="ru-RU" altLang="en-US" sz="3200" b="1" dirty="0">
                <a:solidFill>
                  <a:schemeClr val="bg1"/>
                </a:solidFill>
              </a:rPr>
              <a:t> й </a:t>
            </a:r>
            <a:r>
              <a:rPr lang="ru-RU" altLang="en-US" sz="3200" b="1" dirty="0" err="1">
                <a:solidFill>
                  <a:schemeClr val="bg1"/>
                </a:solidFill>
              </a:rPr>
              <a:t>форми</a:t>
            </a:r>
            <a:r>
              <a:rPr lang="ru-RU" altLang="en-US" sz="3200" b="1" dirty="0">
                <a:solidFill>
                  <a:schemeClr val="bg1"/>
                </a:solidFill>
              </a:rPr>
              <a:t> </a:t>
            </a:r>
            <a:r>
              <a:rPr lang="ru-RU" altLang="en-US" sz="3200" b="1" dirty="0" err="1">
                <a:solidFill>
                  <a:schemeClr val="bg1"/>
                </a:solidFill>
              </a:rPr>
              <a:t>тілу</a:t>
            </a:r>
            <a:r>
              <a:rPr lang="ru-RU" altLang="en-US" sz="3200" b="1" dirty="0">
                <a:solidFill>
                  <a:schemeClr val="bg1"/>
                </a:solidFill>
              </a:rPr>
              <a:t>,  </a:t>
            </a:r>
            <a:r>
              <a:rPr lang="ru-RU" altLang="en-US" sz="3200" b="1" dirty="0" err="1">
                <a:solidFill>
                  <a:schemeClr val="bg1"/>
                </a:solidFill>
              </a:rPr>
              <a:t>здійснення</a:t>
            </a:r>
            <a:r>
              <a:rPr lang="ru-RU" altLang="en-US" sz="3200" b="1" dirty="0">
                <a:solidFill>
                  <a:schemeClr val="bg1"/>
                </a:solidFill>
              </a:rPr>
              <a:t> </a:t>
            </a:r>
            <a:r>
              <a:rPr lang="ru-RU" altLang="en-US" sz="3200" b="1" dirty="0" err="1">
                <a:solidFill>
                  <a:schemeClr val="bg1"/>
                </a:solidFill>
              </a:rPr>
              <a:t>рухів</a:t>
            </a:r>
            <a:endParaRPr lang="ru-RU" alt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2" descr="F:\наташа\3 клас\ПРИРОДОЗНАВСТВО\ЛЮДИНА- ЖИВИЙ ОРГАНІЗМ\КРОВОНОСНА СИСТЕМА\circulatory_system_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550644"/>
            <a:ext cx="3575384" cy="318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F:\наташа\3 клас\ПРИРОДОЗНАВСТВО\ЛЮДИНА- ЖИВИЙ ОРГАНІЗМ\СКЕЛЕТ І МЯЗИ\spreadW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199" y="3226667"/>
            <a:ext cx="1633757" cy="307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59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55927" y="1557586"/>
            <a:ext cx="5514029" cy="156966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altLang="en-US" sz="3200" b="1" dirty="0">
                <a:solidFill>
                  <a:schemeClr val="bg1"/>
                </a:solidFill>
              </a:rPr>
              <a:t>Злагодженою роботою всього організму керує </a:t>
            </a:r>
            <a:r>
              <a:rPr lang="uk-UA" altLang="en-US" sz="3200" b="1" dirty="0">
                <a:solidFill>
                  <a:srgbClr val="FFFF00"/>
                </a:solidFill>
              </a:rPr>
              <a:t>нервова система.</a:t>
            </a:r>
            <a:endParaRPr lang="ru-RU" altLang="en-US" sz="3200" dirty="0">
              <a:solidFill>
                <a:srgbClr val="FFFF00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63" y="477466"/>
            <a:ext cx="10153128" cy="93684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Системи органів людини</a:t>
            </a:r>
            <a:endParaRPr lang="zh-CN" altLang="en-US" sz="36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03599" y="4581922"/>
            <a:ext cx="5586037" cy="156966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altLang="en-US" sz="3200" b="1" dirty="0">
                <a:solidFill>
                  <a:schemeClr val="bg1"/>
                </a:solidFill>
                <a:ea typeface="黑体" pitchFamily="49" charset="-122"/>
                <a:cs typeface="Times New Roman" panose="02020603050405020304" pitchFamily="18" charset="0"/>
              </a:rPr>
              <a:t>Головний над усіма - мозок. Він дає команди кожному органу.</a:t>
            </a:r>
            <a:endParaRPr lang="ru-RU" altLang="en-US" sz="2800" b="1" dirty="0">
              <a:solidFill>
                <a:schemeClr val="bg1"/>
              </a:solidFill>
              <a:ea typeface="黑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2" descr="F:\наташа\3 клас\ПРИРОДОЗНАВСТВО\ЛЮДИНА- ЖИВИЙ ОРГАНІЗМ\НЕРВОВА СИСТЕМА\cereb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0" y="1475520"/>
            <a:ext cx="2880321" cy="290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F:\наташа\3 клас\ПРИРОДОЗНАВСТВО\ЛЮДИНА- ЖИВИЙ ОРГАНІЗМ\НЕРВОВА СИСТЕМА\DJ-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211" y="3285778"/>
            <a:ext cx="3179279" cy="312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54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black">
          <a:xfrm>
            <a:off x="1523008" y="1845104"/>
            <a:ext cx="9138047" cy="7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4767" y="256185"/>
            <a:ext cx="10737205" cy="28629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Завдяки злагодженій роботі всіх цих систем ми можемо рости, рухатися, просто жити! Але треба </a:t>
            </a:r>
            <a:r>
              <a:rPr lang="uk-UA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обов'язково навчитися піклуватися про своє здоров'я</a:t>
            </a:r>
            <a:r>
              <a:rPr lang="uk-UA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, щоб бути завжди бадьорими, сильними і життєрадісними.</a:t>
            </a:r>
          </a:p>
        </p:txBody>
      </p:sp>
      <p:pic>
        <p:nvPicPr>
          <p:cNvPr id="2662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318" y="3357786"/>
            <a:ext cx="1914018" cy="309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75" y="3213769"/>
            <a:ext cx="2334421" cy="334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080" y="3772774"/>
            <a:ext cx="5242952" cy="256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79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 descr="http://3-devs.com/site/contents/uploads/NurseComfortingPati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t="2020" r="7841" b="14787"/>
          <a:stretch>
            <a:fillRect/>
          </a:stretch>
        </p:blipFill>
        <p:spPr bwMode="auto">
          <a:xfrm>
            <a:off x="1385779" y="542363"/>
            <a:ext cx="9412506" cy="623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Заголовок 1"/>
          <p:cNvSpPr>
            <a:spLocks noGrp="1"/>
          </p:cNvSpPr>
          <p:nvPr>
            <p:ph type="title"/>
          </p:nvPr>
        </p:nvSpPr>
        <p:spPr>
          <a:xfrm>
            <a:off x="1991016" y="66692"/>
            <a:ext cx="8224243" cy="562105"/>
          </a:xfrm>
        </p:spPr>
        <p:txBody>
          <a:bodyPr>
            <a:noAutofit/>
          </a:bodyPr>
          <a:lstStyle/>
          <a:p>
            <a:pPr algn="ctr"/>
            <a:r>
              <a:rPr lang="uk-UA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 ситуація</a:t>
            </a:r>
            <a:endParaRPr lang="ru-RU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4035569" y="734907"/>
            <a:ext cx="3490347" cy="2009416"/>
          </a:xfrm>
          <a:prstGeom prst="wedgeEllipseCallout">
            <a:avLst>
              <a:gd name="adj1" fmla="val 56418"/>
              <a:gd name="adj2" fmla="val 10141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мене болить шлунок. Що порадите, лікарю?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4195110" y="410795"/>
            <a:ext cx="4029823" cy="2657638"/>
          </a:xfrm>
          <a:prstGeom prst="wedgeEllipseCallout">
            <a:avLst>
              <a:gd name="adj1" fmla="val -49078"/>
              <a:gd name="adj2" fmla="val 53228"/>
            </a:avLst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Вочевидь у вас хворі зуби. Потрібно лікувати й шлунок, і зуби</a:t>
            </a:r>
            <a:r>
              <a:rPr lang="uk-UA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437697" y="5307658"/>
            <a:ext cx="7544652" cy="83118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uk-UA" sz="48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Чому  лікар так сказав?</a:t>
            </a:r>
            <a:endParaRPr lang="ru-RU" sz="48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09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9" y="1485579"/>
            <a:ext cx="8827231" cy="57606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Оберіть гриб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3" y="549474"/>
            <a:ext cx="10153129" cy="6842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7" y="2568208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7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565699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60" y="2565698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569302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2" name="Скругленный прямоугольник 11"/>
          <p:cNvSpPr/>
          <p:nvPr/>
        </p:nvSpPr>
        <p:spPr>
          <a:xfrm>
            <a:off x="979462" y="5374011"/>
            <a:ext cx="194421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Веселий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31690" y="5374011"/>
            <a:ext cx="302433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Сором’язливий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64040" y="5391118"/>
            <a:ext cx="264925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Жартівливий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21084" y="5358605"/>
            <a:ext cx="216024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Щасливий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3878" y="621482"/>
            <a:ext cx="9950930" cy="8569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uk-UA" sz="4000" b="1" dirty="0">
                <a:solidFill>
                  <a:schemeClr val="bg1"/>
                </a:solidFill>
              </a:rPr>
              <a:t>Назвіть органи, зображені на </a:t>
            </a:r>
            <a:r>
              <a:rPr lang="uk-UA" sz="4000" b="1" dirty="0" smtClean="0">
                <a:solidFill>
                  <a:schemeClr val="bg1"/>
                </a:solidFill>
              </a:rPr>
              <a:t>малюнку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8356"/>
          <a:stretch/>
        </p:blipFill>
        <p:spPr>
          <a:xfrm>
            <a:off x="9548415" y="1657151"/>
            <a:ext cx="1765348" cy="180294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993878" y="4941962"/>
            <a:ext cx="9872940" cy="7063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uk-UA" sz="4000" b="1" dirty="0"/>
              <a:t>Яку функцію вони виконують?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8534" y="3614335"/>
            <a:ext cx="1788287" cy="572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Мозок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23127" y="3687841"/>
            <a:ext cx="2190959" cy="572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Кишківник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09913" y="3731885"/>
            <a:ext cx="1788287" cy="57278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Шлунок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73987" y="3726578"/>
            <a:ext cx="1788287" cy="572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Легені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3305" y="3745500"/>
            <a:ext cx="1788287" cy="57278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Серце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61097" r="21474"/>
          <a:stretch/>
        </p:blipFill>
        <p:spPr>
          <a:xfrm>
            <a:off x="7630460" y="1666706"/>
            <a:ext cx="1517157" cy="19243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36256" r="38506"/>
          <a:stretch/>
        </p:blipFill>
        <p:spPr>
          <a:xfrm>
            <a:off x="5196733" y="1666706"/>
            <a:ext cx="2094595" cy="19571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95" y="1684329"/>
            <a:ext cx="2057967" cy="1852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/>
          <a:srcRect b="6920"/>
          <a:stretch/>
        </p:blipFill>
        <p:spPr>
          <a:xfrm>
            <a:off x="3067695" y="1550442"/>
            <a:ext cx="1889975" cy="212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909843"/>
            <a:ext cx="2835441" cy="3166856"/>
          </a:xfrm>
          <a:prstGeom prst="roundRect">
            <a:avLst/>
          </a:prstGeom>
          <a:ln w="38100"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23479" y="626049"/>
            <a:ext cx="9590477" cy="7875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Висновок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5725" y="1446738"/>
            <a:ext cx="7286221" cy="19778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/>
              <a:t>Робота людського організму — це складна, але надійна система управління всіма процесами.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7081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7224563" y="4885521"/>
            <a:ext cx="3810657" cy="12888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Як </a:t>
            </a:r>
            <a:r>
              <a:rPr lang="ru-RU" sz="2800" b="1" dirty="0" err="1"/>
              <a:t>системи</a:t>
            </a:r>
            <a:r>
              <a:rPr lang="ru-RU" sz="2800" b="1" dirty="0"/>
              <a:t> </a:t>
            </a:r>
            <a:r>
              <a:rPr lang="ru-RU" sz="2800" b="1" dirty="0" err="1"/>
              <a:t>органів</a:t>
            </a:r>
            <a:r>
              <a:rPr lang="ru-RU" sz="2800" b="1" dirty="0"/>
              <a:t> людини пов’язані між </a:t>
            </a:r>
            <a:r>
              <a:rPr lang="ru-RU" sz="2800" b="1" dirty="0" smtClean="0"/>
              <a:t>собою?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920">
            <a:off x="10279869" y="1493332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224564" y="4909666"/>
            <a:ext cx="3810656" cy="12405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Чи є, на </a:t>
            </a:r>
            <a:r>
              <a:rPr lang="ru-RU" sz="2800" b="1" dirty="0" smtClean="0"/>
              <a:t>вашу </a:t>
            </a:r>
            <a:r>
              <a:rPr lang="ru-RU" sz="2800" b="1" dirty="0"/>
              <a:t>думку, в </a:t>
            </a:r>
            <a:r>
              <a:rPr lang="ru-RU" sz="2800" b="1" dirty="0" err="1"/>
              <a:t>організмі</a:t>
            </a:r>
            <a:r>
              <a:rPr lang="ru-RU" sz="2800" b="1" dirty="0"/>
              <a:t> людини </a:t>
            </a:r>
            <a:r>
              <a:rPr lang="ru-RU" sz="2800" b="1" dirty="0" err="1"/>
              <a:t>зайві</a:t>
            </a:r>
            <a:r>
              <a:rPr lang="ru-RU" sz="2800" b="1" dirty="0"/>
              <a:t> </a:t>
            </a:r>
            <a:r>
              <a:rPr lang="ru-RU" sz="2800" b="1" dirty="0" err="1"/>
              <a:t>органи</a:t>
            </a:r>
            <a:r>
              <a:rPr lang="ru-RU" sz="2800" b="1" dirty="0"/>
              <a:t>? </a:t>
            </a:r>
            <a:endParaRPr lang="uk-UA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68929" y="4846610"/>
            <a:ext cx="3727941" cy="12925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Яке значення мають різні </a:t>
            </a:r>
            <a:r>
              <a:rPr lang="ru-RU" sz="2800" b="1" dirty="0" err="1"/>
              <a:t>системи</a:t>
            </a:r>
            <a:r>
              <a:rPr lang="ru-RU" sz="2800" b="1" dirty="0"/>
              <a:t> </a:t>
            </a:r>
            <a:r>
              <a:rPr lang="ru-RU" sz="2800" b="1" dirty="0" err="1"/>
              <a:t>органів</a:t>
            </a:r>
            <a:r>
              <a:rPr lang="ru-RU" sz="2800" b="1" dirty="0"/>
              <a:t> в </a:t>
            </a:r>
            <a:r>
              <a:rPr lang="ru-RU" sz="2800" b="1" dirty="0" err="1"/>
              <a:t>організмі</a:t>
            </a:r>
            <a:r>
              <a:rPr lang="ru-RU" sz="2800" b="1" dirty="0"/>
              <a:t>?</a:t>
            </a:r>
            <a:endParaRPr lang="uk-UA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452070" y="3030842"/>
            <a:ext cx="5384845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428" y="1117690"/>
            <a:ext cx="2172773" cy="25767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95487" y="4885521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53 -0.04189 L -0.05953 -0.04166 C -0.05927 -0.04953 -0.05901 -0.05717 -0.05849 -0.06458 C -0.05836 -0.06713 -0.05758 -0.06944 -0.05745 -0.07199 C -0.05693 -0.08449 -0.05706 -0.09722 -0.0564 -0.10949 C -0.05588 -0.11967 -0.05523 -0.12963 -0.05432 -0.13958 C -0.05393 -0.14328 -0.05367 -0.14722 -0.05328 -0.15092 C -0.05263 -0.15532 -0.05185 -0.15972 -0.05119 -0.16412 C -0.05185 -0.17916 -0.05211 -0.19421 -0.05328 -0.20902 C -0.05354 -0.2125 -0.05484 -0.21527 -0.05536 -0.21851 C -0.05888 -0.24097 -0.05328 -0.21851 -0.05953 -0.24097 C -0.06175 -0.26064 -0.05888 -0.24004 -0.06383 -0.25972 C -0.06435 -0.26203 -0.06435 -0.26481 -0.06487 -0.26736 C -0.06552 -0.2706 -0.06644 -0.27338 -0.06696 -0.27662 C -0.06748 -0.27986 -0.06748 -0.2831 -0.068 -0.28611 C -0.06852 -0.28865 -0.06956 -0.29097 -0.07021 -0.29351 C -0.07386 -0.30833 -0.07021 -0.29838 -0.07647 -0.31226 C -0.07725 -0.3162 -0.07751 -0.32013 -0.07855 -0.32361 C -0.07959 -0.32685 -0.0878 -0.3493 -0.09028 -0.35555 C -0.09197 -0.35995 -0.09419 -0.36388 -0.09549 -0.36875 C -0.09653 -0.37245 -0.0977 -0.37615 -0.09874 -0.37986 C -0.09979 -0.38425 -0.10031 -0.38912 -0.10187 -0.39305 C -0.11099 -0.41736 -0.10356 -0.38819 -0.11138 -0.4118 C -0.11268 -0.41597 -0.11321 -0.42083 -0.11451 -0.425 C -0.11568 -0.42847 -0.1175 -0.43101 -0.11881 -0.43449 C -0.12167 -0.44166 -0.12493 -0.44884 -0.12728 -0.45694 C -0.12988 -0.46643 -0.13327 -0.47893 -0.13679 -0.48703 C -0.13926 -0.49259 -0.14213 -0.49768 -0.14408 -0.50393 C -0.14525 -0.50694 -0.1463 -0.50995 -0.14734 -0.51319 C -0.15112 -0.52546 -0.15138 -0.53032 -0.15685 -0.54328 C -0.16375 -0.55972 -0.15541 -0.54074 -0.16532 -0.56018 C -0.16675 -0.56319 -0.16792 -0.56666 -0.16948 -0.56967 C -0.17105 -0.57245 -0.17313 -0.5743 -0.17483 -0.57685 C -0.17626 -0.57939 -0.17743 -0.5824 -0.17899 -0.58449 C -0.18056 -0.58657 -0.18616 -0.59236 -0.18851 -0.59375 C -0.19385 -0.59814 -0.19958 -0.60208 -0.20531 -0.60532 C -0.20674 -0.60601 -0.20818 -0.60625 -0.20948 -0.60717 C -0.21391 -0.60949 -0.21795 -0.61296 -0.22225 -0.61458 L -0.23697 -0.62013 C -0.24687 -0.61967 -0.25677 -0.6199 -0.26667 -0.61828 C -0.26849 -0.61805 -0.27006 -0.6155 -0.27188 -0.61458 C -0.27358 -0.61365 -0.2754 -0.61365 -0.27722 -0.61273 C -0.28778 -0.60763 -0.27931 -0.60995 -0.2909 -0.60532 C -0.29312 -0.60439 -0.2952 -0.60393 -0.29742 -0.60324 C -0.30237 -0.59976 -0.30432 -0.59768 -0.31005 -0.5956 C -0.31266 -0.5949 -0.31487 -0.5949 -0.31735 -0.59375 C -0.3223 -0.59166 -0.32712 -0.58773 -0.33207 -0.58657 C -0.33454 -0.58588 -0.33715 -0.58564 -0.3395 -0.58449 C -0.34458 -0.5824 -0.34927 -0.57824 -0.35435 -0.57685 C -0.35682 -0.57615 -0.3593 -0.57615 -0.36177 -0.57523 C -0.37571 -0.5699 -0.36281 -0.57338 -0.37545 -0.56759 C -0.3804 -0.5655 -0.38535 -0.56412 -0.3903 -0.56203 C -0.39773 -0.55902 -0.40515 -0.55601 -0.41245 -0.55277 C -0.43316 -0.54282 -0.41896 -0.54745 -0.43772 -0.53958 C -0.44124 -0.53796 -0.44476 -0.53726 -0.44828 -0.53588 C -0.46586 -0.528 -0.44567 -0.53611 -0.45883 -0.52824 C -0.46078 -0.52708 -0.46886 -0.52523 -0.47042 -0.52453 C -0.48267 -0.51967 -0.46065 -0.52615 -0.47889 -0.52083 C -0.48137 -0.52013 -0.48384 -0.51967 -0.48632 -0.51898 C -0.48918 -0.51782 -0.49192 -0.51597 -0.49478 -0.51504 C -0.4996 -0.51342 -0.50469 -0.51296 -0.50951 -0.51134 C -0.51276 -0.51041 -0.51589 -0.50856 -0.51902 -0.50763 C -0.52657 -0.50532 -0.54181 -0.50416 -0.54755 -0.50393 L -0.57933 -0.50208 C -0.58077 -0.49953 -0.5822 -0.49722 -0.5835 -0.49444 C -0.58559 -0.49027 -0.58585 -0.48819 -0.58676 -0.4831 C -0.58715 -0.48078 -0.58767 -0.47824 -0.5878 -0.47569 C -0.58793 -0.47199 -0.5878 -0.46828 -0.5878 -0.46435 L -0.5878 -0.4641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669E-6 4.81481E-6 L -1.64669E-6 0.00023 C -0.00091 -0.00556 0.00104 -0.01274 0.00156 -0.01667 C 0.00196 -0.01922 0.00156 -0.02153 0.003 -0.02408 C 0.00417 -0.03125 0.00508 -0.03889 0.00521 -0.04815 C 0.00652 -0.05371 0.00678 -0.06112 0.00769 -0.06875 C 0.01003 -0.08797 0.0129 -0.08519 0.01746 -0.10718 C 0.01798 -0.1095 0.01824 -0.11204 0.01876 -0.11436 C 0.01954 -0.11829 0.02059 -0.12153 0.02124 -0.12547 C 0.02332 -0.1375 0.0241 -0.14514 0.02554 -0.15695 C 0.02554 -0.15996 0.02632 -0.18797 0.02475 -0.19838 C 0.0228 -0.20163 0.02345 -0.20371 0.02293 -0.20625 C 0.02215 -0.21575 0.02163 -0.22663 0.0185 -0.23496 C 0.01759 -0.2375 0.01642 -0.23982 0.01498 -0.24445 C 0.01381 -0.24908 0.01251 -0.25788 0.00847 -0.26413 C 0.00678 -0.26852 0.00443 -0.272 0.00261 -0.27639 C 0.00091 -0.28311 -0.00182 -0.29028 -0.00469 -0.29746 C -0.00469 -0.29723 -0.0125 -0.31713 -0.0125 -0.3169 C -0.01576 -0.32385 -0.02032 -0.33125 -0.02241 -0.33704 C -0.02644 -0.34375 -0.03166 -0.35116 -0.03452 -0.35695 C -0.03674 -0.36065 -0.03921 -0.36389 -0.04299 -0.36737 C -0.04546 -0.3713 -0.04599 -0.3757 -0.04976 -0.37963 C -0.05315 -0.38635 -0.05823 -0.39237 -0.06266 -0.39977 C -0.0667 -0.40649 -0.07009 -0.41274 -0.07478 -0.41783 C -0.07699 -0.42061 -0.07973 -0.42176 -0.08194 -0.42431 C -0.08416 -0.42663 -0.08585 -0.4301 -0.08793 -0.43264 C -0.09041 -0.43496 -0.09302 -0.43612 -0.09523 -0.43889 C -0.09744 -0.44167 -0.09888 -0.44653 -0.10122 -0.44885 C -0.10513 -0.45301 -0.10956 -0.45487 -0.1136 -0.45788 C -0.11581 -0.45926 -0.11777 -0.46088 -0.11985 -0.46227 C -0.12233 -0.46389 -0.12467 -0.46505 -0.12715 -0.46667 C -0.13106 -0.46852 -0.13184 -0.47153 -0.13418 -0.47315 C -0.13705 -0.47477 -0.13978 -0.475 -0.14265 -0.47593 C -0.15164 -0.48311 -0.15112 -0.48288 -0.16115 -0.48913 C -0.16389 -0.49075 -0.16675 -0.4926 -0.16949 -0.49399 C -0.17222 -0.49514 -0.17509 -0.49514 -0.17822 -0.49676 C -0.19176 -0.50278 -0.19372 -0.50649 -0.20492 -0.51065 C -0.20831 -0.51227 -0.21183 -0.51274 -0.21587 -0.51389 L -0.22472 -0.51852 C -0.23033 -0.52153 -0.23567 -0.5257 -0.2414 -0.52778 C -0.25456 -0.53264 -0.24687 -0.5301 -0.26654 -0.53426 C -0.27605 -0.53496 -0.31488 -0.53913 -0.33311 -0.5375 C -0.3382 -0.53727 -0.34315 -0.53635 -0.34797 -0.53542 C -0.35227 -0.53473 -0.35656 -0.53311 -0.36086 -0.53311 L -0.37454 -0.53264 L -0.38106 -0.53149 C -0.38353 -0.53102 -0.38601 -0.53125 -0.38835 -0.53033 C -0.40581 -0.52524 -0.37897 -0.52801 -0.40529 -0.52639 C -0.40633 -0.52593 -0.40828 -0.52547 -0.40972 -0.525 C -0.41141 -0.52454 -0.41323 -0.52454 -0.41493 -0.52385 C -0.41675 -0.52246 -0.42144 -0.52061 -0.42457 -0.51922 C -0.43473 -0.51528 -0.42639 -0.52246 -0.44085 -0.51158 C -0.45766 -0.49862 -0.45049 -0.50139 -0.46131 -0.49862 C -0.46144 -0.49746 -0.4643 -0.4963 -0.46574 -0.49538 C -0.466 -0.49399 -0.46938 -0.49352 -0.47108 -0.49213 C -0.48046 -0.48519 -0.47251 -0.4882 -0.48189 -0.48565 C -0.48632 -0.48125 -0.49049 -0.4757 -0.49518 -0.472 C -0.49661 -0.47107 -0.49804 -0.47014 -0.49791 -0.46875 C -0.50169 -0.46667 -0.50391 -0.46436 -0.50599 -0.46204 C -0.50716 -0.46088 -0.50821 -0.45973 -0.50925 -0.45857 C -0.51081 -0.45672 -0.51224 -0.4551 -0.51381 -0.45348 C -0.52501 -0.44098 -0.50547 -0.46158 -0.52136 -0.44491 C -0.52332 -0.44005 -0.52436 -0.43496 -0.52723 -0.43056 C -0.5267 -0.42778 -0.52944 -0.4257 -0.53061 -0.42315 C -0.53296 -0.41806 -0.53595 -0.41042 -0.53608 -0.4051 C -0.53843 -0.40232 -0.53921 -0.39908 -0.53999 -0.39607 C -0.54104 -0.38866 -0.54338 -0.38149 -0.54286 -0.37362 C -0.54195 -0.35811 -0.54077 -0.3595 -0.5383 -0.33959 C -0.53778 -0.33588 -0.53713 -0.33195 -0.53661 -0.32825 C -0.53778 -0.3257 -0.53791 -0.32292 -0.53582 -0.32061 C -0.53465 -0.31621 -0.531 -0.30487 -0.53061 -0.29908 C -0.52983 -0.29723 -0.52801 -0.29653 -0.52866 -0.29329 C -0.52488 -0.28125 -0.52723 -0.28704 -0.52605 -0.27616 C -0.52527 -0.23519 -0.52657 -0.26852 -0.52488 -0.24769 C -0.52462 -0.24399 -0.52475 -0.24005 -0.52423 -0.23635 C -0.52332 -0.22963 -0.52123 -0.22292 -0.52071 -0.21713 C -0.51967 -0.21459 -0.51876 -0.21181 -0.51772 -0.2095 C -0.5155 -0.20463 -0.51303 -0.2 -0.50925 -0.19538 L -0.50925 -0.19514 " pathEditMode="relative" rAng="207912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60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65 -0.08773 L 0.07191 -0.0875 C 0.0697 -0.09236 0.07035 -0.10046 0.07022 -0.10417 C 0.07022 -0.10695 0.06917 -0.10903 0.07022 -0.11204 C 0.06996 -0.11968 0.06944 -0.12732 0.068 -0.13611 C 0.06826 -0.14236 0.06696 -0.14954 0.06644 -0.15695 C 0.0654 -0.17662 0.06839 -0.17593 0.06878 -0.19884 C 0.06878 -0.20162 0.06865 -0.20417 0.06865 -0.20671 C 0.06865 -0.21088 0.06904 -0.21458 0.06904 -0.21852 C 0.06878 -0.23125 0.06813 -0.23866 0.06735 -0.25093 C 0.06696 -0.25371 0.06266 -0.28079 0.05927 -0.28958 C 0.0568 -0.29144 0.05693 -0.29375 0.05589 -0.29583 C 0.05367 -0.30463 0.0512 -0.31458 0.04677 -0.32037 C 0.0452 -0.32246 0.04377 -0.32384 0.04143 -0.32755 C 0.03947 -0.33125 0.03674 -0.33889 0.03166 -0.34259 C 0.02944 -0.34537 0.02644 -0.34746 0.0241 -0.3507 C 0.02123 -0.35602 0.01745 -0.36134 0.01342 -0.36667 C 0.01316 -0.36621 0.00247 -0.38079 0.00247 -0.38056 C -0.00183 -0.38496 -0.00756 -0.38958 -0.01082 -0.39375 C -0.01577 -0.39769 -0.02189 -0.40162 -0.0258 -0.40579 C -0.02853 -0.40787 -0.03153 -0.40949 -0.03557 -0.41088 C -0.03895 -0.41273 -0.03987 -0.4169 -0.04417 -0.41829 C -0.04873 -0.42292 -0.05446 -0.4257 -0.06006 -0.43009 C -0.06501 -0.43426 -0.06957 -0.4382 -0.07478 -0.44051 C -0.07739 -0.44167 -0.08012 -0.44121 -0.08273 -0.44236 C -0.0852 -0.44329 -0.08742 -0.4456 -0.08989 -0.44676 C -0.09276 -0.44746 -0.09536 -0.44722 -0.0981 -0.44861 C -0.10071 -0.44954 -0.10292 -0.45371 -0.1054 -0.45417 C -0.11009 -0.45602 -0.11451 -0.45533 -0.11894 -0.45579 C -0.12103 -0.45602 -0.12324 -0.45579 -0.12546 -0.45625 C -0.12806 -0.45671 -0.1308 -0.45648 -0.13327 -0.45648 C -0.13731 -0.45602 -0.13849 -0.45857 -0.14109 -0.4588 C -0.14409 -0.4581 -0.14682 -0.45718 -0.14969 -0.45648 C -0.15933 -0.4581 -0.15881 -0.4581 -0.16936 -0.45833 C -0.17236 -0.45833 -0.17535 -0.45857 -0.17835 -0.45787 C -0.18122 -0.45764 -0.18395 -0.45602 -0.18695 -0.45556 C -0.20115 -0.45371 -0.20336 -0.45602 -0.2147 -0.45371 C -0.21848 -0.45278 -0.22173 -0.45162 -0.22577 -0.45046 L -0.23515 -0.44977 C -0.24101 -0.44931 -0.24661 -0.45 -0.25235 -0.44884 C -0.26577 -0.44607 -0.25808 -0.44792 -0.27736 -0.44028 C -0.28661 -0.43588 -0.324 -0.41759 -0.34107 -0.40556 C -0.34562 -0.40185 -0.35031 -0.39884 -0.35461 -0.39514 C -0.35865 -0.39167 -0.36243 -0.38773 -0.36647 -0.38565 L -0.37937 -0.37732 L -0.38523 -0.37246 C -0.38757 -0.3706 -0.38992 -0.36921 -0.392 -0.36713 C -0.40751 -0.35232 -0.38262 -0.37014 -0.40725 -0.35394 C -0.40829 -0.35255 -0.40998 -0.35116 -0.41128 -0.35 C -0.41272 -0.34861 -0.41454 -0.34722 -0.41597 -0.34583 C -0.41741 -0.34329 -0.42158 -0.33889 -0.42431 -0.33588 C -0.43317 -0.32639 -0.42653 -0.33773 -0.43838 -0.31898 C -0.4518 -0.29722 -0.44568 -0.30417 -0.45532 -0.29537 C -0.45519 -0.29421 -0.45753 -0.29167 -0.45883 -0.28982 C -0.45883 -0.28843 -0.46196 -0.28588 -0.46339 -0.28357 C -0.47095 -0.27153 -0.46405 -0.27917 -0.47238 -0.2713 C -0.47577 -0.26435 -0.47877 -0.25695 -0.48255 -0.25093 C -0.48372 -0.24908 -0.48489 -0.24722 -0.4845 -0.24607 C -0.48776 -0.24213 -0.48932 -0.23866 -0.49101 -0.23496 C -0.49179 -0.23333 -0.49258 -0.23171 -0.49336 -0.22986 C -0.49453 -0.22755 -0.4957 -0.225 -0.49675 -0.22246 C -0.50508 -0.20417 -0.4901 -0.23496 -0.50235 -0.21019 C -0.50339 -0.2044 -0.50339 -0.19908 -0.50534 -0.19306 C -0.5043 -0.19097 -0.50652 -0.18727 -0.50717 -0.18426 C -0.50847 -0.17778 -0.5099 -0.16898 -0.50899 -0.16389 C -0.51082 -0.15996 -0.51095 -0.15648 -0.51121 -0.15324 C -0.51082 -0.14537 -0.51173 -0.1375 -0.50977 -0.13033 C -0.50613 -0.11597 -0.50534 -0.11829 -0.49922 -0.10046 C -0.49805 -0.09746 -0.49675 -0.09421 -0.49557 -0.09097 C -0.49635 -0.08773 -0.49583 -0.08519 -0.49362 -0.08403 C -0.49153 -0.08079 -0.48606 -0.07222 -0.48463 -0.0669 C -0.48372 -0.06574 -0.48176 -0.06597 -0.48189 -0.0625 C -0.4759 -0.05347 -0.47929 -0.05718 -0.47603 -0.04769 C -0.46808 -0.00949 -0.47525 -0.04028 -0.46991 -0.02153 C -0.469 -0.01806 -0.46848 -0.01435 -0.46717 -0.01088 C -0.46509 -0.00509 -0.46196 -0.00023 -0.46027 0.00509 C -0.45897 0.00694 -0.45766 0.00903 -0.45623 0.01065 C -0.45323 0.01435 -0.45011 0.0169 -0.44542 0.01921 L -0.44555 0.01944 " pathEditMode="relative" rAng="-921411" ptsTypes="AAAAAA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7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267495" y="640720"/>
            <a:ext cx="9145015" cy="1224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15567" y="2303097"/>
            <a:ext cx="8100899" cy="206280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u="sng" dirty="0">
                <a:solidFill>
                  <a:schemeClr val="accent3">
                    <a:lumMod val="50000"/>
                  </a:schemeClr>
                </a:solidFill>
              </a:rPr>
              <a:t>Домашнє </a:t>
            </a:r>
            <a:r>
              <a:rPr lang="uk-UA" sz="3600" b="1" u="sng" dirty="0" smtClean="0">
                <a:solidFill>
                  <a:schemeClr val="accent3">
                    <a:lumMod val="50000"/>
                  </a:schemeClr>
                </a:solidFill>
              </a:rPr>
              <a:t>завдання</a:t>
            </a:r>
          </a:p>
          <a:p>
            <a:pPr algn="ctr"/>
            <a:r>
              <a:rPr lang="uk-UA" sz="3600" b="1" dirty="0" err="1" smtClean="0">
                <a:solidFill>
                  <a:schemeClr val="accent3">
                    <a:lumMod val="50000"/>
                  </a:schemeClr>
                </a:solidFill>
              </a:rPr>
              <a:t>Стор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122-123 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читати, в зошиті завдання до </a:t>
            </a:r>
            <a:r>
              <a:rPr lang="uk-UA" sz="3600" b="1" dirty="0" err="1" smtClean="0">
                <a:solidFill>
                  <a:schemeClr val="accent3">
                    <a:lumMod val="50000"/>
                  </a:schemeClr>
                </a:solidFill>
              </a:rPr>
              <a:t>ур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85.</a:t>
            </a:r>
            <a:endParaRPr lang="uk-UA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rgbClr val="002060"/>
                  </a:solidFill>
                </a:rPr>
                <a:t>Труднощі виникали…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4 ЯДС\Грущинська\5 Тварини\2026-03-18_143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2" y="2919953"/>
            <a:ext cx="10582842" cy="35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xmlns="" id="{1896F3DD-BC45-4241-9805-AA8A31A05C03}"/>
              </a:ext>
            </a:extLst>
          </p:cNvPr>
          <p:cNvSpPr/>
          <p:nvPr/>
        </p:nvSpPr>
        <p:spPr>
          <a:xfrm>
            <a:off x="3186379" y="1514934"/>
            <a:ext cx="5281916" cy="12591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До </a:t>
            </a:r>
            <a:r>
              <a:rPr lang="ru-RU" sz="2800" b="1" dirty="0" err="1">
                <a:solidFill>
                  <a:schemeClr val="bg1"/>
                </a:solidFill>
              </a:rPr>
              <a:t>якої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групи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живих</a:t>
            </a:r>
            <a:r>
              <a:rPr lang="ru-RU" sz="2800" b="1" dirty="0">
                <a:solidFill>
                  <a:schemeClr val="bg1"/>
                </a:solidFill>
              </a:rPr>
              <a:t> організмів </a:t>
            </a:r>
            <a:r>
              <a:rPr lang="ru-RU" sz="2800" b="1" dirty="0" err="1">
                <a:solidFill>
                  <a:schemeClr val="bg1"/>
                </a:solidFill>
              </a:rPr>
              <a:t>належить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людина?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873679" y="648084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Пригадайте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1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03" y="1382730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619423" y="4941962"/>
            <a:ext cx="9073008" cy="1152128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Сьогодні на уроці ви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дізнаєтеся </a:t>
            </a:r>
            <a:r>
              <a:rPr lang="uk-UA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uk-UA" altLang="en-US" sz="2800" b="1" dirty="0">
                <a:solidFill>
                  <a:schemeClr val="accent3">
                    <a:lumMod val="50000"/>
                  </a:schemeClr>
                </a:solidFill>
              </a:rPr>
              <a:t>те, що відбувається всередині нас, про таємниці нашого організму.</a:t>
            </a:r>
            <a:endParaRPr lang="ru-RU" alt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033919" y="2925738"/>
            <a:ext cx="5434376" cy="1656184"/>
          </a:xfrm>
          <a:prstGeom prst="round2Diag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Вам, </a:t>
            </a:r>
            <a:r>
              <a:rPr lang="uk-UA" sz="2800" b="1" dirty="0">
                <a:solidFill>
                  <a:schemeClr val="bg1"/>
                </a:solidFill>
              </a:rPr>
              <a:t>напевне, знайомий вислів: </a:t>
            </a:r>
            <a:r>
              <a:rPr lang="uk-UA" sz="2800" b="1" dirty="0" smtClean="0">
                <a:solidFill>
                  <a:srgbClr val="0070C0"/>
                </a:solidFill>
              </a:rPr>
              <a:t> У здоровому </a:t>
            </a:r>
            <a:r>
              <a:rPr lang="uk-UA" sz="2800" b="1" dirty="0">
                <a:solidFill>
                  <a:srgbClr val="0070C0"/>
                </a:solidFill>
              </a:rPr>
              <a:t>тілі – здоровий дух.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15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7" y="1514934"/>
            <a:ext cx="2681552" cy="299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9503" y="477466"/>
            <a:ext cx="9649071" cy="106704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uk-UA" altLang="zh-CN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Людина </a:t>
            </a:r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– частина </a:t>
            </a:r>
            <a:r>
              <a:rPr lang="uk-UA" altLang="zh-CN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живої </a:t>
            </a:r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природи</a:t>
            </a:r>
            <a:endParaRPr lang="zh-CN" altLang="en-US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9219" name="Группа 2"/>
          <p:cNvGrpSpPr>
            <a:grpSpLocks/>
          </p:cNvGrpSpPr>
          <p:nvPr/>
        </p:nvGrpSpPr>
        <p:grpSpPr bwMode="auto">
          <a:xfrm>
            <a:off x="1123479" y="1620985"/>
            <a:ext cx="9937104" cy="4473105"/>
            <a:chOff x="1309348" y="2205038"/>
            <a:chExt cx="5734105" cy="2879725"/>
          </a:xfrm>
        </p:grpSpPr>
        <p:sp>
          <p:nvSpPr>
            <p:cNvPr id="9226" name="AutoShape 27"/>
            <p:cNvSpPr>
              <a:spLocks noChangeArrowheads="1"/>
            </p:cNvSpPr>
            <p:nvPr/>
          </p:nvSpPr>
          <p:spPr bwMode="auto">
            <a:xfrm>
              <a:off x="1309348" y="3284538"/>
              <a:ext cx="2122827" cy="827087"/>
            </a:xfrm>
            <a:prstGeom prst="roundRect">
              <a:avLst>
                <a:gd name="adj" fmla="val 50000"/>
              </a:avLst>
            </a:prstGeom>
            <a:solidFill>
              <a:srgbClr val="99CC00">
                <a:alpha val="74901"/>
              </a:srgbClr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b="1"/>
            </a:p>
          </p:txBody>
        </p:sp>
        <p:grpSp>
          <p:nvGrpSpPr>
            <p:cNvPr id="9227" name="Группа 1"/>
            <p:cNvGrpSpPr>
              <a:grpSpLocks/>
            </p:cNvGrpSpPr>
            <p:nvPr/>
          </p:nvGrpSpPr>
          <p:grpSpPr bwMode="auto">
            <a:xfrm>
              <a:off x="1309349" y="2205038"/>
              <a:ext cx="5734104" cy="2879725"/>
              <a:chOff x="1309349" y="2205038"/>
              <a:chExt cx="5734104" cy="2879725"/>
            </a:xfrm>
          </p:grpSpPr>
          <p:sp>
            <p:nvSpPr>
              <p:cNvPr id="9228" name="AutoShape 23"/>
              <p:cNvSpPr>
                <a:spLocks noChangeArrowheads="1"/>
              </p:cNvSpPr>
              <p:nvPr/>
            </p:nvSpPr>
            <p:spPr bwMode="auto">
              <a:xfrm>
                <a:off x="4873625" y="3265488"/>
                <a:ext cx="2122827" cy="792162"/>
              </a:xfrm>
              <a:prstGeom prst="roundRect">
                <a:avLst>
                  <a:gd name="adj" fmla="val 50000"/>
                </a:avLst>
              </a:prstGeom>
              <a:solidFill>
                <a:srgbClr val="339966">
                  <a:alpha val="74901"/>
                </a:srgbClr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b="1"/>
              </a:p>
            </p:txBody>
          </p:sp>
          <p:sp>
            <p:nvSpPr>
              <p:cNvPr id="9229" name="AutoShape 24"/>
              <p:cNvSpPr>
                <a:spLocks noChangeArrowheads="1"/>
              </p:cNvSpPr>
              <p:nvPr/>
            </p:nvSpPr>
            <p:spPr bwMode="auto">
              <a:xfrm>
                <a:off x="4476750" y="4273550"/>
                <a:ext cx="2566703" cy="792163"/>
              </a:xfrm>
              <a:prstGeom prst="roundRect">
                <a:avLst>
                  <a:gd name="adj" fmla="val 50000"/>
                </a:avLst>
              </a:prstGeom>
              <a:solidFill>
                <a:srgbClr val="800080">
                  <a:alpha val="65097"/>
                </a:srgbClr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b="1"/>
              </a:p>
            </p:txBody>
          </p:sp>
          <p:sp>
            <p:nvSpPr>
              <p:cNvPr id="9230" name="AutoShape 25"/>
              <p:cNvSpPr>
                <a:spLocks noChangeArrowheads="1"/>
              </p:cNvSpPr>
              <p:nvPr/>
            </p:nvSpPr>
            <p:spPr bwMode="auto">
              <a:xfrm>
                <a:off x="4410075" y="2228850"/>
                <a:ext cx="2586377" cy="819150"/>
              </a:xfrm>
              <a:prstGeom prst="roundRect">
                <a:avLst>
                  <a:gd name="adj" fmla="val 50000"/>
                </a:avLst>
              </a:prstGeom>
              <a:solidFill>
                <a:srgbClr val="FF0000">
                  <a:alpha val="74117"/>
                </a:srgbClr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b="1"/>
              </a:p>
            </p:txBody>
          </p:sp>
          <p:sp>
            <p:nvSpPr>
              <p:cNvPr id="9231" name="AutoShape 26"/>
              <p:cNvSpPr>
                <a:spLocks noChangeArrowheads="1"/>
              </p:cNvSpPr>
              <p:nvPr/>
            </p:nvSpPr>
            <p:spPr bwMode="auto">
              <a:xfrm>
                <a:off x="1309349" y="2205038"/>
                <a:ext cx="2632415" cy="842962"/>
              </a:xfrm>
              <a:prstGeom prst="roundRect">
                <a:avLst>
                  <a:gd name="adj" fmla="val 50000"/>
                </a:avLst>
              </a:prstGeom>
              <a:solidFill>
                <a:srgbClr val="993366">
                  <a:alpha val="65097"/>
                </a:srgbClr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uk-UA" altLang="zh-CN" sz="4000" b="1" dirty="0">
                    <a:solidFill>
                      <a:schemeClr val="bg1"/>
                    </a:solidFill>
                    <a:latin typeface="+mn-lt"/>
                  </a:rPr>
                  <a:t>дихають</a:t>
                </a:r>
                <a:endParaRPr lang="zh-CN" altLang="en-US" sz="4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9232" name="AutoShape 28"/>
              <p:cNvSpPr>
                <a:spLocks noChangeArrowheads="1"/>
              </p:cNvSpPr>
              <p:nvPr/>
            </p:nvSpPr>
            <p:spPr bwMode="auto">
              <a:xfrm>
                <a:off x="1403350" y="4292600"/>
                <a:ext cx="2319339" cy="792163"/>
              </a:xfrm>
              <a:prstGeom prst="roundRect">
                <a:avLst>
                  <a:gd name="adj" fmla="val 50000"/>
                </a:avLst>
              </a:prstGeom>
              <a:solidFill>
                <a:srgbClr val="FF6600">
                  <a:alpha val="74117"/>
                </a:srgbClr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b="1"/>
              </a:p>
            </p:txBody>
          </p:sp>
          <p:sp>
            <p:nvSpPr>
              <p:cNvPr id="67614" name="AutoShape 30"/>
              <p:cNvSpPr>
                <a:spLocks noChangeArrowheads="1"/>
              </p:cNvSpPr>
              <p:nvPr/>
            </p:nvSpPr>
            <p:spPr bwMode="ltGray">
              <a:xfrm>
                <a:off x="3131952" y="2641276"/>
                <a:ext cx="2010149" cy="2011850"/>
              </a:xfrm>
              <a:custGeom>
                <a:avLst/>
                <a:gdLst>
                  <a:gd name="G0" fmla="+- 1914 0 0"/>
                  <a:gd name="G1" fmla="+- 21600 0 1914"/>
                  <a:gd name="G2" fmla="+- 21600 0 1914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914" y="10800"/>
                    </a:moveTo>
                    <a:cubicBezTo>
                      <a:pt x="1914" y="15708"/>
                      <a:pt x="5892" y="19686"/>
                      <a:pt x="10800" y="19686"/>
                    </a:cubicBezTo>
                    <a:cubicBezTo>
                      <a:pt x="15708" y="19686"/>
                      <a:pt x="19686" y="15708"/>
                      <a:pt x="19686" y="10800"/>
                    </a:cubicBezTo>
                    <a:cubicBezTo>
                      <a:pt x="19686" y="5892"/>
                      <a:pt x="15708" y="1914"/>
                      <a:pt x="10800" y="1914"/>
                    </a:cubicBezTo>
                    <a:cubicBezTo>
                      <a:pt x="5892" y="1914"/>
                      <a:pt x="1914" y="5892"/>
                      <a:pt x="1914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9234" name="Oval 31"/>
              <p:cNvSpPr>
                <a:spLocks noChangeArrowheads="1"/>
              </p:cNvSpPr>
              <p:nvPr/>
            </p:nvSpPr>
            <p:spPr bwMode="gray">
              <a:xfrm>
                <a:off x="3309938" y="2786063"/>
                <a:ext cx="1677987" cy="1677987"/>
              </a:xfrm>
              <a:prstGeom prst="ellipse">
                <a:avLst/>
              </a:prstGeom>
              <a:solidFill>
                <a:srgbClr val="FF6600">
                  <a:alpha val="85097"/>
                </a:srgbClr>
              </a:solidFill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ru-RU" altLang="en-US"/>
              </a:p>
            </p:txBody>
          </p:sp>
        </p:grpSp>
      </p:grpSp>
      <p:pic>
        <p:nvPicPr>
          <p:cNvPr id="922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61" y="2172203"/>
            <a:ext cx="1583294" cy="309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7420570" y="1921580"/>
            <a:ext cx="2545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zh-CN" sz="4000" b="1" dirty="0">
                <a:solidFill>
                  <a:schemeClr val="bg1"/>
                </a:solidFill>
                <a:latin typeface="+mn-lt"/>
              </a:rPr>
              <a:t>живляться</a:t>
            </a:r>
            <a:endParaRPr lang="zh-CN" alt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2" name="Прямоугольник 7"/>
          <p:cNvSpPr>
            <a:spLocks noChangeArrowheads="1"/>
          </p:cNvSpPr>
          <p:nvPr/>
        </p:nvSpPr>
        <p:spPr bwMode="auto">
          <a:xfrm>
            <a:off x="8324279" y="3436825"/>
            <a:ext cx="18485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zh-CN" sz="4000" b="1" dirty="0">
                <a:solidFill>
                  <a:schemeClr val="bg1"/>
                </a:solidFill>
                <a:latin typeface="+mn-lt"/>
              </a:rPr>
              <a:t>ростуть</a:t>
            </a:r>
            <a:endParaRPr lang="zh-CN" alt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3" name="Прямоугольник 8"/>
          <p:cNvSpPr>
            <a:spLocks noChangeArrowheads="1"/>
          </p:cNvSpPr>
          <p:nvPr/>
        </p:nvSpPr>
        <p:spPr bwMode="auto">
          <a:xfrm>
            <a:off x="7133163" y="5129931"/>
            <a:ext cx="3308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zh-CN" sz="4000" b="1" dirty="0">
                <a:solidFill>
                  <a:schemeClr val="bg1"/>
                </a:solidFill>
                <a:latin typeface="+mn-lt"/>
              </a:rPr>
              <a:t>розвиваються</a:t>
            </a:r>
            <a:endParaRPr lang="zh-CN" alt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4" name="Прямоугольник 10"/>
          <p:cNvSpPr>
            <a:spLocks noChangeArrowheads="1"/>
          </p:cNvSpPr>
          <p:nvPr/>
        </p:nvSpPr>
        <p:spPr bwMode="auto">
          <a:xfrm>
            <a:off x="1403700" y="5069681"/>
            <a:ext cx="38000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zh-CN" sz="4000" b="1" dirty="0">
                <a:solidFill>
                  <a:schemeClr val="bg1"/>
                </a:solidFill>
                <a:latin typeface="+mn-lt"/>
              </a:rPr>
              <a:t>розмножуються</a:t>
            </a:r>
            <a:endParaRPr lang="zh-CN" alt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5" name="Прямоугольник 11"/>
          <p:cNvSpPr>
            <a:spLocks noChangeArrowheads="1"/>
          </p:cNvSpPr>
          <p:nvPr/>
        </p:nvSpPr>
        <p:spPr bwMode="auto">
          <a:xfrm>
            <a:off x="1532869" y="3537945"/>
            <a:ext cx="27520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zh-CN" sz="4000" b="1" dirty="0">
                <a:solidFill>
                  <a:schemeClr val="bg1"/>
                </a:solidFill>
                <a:latin typeface="+mn-lt"/>
              </a:rPr>
              <a:t>помирають</a:t>
            </a:r>
            <a:endParaRPr lang="zh-CN" alt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99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43459" y="621482"/>
            <a:ext cx="10081120" cy="7920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</a:rPr>
              <a:t>Прочитайте вірш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3979" y="1503808"/>
            <a:ext cx="424847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/>
              <a:t>Познайомтесь, я дитина,</a:t>
            </a:r>
          </a:p>
          <a:p>
            <a:r>
              <a:rPr lang="uk-UA" sz="2800" b="1" dirty="0"/>
              <a:t>Хоч маленька, а людина.</a:t>
            </a:r>
          </a:p>
          <a:p>
            <a:r>
              <a:rPr lang="uk-UA" sz="2800" b="1" dirty="0"/>
              <a:t>Всі частини тіла знаю,</a:t>
            </a:r>
          </a:p>
          <a:p>
            <a:r>
              <a:rPr lang="uk-UA" sz="2800" b="1" dirty="0"/>
              <a:t>Визначаю, називаю</a:t>
            </a:r>
            <a:r>
              <a:rPr lang="uk-UA" sz="2800" b="1" dirty="0" smtClean="0"/>
              <a:t>.</a:t>
            </a:r>
          </a:p>
          <a:p>
            <a:r>
              <a:rPr lang="uk-UA" sz="2800" b="1" dirty="0"/>
              <a:t>Є у мене голова</a:t>
            </a:r>
          </a:p>
          <a:p>
            <a:r>
              <a:rPr lang="uk-UA" sz="2800" b="1" dirty="0"/>
              <a:t>І вона творить дива,</a:t>
            </a:r>
          </a:p>
          <a:p>
            <a:r>
              <a:rPr lang="uk-UA" sz="2800" b="1" dirty="0"/>
              <a:t>Шия голову тримає,</a:t>
            </a:r>
          </a:p>
          <a:p>
            <a:r>
              <a:rPr lang="uk-UA" sz="2800" b="1" dirty="0"/>
              <a:t>Повертає, нахиляє</a:t>
            </a:r>
            <a:r>
              <a:rPr lang="uk-UA" sz="2800" b="1" dirty="0" smtClean="0"/>
              <a:t>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76295" y="1518054"/>
            <a:ext cx="4665308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/>
              <a:t>Є у мене дві руки,</a:t>
            </a:r>
          </a:p>
          <a:p>
            <a:r>
              <a:rPr lang="uk-UA" sz="2800" b="1" dirty="0"/>
              <a:t>Це мої помічники,</a:t>
            </a:r>
          </a:p>
          <a:p>
            <a:r>
              <a:rPr lang="uk-UA" sz="2800" b="1" dirty="0"/>
              <a:t>А непосидючі ноги,</a:t>
            </a:r>
          </a:p>
          <a:p>
            <a:r>
              <a:rPr lang="uk-UA" sz="2800" b="1" dirty="0"/>
              <a:t>Прокладають в світ дороги</a:t>
            </a:r>
            <a:r>
              <a:rPr lang="uk-UA" sz="2800" b="1" dirty="0" smtClean="0"/>
              <a:t>.</a:t>
            </a:r>
          </a:p>
          <a:p>
            <a:r>
              <a:rPr lang="uk-UA" sz="2800" b="1" dirty="0"/>
              <a:t>Тулуб з’єднує частини</a:t>
            </a:r>
          </a:p>
          <a:p>
            <a:r>
              <a:rPr lang="uk-UA" sz="2800" b="1" dirty="0"/>
              <a:t>Є живіт у мене й спина.</a:t>
            </a:r>
          </a:p>
          <a:p>
            <a:r>
              <a:rPr lang="uk-UA" sz="2800" b="1" dirty="0"/>
              <a:t>І всьому хребет опора,</a:t>
            </a:r>
          </a:p>
          <a:p>
            <a:r>
              <a:rPr lang="uk-UA" sz="2800" b="1" dirty="0"/>
              <a:t>Ось така моя будова</a:t>
            </a:r>
            <a:r>
              <a:rPr lang="uk-UA" sz="2800" b="1" dirty="0" smtClean="0"/>
              <a:t>.</a:t>
            </a:r>
            <a:endParaRPr lang="ru-RU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2" b="8544"/>
          <a:stretch/>
        </p:blipFill>
        <p:spPr>
          <a:xfrm flipH="1">
            <a:off x="9764439" y="3536029"/>
            <a:ext cx="2004450" cy="30429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37183" r="550" b="7794"/>
          <a:stretch/>
        </p:blipFill>
        <p:spPr>
          <a:xfrm>
            <a:off x="4003799" y="4725938"/>
            <a:ext cx="1872496" cy="174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2750" y="1413570"/>
            <a:ext cx="1013143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Поміркуйте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з яких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частин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складається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тіло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людини.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32750" y="565444"/>
            <a:ext cx="101314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err="1"/>
              <a:t>Роздивіться</a:t>
            </a:r>
            <a:r>
              <a:rPr lang="ru-RU" sz="4000" b="1" dirty="0"/>
              <a:t> </a:t>
            </a:r>
            <a:r>
              <a:rPr lang="ru-RU" sz="4000" b="1" dirty="0" smtClean="0"/>
              <a:t>зображення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3 клас\04 ЯДС\Грущинська\7 Організм людини\Зустріч 56.Наш організм\Частини ті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2061641"/>
            <a:ext cx="6336704" cy="445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48013" y="2061641"/>
            <a:ext cx="4016173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Пригадайте, назви яких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органів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вам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відомі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Яку роботу вони виконують?</a:t>
            </a:r>
          </a:p>
        </p:txBody>
      </p:sp>
    </p:spTree>
    <p:extLst>
      <p:ext uri="{BB962C8B-B14F-4D97-AF65-F5344CB8AC3E}">
        <p14:creationId xmlns:p14="http://schemas.microsoft.com/office/powerpoint/2010/main" val="13644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613" y="477466"/>
            <a:ext cx="11011809" cy="9125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Розрізняють </a:t>
            </a:r>
            <a:r>
              <a:rPr lang="uk-UA" sz="3600" b="1" dirty="0">
                <a:solidFill>
                  <a:srgbClr val="FFFF00"/>
                </a:solidFill>
              </a:rPr>
              <a:t>зовнішню і внутрішню </a:t>
            </a:r>
            <a:r>
              <a:rPr lang="uk-UA" sz="3600" b="1" dirty="0"/>
              <a:t>будову </a:t>
            </a:r>
            <a:r>
              <a:rPr lang="uk-UA" sz="3600" b="1" dirty="0" smtClean="0"/>
              <a:t>людини</a:t>
            </a:r>
            <a:endParaRPr lang="uk-UA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3399" y="1701602"/>
            <a:ext cx="3240360" cy="41104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Людський організм  - це унікальний «механізм» та найдосконаліший витвір, який створила природа.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087" y="1701602"/>
            <a:ext cx="7767464" cy="41044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7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5447" y="621482"/>
            <a:ext cx="10369152" cy="7200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/>
              <a:t>Пригадайте, назви яких </a:t>
            </a:r>
            <a:r>
              <a:rPr lang="ru-RU" sz="3600" b="1" dirty="0" err="1"/>
              <a:t>органів</a:t>
            </a:r>
            <a:r>
              <a:rPr lang="ru-RU" sz="3600" b="1" dirty="0"/>
              <a:t> вам </a:t>
            </a:r>
            <a:r>
              <a:rPr lang="ru-RU" sz="3600" b="1" dirty="0" err="1"/>
              <a:t>відомі</a:t>
            </a:r>
            <a:r>
              <a:rPr lang="ru-RU" sz="3600" b="1" dirty="0"/>
              <a:t>. </a:t>
            </a:r>
            <a:endParaRPr lang="zh-CN" altLang="en-US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1267" name="Picture 1" descr="F:\наташа\3 клас\ПРИРОДОЗНАВСТВО\ЛЮДИНА- ЖИВИЙ ОРГАНІЗМ\ОРГАНІЗМ ЛЮДИНИ\ba00b125c9054e872a029230856493b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9" y="2199042"/>
            <a:ext cx="1690119" cy="405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Группа 45"/>
          <p:cNvGrpSpPr>
            <a:grpSpLocks/>
          </p:cNvGrpSpPr>
          <p:nvPr/>
        </p:nvGrpSpPr>
        <p:grpSpPr bwMode="auto">
          <a:xfrm>
            <a:off x="3115823" y="2024009"/>
            <a:ext cx="1400850" cy="2396093"/>
            <a:chOff x="3115272" y="1850578"/>
            <a:chExt cx="1401345" cy="2395994"/>
          </a:xfrm>
        </p:grpSpPr>
        <p:pic>
          <p:nvPicPr>
            <p:cNvPr id="11287" name="Picture 3" descr="F:\наташа\3 клас\ПРИРОДОЗНАВСТВО\ЛЮДИНА- ЖИВИЙ ОРГАНІЗМ\КРОВОНОСНА СИСТЕМА\0012-008-Serdts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272" y="1850578"/>
              <a:ext cx="1380989" cy="1991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Прямоугольник 43"/>
            <p:cNvSpPr/>
            <p:nvPr/>
          </p:nvSpPr>
          <p:spPr>
            <a:xfrm>
              <a:off x="3115272" y="3661797"/>
              <a:ext cx="1401345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uk-UA" sz="3200" b="1" spc="50" dirty="0">
                  <a:ln w="11430"/>
                  <a:solidFill>
                    <a:srgbClr val="FF33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ea typeface="宋体" charset="-122"/>
                </a:rPr>
                <a:t>серце</a:t>
              </a:r>
              <a:endParaRPr lang="ru-RU" sz="32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48" name="Группа 47"/>
          <p:cNvGrpSpPr>
            <a:grpSpLocks/>
          </p:cNvGrpSpPr>
          <p:nvPr/>
        </p:nvGrpSpPr>
        <p:grpSpPr bwMode="auto">
          <a:xfrm>
            <a:off x="5955937" y="1572573"/>
            <a:ext cx="1648339" cy="2073755"/>
            <a:chOff x="4958579" y="2172728"/>
            <a:chExt cx="1650327" cy="2073844"/>
          </a:xfrm>
        </p:grpSpPr>
        <p:pic>
          <p:nvPicPr>
            <p:cNvPr id="11285" name="Picture 4" descr="F:\наташа\3 клас\ПРИРОДОЗНАВСТВО\ЛЮДИНА- ЖИВИЙ ОРГАНІЗМ\ОРГАНИ ДИХАННЯ\lungs2-240x24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579" y="2172728"/>
              <a:ext cx="1650327" cy="165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Прямоугольник 59"/>
            <p:cNvSpPr/>
            <p:nvPr/>
          </p:nvSpPr>
          <p:spPr>
            <a:xfrm>
              <a:off x="4988151" y="3661797"/>
              <a:ext cx="1468095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uk-UA" sz="3200" b="1" spc="50" dirty="0">
                  <a:ln w="11430"/>
                  <a:solidFill>
                    <a:srgbClr val="FF33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ea typeface="宋体" charset="-122"/>
                </a:rPr>
                <a:t>легені</a:t>
              </a:r>
              <a:endParaRPr lang="ru-RU" sz="32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49" name="Группа 48"/>
          <p:cNvGrpSpPr>
            <a:grpSpLocks/>
          </p:cNvGrpSpPr>
          <p:nvPr/>
        </p:nvGrpSpPr>
        <p:grpSpPr bwMode="auto">
          <a:xfrm>
            <a:off x="8052081" y="1522786"/>
            <a:ext cx="1659444" cy="1749830"/>
            <a:chOff x="6876256" y="1541256"/>
            <a:chExt cx="1659327" cy="1749022"/>
          </a:xfrm>
        </p:grpSpPr>
        <p:pic>
          <p:nvPicPr>
            <p:cNvPr id="11283" name="Picture 10" descr="F:\наташа\3 клас\ПРИРОДОЗНАВСТВО\ЛЮДИНА- ЖИВИЙ ОРГАНІЗМ\НЕРВОВА СИСТЕМА\88993547_large_4979214_0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3" t="11090" r="11742" b="46204"/>
            <a:stretch>
              <a:fillRect/>
            </a:stretch>
          </p:blipFill>
          <p:spPr bwMode="auto">
            <a:xfrm>
              <a:off x="6876256" y="1541256"/>
              <a:ext cx="1656184" cy="126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Прямоугольник 60"/>
            <p:cNvSpPr/>
            <p:nvPr/>
          </p:nvSpPr>
          <p:spPr>
            <a:xfrm>
              <a:off x="7127954" y="2705503"/>
              <a:ext cx="1407629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uk-UA" sz="3200" b="1" spc="50" dirty="0">
                  <a:ln w="11430"/>
                  <a:solidFill>
                    <a:srgbClr val="FF33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ea typeface="宋体" charset="-122"/>
                </a:rPr>
                <a:t>мозок</a:t>
              </a:r>
              <a:endParaRPr lang="ru-RU" sz="32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50" name="Группа 49"/>
          <p:cNvGrpSpPr>
            <a:grpSpLocks/>
          </p:cNvGrpSpPr>
          <p:nvPr/>
        </p:nvGrpSpPr>
        <p:grpSpPr bwMode="auto">
          <a:xfrm>
            <a:off x="9515657" y="3029130"/>
            <a:ext cx="2240091" cy="1390972"/>
            <a:chOff x="6876256" y="3259158"/>
            <a:chExt cx="2240813" cy="1390055"/>
          </a:xfrm>
        </p:grpSpPr>
        <p:pic>
          <p:nvPicPr>
            <p:cNvPr id="11281" name="Picture 8" descr="F:\наташа\3 клас\ПРИРОДОЗНАВСТВО\ЛЮДИНА- ЖИВИЙ ОРГАНІЗМ\ТРАВНА СИСТЕМА\88993544_large_4979214_03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7" t="18263" r="5760" b="40868"/>
            <a:stretch>
              <a:fillRect/>
            </a:stretch>
          </p:blipFill>
          <p:spPr bwMode="auto">
            <a:xfrm>
              <a:off x="6876256" y="3259158"/>
              <a:ext cx="2046655" cy="139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Прямоугольник 61"/>
            <p:cNvSpPr/>
            <p:nvPr/>
          </p:nvSpPr>
          <p:spPr>
            <a:xfrm>
              <a:off x="7387685" y="4049656"/>
              <a:ext cx="1729384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uk-UA" sz="3200" b="1" spc="50" dirty="0">
                  <a:ln w="11430"/>
                  <a:solidFill>
                    <a:srgbClr val="FF33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ea typeface="宋体" charset="-122"/>
                </a:rPr>
                <a:t>печінка</a:t>
              </a:r>
              <a:endParaRPr lang="ru-RU" sz="32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8614514" y="4398884"/>
            <a:ext cx="1808572" cy="2010240"/>
            <a:chOff x="7171253" y="4471441"/>
            <a:chExt cx="1809419" cy="2010048"/>
          </a:xfrm>
        </p:grpSpPr>
        <p:pic>
          <p:nvPicPr>
            <p:cNvPr id="11279" name="Picture 9" descr="F:\наташа\3 клас\ПРИРОДОЗНАВСТВО\ЛЮДИНА- ЖИВИЙ ОРГАНІЗМ\ВЫДЕЛИТЕЛЬНАЯ СИСТЕМА\DJ-36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253" y="4471441"/>
              <a:ext cx="1456659" cy="2010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Прямоугольник 62"/>
            <p:cNvSpPr/>
            <p:nvPr/>
          </p:nvSpPr>
          <p:spPr>
            <a:xfrm>
              <a:off x="7556884" y="5820787"/>
              <a:ext cx="1423788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uk-UA" sz="3200" b="1" spc="50" dirty="0">
                  <a:ln w="11430"/>
                  <a:solidFill>
                    <a:srgbClr val="FF33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ea typeface="宋体" charset="-122"/>
                </a:rPr>
                <a:t>нирки</a:t>
              </a:r>
              <a:endParaRPr lang="ru-RU" sz="32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52" name="Группа 51"/>
          <p:cNvGrpSpPr>
            <a:grpSpLocks/>
          </p:cNvGrpSpPr>
          <p:nvPr/>
        </p:nvGrpSpPr>
        <p:grpSpPr bwMode="auto">
          <a:xfrm>
            <a:off x="6092031" y="4055603"/>
            <a:ext cx="2197256" cy="1978483"/>
            <a:chOff x="4821428" y="4427550"/>
            <a:chExt cx="2198802" cy="1978012"/>
          </a:xfrm>
        </p:grpSpPr>
        <p:pic>
          <p:nvPicPr>
            <p:cNvPr id="11277" name="Picture 6" descr="F:\наташа\3 клас\ПРИРОДОЗНАВСТВО\ЛЮДИНА- ЖИВИЙ ОРГАНІЗМ\ТРАВНА СИСТЕМА\DJ-348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428" y="4427550"/>
              <a:ext cx="1801545" cy="183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4824372" y="5820787"/>
              <a:ext cx="2195858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uk-UA" sz="3200" b="1" spc="50" dirty="0">
                  <a:ln w="11430"/>
                  <a:solidFill>
                    <a:srgbClr val="FF33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ea typeface="宋体" charset="-122"/>
                </a:rPr>
                <a:t>кишечник</a:t>
              </a:r>
              <a:endParaRPr lang="ru-RU" sz="32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55" name="Группа 54"/>
          <p:cNvGrpSpPr>
            <a:grpSpLocks/>
          </p:cNvGrpSpPr>
          <p:nvPr/>
        </p:nvGrpSpPr>
        <p:grpSpPr bwMode="auto">
          <a:xfrm>
            <a:off x="3713954" y="4254536"/>
            <a:ext cx="1918038" cy="1951489"/>
            <a:chOff x="2773336" y="4277534"/>
            <a:chExt cx="1918523" cy="1951884"/>
          </a:xfrm>
        </p:grpSpPr>
        <p:pic>
          <p:nvPicPr>
            <p:cNvPr id="11275" name="Picture 7" descr="F:\наташа\3 клас\ПРИРОДОЗНАВСТВО\ЛЮДИНА- ЖИВИЙ ОРГАНІЗМ\ТРАВНА СИСТЕМА\88993543_large_4979214_02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" t="10202" r="12299" b="41058"/>
            <a:stretch>
              <a:fillRect/>
            </a:stretch>
          </p:blipFill>
          <p:spPr bwMode="auto">
            <a:xfrm>
              <a:off x="2773336" y="4277534"/>
              <a:ext cx="1722925" cy="1565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Прямоугольник 64"/>
            <p:cNvSpPr/>
            <p:nvPr/>
          </p:nvSpPr>
          <p:spPr>
            <a:xfrm>
              <a:off x="2940033" y="5644643"/>
              <a:ext cx="1751826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uk-UA" sz="3200" b="1" spc="50" dirty="0">
                  <a:ln w="11430"/>
                  <a:solidFill>
                    <a:srgbClr val="FF33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ea typeface="宋体" charset="-122"/>
                </a:rPr>
                <a:t>шлунок</a:t>
              </a:r>
              <a:endParaRPr lang="ru-RU" sz="32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11600" y="1479081"/>
            <a:ext cx="452104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Яку роботу вони виконують</a:t>
            </a:r>
          </a:p>
        </p:txBody>
      </p:sp>
    </p:spTree>
    <p:extLst>
      <p:ext uri="{BB962C8B-B14F-4D97-AF65-F5344CB8AC3E}">
        <p14:creationId xmlns:p14="http://schemas.microsoft.com/office/powerpoint/2010/main" val="1764139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13326</TotalTime>
  <Words>723</Words>
  <Application>Microsoft Office PowerPoint</Application>
  <PresentationFormat>Произвольный</PresentationFormat>
  <Paragraphs>140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Людина – частина живої природи</vt:lpstr>
      <vt:lpstr>Прочитайте вірш</vt:lpstr>
      <vt:lpstr>Презентация PowerPoint</vt:lpstr>
      <vt:lpstr>Презентация PowerPoint</vt:lpstr>
      <vt:lpstr>Пригадайте, назви яких органів вам відомі. </vt:lpstr>
      <vt:lpstr>Презентация PowerPoint</vt:lpstr>
      <vt:lpstr>Презентация PowerPoint</vt:lpstr>
      <vt:lpstr>Презентация PowerPoint</vt:lpstr>
      <vt:lpstr>Орган (грец.) – частина організму, що виконує певну роботу.</vt:lpstr>
      <vt:lpstr>Системи органів людини</vt:lpstr>
      <vt:lpstr>Системи органів людини</vt:lpstr>
      <vt:lpstr>Системи органів людини</vt:lpstr>
      <vt:lpstr>Системи органів людини</vt:lpstr>
      <vt:lpstr>Презентация PowerPoint</vt:lpstr>
      <vt:lpstr>Проблемна ситуація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998</cp:revision>
  <dcterms:created xsi:type="dcterms:W3CDTF">2025-08-27T14:01:18Z</dcterms:created>
  <dcterms:modified xsi:type="dcterms:W3CDTF">2026-04-17T11:25:02Z</dcterms:modified>
</cp:coreProperties>
</file>