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7" r:id="rId2"/>
    <p:sldId id="977" r:id="rId3"/>
    <p:sldId id="680" r:id="rId4"/>
    <p:sldId id="1016" r:id="rId5"/>
    <p:sldId id="934" r:id="rId6"/>
    <p:sldId id="995" r:id="rId7"/>
    <p:sldId id="938" r:id="rId8"/>
    <p:sldId id="1039" r:id="rId9"/>
    <p:sldId id="1040" r:id="rId10"/>
    <p:sldId id="1041" r:id="rId11"/>
    <p:sldId id="1042" r:id="rId12"/>
    <p:sldId id="1043" r:id="rId13"/>
    <p:sldId id="1044" r:id="rId14"/>
    <p:sldId id="1045" r:id="rId15"/>
    <p:sldId id="1046" r:id="rId16"/>
    <p:sldId id="674" r:id="rId17"/>
    <p:sldId id="772" r:id="rId18"/>
    <p:sldId id="599" r:id="rId19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2961228-0CEB-4013-8979-184E70C29F96}" type="slidenum">
              <a:rPr lang="zh-C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2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9543" y="1125537"/>
            <a:ext cx="8732630" cy="1940957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</a:rPr>
              <a:t>Яку роботу здійснює нервова система?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6167" y="3908215"/>
            <a:ext cx="311600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Гриби та бактерії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Урок 86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75" y="3324981"/>
            <a:ext cx="2224505" cy="2484512"/>
          </a:xfrm>
          <a:prstGeom prst="roundRect">
            <a:avLst/>
          </a:prstGeom>
          <a:ln w="38100"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17" b="1217"/>
          <a:stretch>
            <a:fillRect/>
          </a:stretch>
        </p:blipFill>
        <p:spPr>
          <a:xfrm>
            <a:off x="5371951" y="909514"/>
            <a:ext cx="6102579" cy="468052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1471" y="981522"/>
            <a:ext cx="4159755" cy="460913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Мозок визначає поведінку та керує роботою всіх органів. Отже, мозок – це носій людського інтелекту, або розуму.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081" b="17081"/>
          <a:stretch>
            <a:fillRect/>
          </a:stretch>
        </p:blipFill>
        <p:spPr>
          <a:xfrm>
            <a:off x="5443959" y="909514"/>
            <a:ext cx="5676700" cy="453650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1471" y="837506"/>
            <a:ext cx="4246390" cy="46805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Спинний мозок – це частина центральної нервової системи. Він являє собою циліндричний тяж, знаходиться в хребетному </a:t>
            </a:r>
            <a:r>
              <a:rPr lang="ru-RU" sz="3600" b="1" dirty="0" err="1">
                <a:solidFill>
                  <a:schemeClr val="bg1"/>
                </a:solidFill>
              </a:rPr>
              <a:t>каналі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16367" y="2117056"/>
            <a:ext cx="1944216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спинний мозок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5487" y="1053530"/>
            <a:ext cx="4248472" cy="482453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Спинний мозок регулює рухи, роботу шкіри та внутрішніх органів, але його діяльність перебуває під контролем головного мозку.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349" y="1053530"/>
            <a:ext cx="5048447" cy="511417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215" r="9215"/>
          <a:stretch>
            <a:fillRect/>
          </a:stretch>
        </p:blipFill>
        <p:spPr>
          <a:xfrm>
            <a:off x="5515967" y="1125538"/>
            <a:ext cx="5582246" cy="411575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1431" y="837506"/>
            <a:ext cx="4536504" cy="51125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Від головного та спинного мозку відходять чисельні нерви. Одні нерви передають сигнали від усіх органів до мозку, а іншими нервами йдуть зворотні сигнал-команди від мозку до органів тіла.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6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9463" y="1197546"/>
            <a:ext cx="4966498" cy="403244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Існує ціла наука про вплив нервів на організм - психосоматика. Вона пояснює, що причина будь-яких хвороб - емоції</a:t>
            </a:r>
            <a:r>
              <a:rPr lang="ru-RU" sz="36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766" r="13766"/>
          <a:stretch>
            <a:fillRect/>
          </a:stretch>
        </p:blipFill>
        <p:spPr>
          <a:xfrm>
            <a:off x="6020023" y="1197546"/>
            <a:ext cx="5046729" cy="411575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1431" y="591566"/>
            <a:ext cx="4246390" cy="54732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Нерідко можна почути, що ми живемо в епоху стресів. Саме поняття «стрес» вже перейшло з медичних термінів і міцно вкоренилося в повсякденному мовному побуті, при цьому рідко замислюємося про справжню його небезпеку для нашого здоров’я.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911" y="482712"/>
            <a:ext cx="6768752" cy="569091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920">
            <a:off x="10279869" y="1493332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282666" y="4933812"/>
            <a:ext cx="3810656" cy="11922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Чому потрібно </a:t>
            </a:r>
            <a:r>
              <a:rPr lang="ru-RU" sz="2800" b="1" dirty="0" err="1"/>
              <a:t>берегти</a:t>
            </a:r>
            <a:r>
              <a:rPr lang="ru-RU" sz="2800" b="1" dirty="0"/>
              <a:t> «</a:t>
            </a:r>
            <a:r>
              <a:rPr lang="ru-RU" sz="2800" b="1" dirty="0" err="1"/>
              <a:t>нерви</a:t>
            </a:r>
            <a:r>
              <a:rPr lang="ru-RU" sz="2800" b="1" dirty="0"/>
              <a:t>»?</a:t>
            </a:r>
            <a:endParaRPr lang="uk-UA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65381" y="4833532"/>
            <a:ext cx="3727941" cy="12925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Чому пошкодження </a:t>
            </a:r>
            <a:r>
              <a:rPr lang="ru-RU" sz="2800" b="1" dirty="0" err="1"/>
              <a:t>голови</a:t>
            </a:r>
            <a:r>
              <a:rPr lang="ru-RU" sz="2800" b="1" dirty="0"/>
              <a:t> </a:t>
            </a:r>
            <a:r>
              <a:rPr lang="ru-RU" sz="2800" b="1" dirty="0" err="1"/>
              <a:t>небезпечне</a:t>
            </a:r>
            <a:r>
              <a:rPr lang="ru-RU" sz="2800" b="1" dirty="0"/>
              <a:t> для здоров’я? </a:t>
            </a:r>
            <a:endParaRPr lang="uk-UA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092031" y="3017764"/>
            <a:ext cx="5960909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428" y="1117690"/>
            <a:ext cx="2172773" cy="25767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95487" y="4885521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53 -0.04189 L -0.05953 -0.04166 C -0.05927 -0.04953 -0.05901 -0.05717 -0.05849 -0.06458 C -0.05836 -0.06713 -0.05758 -0.06944 -0.05745 -0.07199 C -0.05693 -0.08449 -0.05706 -0.09722 -0.0564 -0.10949 C -0.05588 -0.11967 -0.05523 -0.12963 -0.05432 -0.13958 C -0.05393 -0.14328 -0.05367 -0.14722 -0.05328 -0.15092 C -0.05263 -0.15532 -0.05185 -0.15972 -0.05119 -0.16412 C -0.05185 -0.17916 -0.05211 -0.19421 -0.05328 -0.20902 C -0.05354 -0.2125 -0.05484 -0.21527 -0.05536 -0.21851 C -0.05888 -0.24097 -0.05328 -0.21851 -0.05953 -0.24097 C -0.06175 -0.26064 -0.05888 -0.24004 -0.06383 -0.25972 C -0.06435 -0.26203 -0.06435 -0.26481 -0.06487 -0.26736 C -0.06552 -0.2706 -0.06644 -0.27338 -0.06696 -0.27662 C -0.06748 -0.27986 -0.06748 -0.2831 -0.068 -0.28611 C -0.06852 -0.28865 -0.06956 -0.29097 -0.07021 -0.29351 C -0.07386 -0.30833 -0.07021 -0.29838 -0.07647 -0.31226 C -0.07725 -0.3162 -0.07751 -0.32013 -0.07855 -0.32361 C -0.07959 -0.32685 -0.0878 -0.3493 -0.09028 -0.35555 C -0.09197 -0.35995 -0.09419 -0.36388 -0.09549 -0.36875 C -0.09653 -0.37245 -0.0977 -0.37615 -0.09874 -0.37986 C -0.09979 -0.38425 -0.10031 -0.38912 -0.10187 -0.39305 C -0.11099 -0.41736 -0.10356 -0.38819 -0.11138 -0.4118 C -0.11268 -0.41597 -0.11321 -0.42083 -0.11451 -0.425 C -0.11568 -0.42847 -0.1175 -0.43101 -0.11881 -0.43449 C -0.12167 -0.44166 -0.12493 -0.44884 -0.12728 -0.45694 C -0.12988 -0.46643 -0.13327 -0.47893 -0.13679 -0.48703 C -0.13926 -0.49259 -0.14213 -0.49768 -0.14408 -0.50393 C -0.14525 -0.50694 -0.1463 -0.50995 -0.14734 -0.51319 C -0.15112 -0.52546 -0.15138 -0.53032 -0.15685 -0.54328 C -0.16375 -0.55972 -0.15541 -0.54074 -0.16532 -0.56018 C -0.16675 -0.56319 -0.16792 -0.56666 -0.16948 -0.56967 C -0.17105 -0.57245 -0.17313 -0.5743 -0.17483 -0.57685 C -0.17626 -0.57939 -0.17743 -0.5824 -0.17899 -0.58449 C -0.18056 -0.58657 -0.18616 -0.59236 -0.18851 -0.59375 C -0.19385 -0.59814 -0.19958 -0.60208 -0.20531 -0.60532 C -0.20674 -0.60601 -0.20818 -0.60625 -0.20948 -0.60717 C -0.21391 -0.60949 -0.21795 -0.61296 -0.22225 -0.61458 L -0.23697 -0.62013 C -0.24687 -0.61967 -0.25677 -0.6199 -0.26667 -0.61828 C -0.26849 -0.61805 -0.27006 -0.6155 -0.27188 -0.61458 C -0.27358 -0.61365 -0.2754 -0.61365 -0.27722 -0.61273 C -0.28778 -0.60763 -0.27931 -0.60995 -0.2909 -0.60532 C -0.29312 -0.60439 -0.2952 -0.60393 -0.29742 -0.60324 C -0.30237 -0.59976 -0.30432 -0.59768 -0.31005 -0.5956 C -0.31266 -0.5949 -0.31487 -0.5949 -0.31735 -0.59375 C -0.3223 -0.59166 -0.32712 -0.58773 -0.33207 -0.58657 C -0.33454 -0.58588 -0.33715 -0.58564 -0.3395 -0.58449 C -0.34458 -0.5824 -0.34927 -0.57824 -0.35435 -0.57685 C -0.35682 -0.57615 -0.3593 -0.57615 -0.36177 -0.57523 C -0.37571 -0.5699 -0.36281 -0.57338 -0.37545 -0.56759 C -0.3804 -0.5655 -0.38535 -0.56412 -0.3903 -0.56203 C -0.39773 -0.55902 -0.40515 -0.55601 -0.41245 -0.55277 C -0.43316 -0.54282 -0.41896 -0.54745 -0.43772 -0.53958 C -0.44124 -0.53796 -0.44476 -0.53726 -0.44828 -0.53588 C -0.46586 -0.528 -0.44567 -0.53611 -0.45883 -0.52824 C -0.46078 -0.52708 -0.46886 -0.52523 -0.47042 -0.52453 C -0.48267 -0.51967 -0.46065 -0.52615 -0.47889 -0.52083 C -0.48137 -0.52013 -0.48384 -0.51967 -0.48632 -0.51898 C -0.48918 -0.51782 -0.49192 -0.51597 -0.49478 -0.51504 C -0.4996 -0.51342 -0.50469 -0.51296 -0.50951 -0.51134 C -0.51276 -0.51041 -0.51589 -0.50856 -0.51902 -0.50763 C -0.52657 -0.50532 -0.54181 -0.50416 -0.54755 -0.50393 L -0.57933 -0.50208 C -0.58077 -0.49953 -0.5822 -0.49722 -0.5835 -0.49444 C -0.58559 -0.49027 -0.58585 -0.48819 -0.58676 -0.4831 C -0.58715 -0.48078 -0.58767 -0.47824 -0.5878 -0.47569 C -0.58793 -0.47199 -0.5878 -0.46828 -0.5878 -0.46435 L -0.5878 -0.4641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669E-6 4.81481E-6 L -1.64669E-6 0.00023 C -0.00091 -0.00556 0.00104 -0.01274 0.00156 -0.01667 C 0.00196 -0.01922 0.00156 -0.02153 0.003 -0.02408 C 0.00417 -0.03125 0.00508 -0.03889 0.00521 -0.04815 C 0.00652 -0.05371 0.00678 -0.06112 0.00769 -0.06875 C 0.01003 -0.08797 0.0129 -0.08519 0.01746 -0.10718 C 0.01798 -0.1095 0.01824 -0.11204 0.01876 -0.11436 C 0.01954 -0.11829 0.02059 -0.12153 0.02124 -0.12547 C 0.02332 -0.1375 0.0241 -0.14514 0.02554 -0.15695 C 0.02554 -0.15996 0.02632 -0.18797 0.02475 -0.19838 C 0.0228 -0.20163 0.02345 -0.20371 0.02293 -0.20625 C 0.02215 -0.21575 0.02163 -0.22663 0.0185 -0.23496 C 0.01759 -0.2375 0.01642 -0.23982 0.01498 -0.24445 C 0.01381 -0.24908 0.01251 -0.25788 0.00847 -0.26413 C 0.00678 -0.26852 0.00443 -0.272 0.00261 -0.27639 C 0.00091 -0.28311 -0.00182 -0.29028 -0.00469 -0.29746 C -0.00469 -0.29723 -0.0125 -0.31713 -0.0125 -0.3169 C -0.01576 -0.32385 -0.02032 -0.33125 -0.02241 -0.33704 C -0.02644 -0.34375 -0.03166 -0.35116 -0.03452 -0.35695 C -0.03674 -0.36065 -0.03921 -0.36389 -0.04299 -0.36737 C -0.04546 -0.3713 -0.04599 -0.3757 -0.04976 -0.37963 C -0.05315 -0.38635 -0.05823 -0.39237 -0.06266 -0.39977 C -0.0667 -0.40649 -0.07009 -0.41274 -0.07478 -0.41783 C -0.07699 -0.42061 -0.07973 -0.42176 -0.08194 -0.42431 C -0.08416 -0.42663 -0.08585 -0.4301 -0.08793 -0.43264 C -0.09041 -0.43496 -0.09302 -0.43612 -0.09523 -0.43889 C -0.09744 -0.44167 -0.09888 -0.44653 -0.10122 -0.44885 C -0.10513 -0.45301 -0.10956 -0.45487 -0.1136 -0.45788 C -0.11581 -0.45926 -0.11777 -0.46088 -0.11985 -0.46227 C -0.12233 -0.46389 -0.12467 -0.46505 -0.12715 -0.46667 C -0.13106 -0.46852 -0.13184 -0.47153 -0.13418 -0.47315 C -0.13705 -0.47477 -0.13978 -0.475 -0.14265 -0.47593 C -0.15164 -0.48311 -0.15112 -0.48288 -0.16115 -0.48913 C -0.16389 -0.49075 -0.16675 -0.4926 -0.16949 -0.49399 C -0.17222 -0.49514 -0.17509 -0.49514 -0.17822 -0.49676 C -0.19176 -0.50278 -0.19372 -0.50649 -0.20492 -0.51065 C -0.20831 -0.51227 -0.21183 -0.51274 -0.21587 -0.51389 L -0.22472 -0.51852 C -0.23033 -0.52153 -0.23567 -0.5257 -0.2414 -0.52778 C -0.25456 -0.53264 -0.24687 -0.5301 -0.26654 -0.53426 C -0.27605 -0.53496 -0.31488 -0.53913 -0.33311 -0.5375 C -0.3382 -0.53727 -0.34315 -0.53635 -0.34797 -0.53542 C -0.35227 -0.53473 -0.35656 -0.53311 -0.36086 -0.53311 L -0.37454 -0.53264 L -0.38106 -0.53149 C -0.38353 -0.53102 -0.38601 -0.53125 -0.38835 -0.53033 C -0.40581 -0.52524 -0.37897 -0.52801 -0.40529 -0.52639 C -0.40633 -0.52593 -0.40828 -0.52547 -0.40972 -0.525 C -0.41141 -0.52454 -0.41323 -0.52454 -0.41493 -0.52385 C -0.41675 -0.52246 -0.42144 -0.52061 -0.42457 -0.51922 C -0.43473 -0.51528 -0.42639 -0.52246 -0.44085 -0.51158 C -0.45766 -0.49862 -0.45049 -0.50139 -0.46131 -0.49862 C -0.46144 -0.49746 -0.4643 -0.4963 -0.46574 -0.49538 C -0.466 -0.49399 -0.46938 -0.49352 -0.47108 -0.49213 C -0.48046 -0.48519 -0.47251 -0.4882 -0.48189 -0.48565 C -0.48632 -0.48125 -0.49049 -0.4757 -0.49518 -0.472 C -0.49661 -0.47107 -0.49804 -0.47014 -0.49791 -0.46875 C -0.50169 -0.46667 -0.50391 -0.46436 -0.50599 -0.46204 C -0.50716 -0.46088 -0.50821 -0.45973 -0.50925 -0.45857 C -0.51081 -0.45672 -0.51224 -0.4551 -0.51381 -0.45348 C -0.52501 -0.44098 -0.50547 -0.46158 -0.52136 -0.44491 C -0.52332 -0.44005 -0.52436 -0.43496 -0.52723 -0.43056 C -0.5267 -0.42778 -0.52944 -0.4257 -0.53061 -0.42315 C -0.53296 -0.41806 -0.53595 -0.41042 -0.53608 -0.4051 C -0.53843 -0.40232 -0.53921 -0.39908 -0.53999 -0.39607 C -0.54104 -0.38866 -0.54338 -0.38149 -0.54286 -0.37362 C -0.54195 -0.35811 -0.54077 -0.3595 -0.5383 -0.33959 C -0.53778 -0.33588 -0.53713 -0.33195 -0.53661 -0.32825 C -0.53778 -0.3257 -0.53791 -0.32292 -0.53582 -0.32061 C -0.53465 -0.31621 -0.531 -0.30487 -0.53061 -0.29908 C -0.52983 -0.29723 -0.52801 -0.29653 -0.52866 -0.29329 C -0.52488 -0.28125 -0.52723 -0.28704 -0.52605 -0.27616 C -0.52527 -0.23519 -0.52657 -0.26852 -0.52488 -0.24769 C -0.52462 -0.24399 -0.52475 -0.24005 -0.52423 -0.23635 C -0.52332 -0.22963 -0.52123 -0.22292 -0.52071 -0.21713 C -0.51967 -0.21459 -0.51876 -0.21181 -0.51772 -0.2095 C -0.5155 -0.20463 -0.51303 -0.2 -0.50925 -0.19538 L -0.50925 -0.19514 " pathEditMode="relative" rAng="207912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60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051472" y="621482"/>
            <a:ext cx="2952328" cy="1224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5878065"/>
            <a:ext cx="1051470" cy="9815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9165" y="1332851"/>
            <a:ext cx="1749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Бактерії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71452" y="2324559"/>
            <a:ext cx="3312368" cy="237190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50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50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Стор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. 124-125 читати, в зошиті завдання до </a:t>
            </a:r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ур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 85.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417825" y="6454130"/>
            <a:ext cx="5490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5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rgbClr val="002060"/>
                  </a:solidFill>
                </a:rPr>
                <a:t>Труднощі виникали…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9" y="1485579"/>
            <a:ext cx="8827231" cy="57606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Оберіть гриб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3" y="549474"/>
            <a:ext cx="10153129" cy="6842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7" y="2568208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7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565699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60" y="2565698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569302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2" name="Скругленный прямоугольник 11"/>
          <p:cNvSpPr/>
          <p:nvPr/>
        </p:nvSpPr>
        <p:spPr>
          <a:xfrm>
            <a:off x="979462" y="5374011"/>
            <a:ext cx="194421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Веселий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31690" y="5374011"/>
            <a:ext cx="302433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Сором’язливий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64040" y="5391118"/>
            <a:ext cx="264925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Жартівливий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21084" y="5358605"/>
            <a:ext cx="216024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Щасливий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4 ЯДС\Грущинська\5 Тварини\2026-03-18_143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2" y="2919953"/>
            <a:ext cx="10582842" cy="35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63" y="477466"/>
            <a:ext cx="10153128" cy="106704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Доведіть, що людина – частина </a:t>
            </a:r>
            <a:r>
              <a:rPr lang="uk-UA" altLang="zh-CN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живої </a:t>
            </a:r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природи</a:t>
            </a:r>
            <a:endParaRPr lang="zh-CN" altLang="en-US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9219" name="Группа 2"/>
          <p:cNvGrpSpPr>
            <a:grpSpLocks/>
          </p:cNvGrpSpPr>
          <p:nvPr/>
        </p:nvGrpSpPr>
        <p:grpSpPr bwMode="auto">
          <a:xfrm>
            <a:off x="1123479" y="1620985"/>
            <a:ext cx="9937104" cy="4473105"/>
            <a:chOff x="1309348" y="2205038"/>
            <a:chExt cx="5734105" cy="2879725"/>
          </a:xfrm>
        </p:grpSpPr>
        <p:sp>
          <p:nvSpPr>
            <p:cNvPr id="9226" name="AutoShape 27"/>
            <p:cNvSpPr>
              <a:spLocks noChangeArrowheads="1"/>
            </p:cNvSpPr>
            <p:nvPr/>
          </p:nvSpPr>
          <p:spPr bwMode="auto">
            <a:xfrm>
              <a:off x="1309348" y="3284538"/>
              <a:ext cx="2122827" cy="827087"/>
            </a:xfrm>
            <a:prstGeom prst="roundRect">
              <a:avLst>
                <a:gd name="adj" fmla="val 50000"/>
              </a:avLst>
            </a:prstGeom>
            <a:solidFill>
              <a:srgbClr val="99CC00">
                <a:alpha val="74901"/>
              </a:srgbClr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b="1"/>
            </a:p>
          </p:txBody>
        </p:sp>
        <p:grpSp>
          <p:nvGrpSpPr>
            <p:cNvPr id="9227" name="Группа 1"/>
            <p:cNvGrpSpPr>
              <a:grpSpLocks/>
            </p:cNvGrpSpPr>
            <p:nvPr/>
          </p:nvGrpSpPr>
          <p:grpSpPr bwMode="auto">
            <a:xfrm>
              <a:off x="1309349" y="2205038"/>
              <a:ext cx="5734104" cy="2879725"/>
              <a:chOff x="1309349" y="2205038"/>
              <a:chExt cx="5734104" cy="2879725"/>
            </a:xfrm>
          </p:grpSpPr>
          <p:sp>
            <p:nvSpPr>
              <p:cNvPr id="9228" name="AutoShape 23"/>
              <p:cNvSpPr>
                <a:spLocks noChangeArrowheads="1"/>
              </p:cNvSpPr>
              <p:nvPr/>
            </p:nvSpPr>
            <p:spPr bwMode="auto">
              <a:xfrm>
                <a:off x="4873625" y="3265488"/>
                <a:ext cx="2122827" cy="792162"/>
              </a:xfrm>
              <a:prstGeom prst="roundRect">
                <a:avLst>
                  <a:gd name="adj" fmla="val 50000"/>
                </a:avLst>
              </a:prstGeom>
              <a:solidFill>
                <a:srgbClr val="339966">
                  <a:alpha val="74901"/>
                </a:srgbClr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b="1"/>
              </a:p>
            </p:txBody>
          </p:sp>
          <p:sp>
            <p:nvSpPr>
              <p:cNvPr id="9229" name="AutoShape 24"/>
              <p:cNvSpPr>
                <a:spLocks noChangeArrowheads="1"/>
              </p:cNvSpPr>
              <p:nvPr/>
            </p:nvSpPr>
            <p:spPr bwMode="auto">
              <a:xfrm>
                <a:off x="4476750" y="4273550"/>
                <a:ext cx="2566703" cy="792163"/>
              </a:xfrm>
              <a:prstGeom prst="roundRect">
                <a:avLst>
                  <a:gd name="adj" fmla="val 50000"/>
                </a:avLst>
              </a:prstGeom>
              <a:solidFill>
                <a:srgbClr val="800080">
                  <a:alpha val="65097"/>
                </a:srgbClr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b="1"/>
              </a:p>
            </p:txBody>
          </p:sp>
          <p:sp>
            <p:nvSpPr>
              <p:cNvPr id="9230" name="AutoShape 25"/>
              <p:cNvSpPr>
                <a:spLocks noChangeArrowheads="1"/>
              </p:cNvSpPr>
              <p:nvPr/>
            </p:nvSpPr>
            <p:spPr bwMode="auto">
              <a:xfrm>
                <a:off x="4410075" y="2228850"/>
                <a:ext cx="2586377" cy="819150"/>
              </a:xfrm>
              <a:prstGeom prst="roundRect">
                <a:avLst>
                  <a:gd name="adj" fmla="val 50000"/>
                </a:avLst>
              </a:prstGeom>
              <a:solidFill>
                <a:srgbClr val="FF0000">
                  <a:alpha val="74117"/>
                </a:srgbClr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b="1"/>
              </a:p>
            </p:txBody>
          </p:sp>
          <p:sp>
            <p:nvSpPr>
              <p:cNvPr id="9231" name="AutoShape 26"/>
              <p:cNvSpPr>
                <a:spLocks noChangeArrowheads="1"/>
              </p:cNvSpPr>
              <p:nvPr/>
            </p:nvSpPr>
            <p:spPr bwMode="auto">
              <a:xfrm>
                <a:off x="1309349" y="2205038"/>
                <a:ext cx="2632415" cy="842962"/>
              </a:xfrm>
              <a:prstGeom prst="roundRect">
                <a:avLst>
                  <a:gd name="adj" fmla="val 50000"/>
                </a:avLst>
              </a:prstGeom>
              <a:solidFill>
                <a:srgbClr val="993366">
                  <a:alpha val="65097"/>
                </a:srgbClr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uk-UA" altLang="zh-CN" sz="4000" b="1" dirty="0">
                    <a:solidFill>
                      <a:schemeClr val="bg1"/>
                    </a:solidFill>
                    <a:latin typeface="+mn-lt"/>
                  </a:rPr>
                  <a:t>дихають</a:t>
                </a:r>
                <a:endParaRPr lang="zh-CN" altLang="en-US" sz="4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9232" name="AutoShape 28"/>
              <p:cNvSpPr>
                <a:spLocks noChangeArrowheads="1"/>
              </p:cNvSpPr>
              <p:nvPr/>
            </p:nvSpPr>
            <p:spPr bwMode="auto">
              <a:xfrm>
                <a:off x="1403350" y="4292600"/>
                <a:ext cx="2319339" cy="792163"/>
              </a:xfrm>
              <a:prstGeom prst="roundRect">
                <a:avLst>
                  <a:gd name="adj" fmla="val 50000"/>
                </a:avLst>
              </a:prstGeom>
              <a:solidFill>
                <a:srgbClr val="FF6600">
                  <a:alpha val="74117"/>
                </a:srgbClr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b="1"/>
              </a:p>
            </p:txBody>
          </p:sp>
          <p:sp>
            <p:nvSpPr>
              <p:cNvPr id="67614" name="AutoShape 30"/>
              <p:cNvSpPr>
                <a:spLocks noChangeArrowheads="1"/>
              </p:cNvSpPr>
              <p:nvPr/>
            </p:nvSpPr>
            <p:spPr bwMode="ltGray">
              <a:xfrm>
                <a:off x="3131952" y="2641276"/>
                <a:ext cx="2010149" cy="2011850"/>
              </a:xfrm>
              <a:custGeom>
                <a:avLst/>
                <a:gdLst>
                  <a:gd name="G0" fmla="+- 1914 0 0"/>
                  <a:gd name="G1" fmla="+- 21600 0 1914"/>
                  <a:gd name="G2" fmla="+- 21600 0 1914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914" y="10800"/>
                    </a:moveTo>
                    <a:cubicBezTo>
                      <a:pt x="1914" y="15708"/>
                      <a:pt x="5892" y="19686"/>
                      <a:pt x="10800" y="19686"/>
                    </a:cubicBezTo>
                    <a:cubicBezTo>
                      <a:pt x="15708" y="19686"/>
                      <a:pt x="19686" y="15708"/>
                      <a:pt x="19686" y="10800"/>
                    </a:cubicBezTo>
                    <a:cubicBezTo>
                      <a:pt x="19686" y="5892"/>
                      <a:pt x="15708" y="1914"/>
                      <a:pt x="10800" y="1914"/>
                    </a:cubicBezTo>
                    <a:cubicBezTo>
                      <a:pt x="5892" y="1914"/>
                      <a:pt x="1914" y="5892"/>
                      <a:pt x="1914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9234" name="Oval 31"/>
              <p:cNvSpPr>
                <a:spLocks noChangeArrowheads="1"/>
              </p:cNvSpPr>
              <p:nvPr/>
            </p:nvSpPr>
            <p:spPr bwMode="gray">
              <a:xfrm>
                <a:off x="3309938" y="2786063"/>
                <a:ext cx="1677987" cy="1677987"/>
              </a:xfrm>
              <a:prstGeom prst="ellipse">
                <a:avLst/>
              </a:prstGeom>
              <a:solidFill>
                <a:srgbClr val="FF6600">
                  <a:alpha val="85097"/>
                </a:srgbClr>
              </a:solidFill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ru-RU" altLang="en-US"/>
              </a:p>
            </p:txBody>
          </p:sp>
        </p:grpSp>
      </p:grpSp>
      <p:pic>
        <p:nvPicPr>
          <p:cNvPr id="922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61" y="2172203"/>
            <a:ext cx="1583294" cy="309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7420570" y="1921580"/>
            <a:ext cx="2545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zh-CN" sz="4000" b="1" dirty="0">
                <a:solidFill>
                  <a:schemeClr val="bg1"/>
                </a:solidFill>
                <a:latin typeface="+mn-lt"/>
              </a:rPr>
              <a:t>живляться</a:t>
            </a:r>
            <a:endParaRPr lang="zh-CN" alt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2" name="Прямоугольник 7"/>
          <p:cNvSpPr>
            <a:spLocks noChangeArrowheads="1"/>
          </p:cNvSpPr>
          <p:nvPr/>
        </p:nvSpPr>
        <p:spPr bwMode="auto">
          <a:xfrm>
            <a:off x="8324279" y="3436825"/>
            <a:ext cx="18485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zh-CN" sz="4000" b="1" dirty="0">
                <a:solidFill>
                  <a:schemeClr val="bg1"/>
                </a:solidFill>
                <a:latin typeface="+mn-lt"/>
              </a:rPr>
              <a:t>ростуть</a:t>
            </a:r>
            <a:endParaRPr lang="zh-CN" alt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3" name="Прямоугольник 8"/>
          <p:cNvSpPr>
            <a:spLocks noChangeArrowheads="1"/>
          </p:cNvSpPr>
          <p:nvPr/>
        </p:nvSpPr>
        <p:spPr bwMode="auto">
          <a:xfrm>
            <a:off x="7133163" y="5129931"/>
            <a:ext cx="3308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zh-CN" sz="4000" b="1" dirty="0">
                <a:solidFill>
                  <a:schemeClr val="bg1"/>
                </a:solidFill>
                <a:latin typeface="+mn-lt"/>
              </a:rPr>
              <a:t>розвиваються</a:t>
            </a:r>
            <a:endParaRPr lang="zh-CN" alt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4" name="Прямоугольник 10"/>
          <p:cNvSpPr>
            <a:spLocks noChangeArrowheads="1"/>
          </p:cNvSpPr>
          <p:nvPr/>
        </p:nvSpPr>
        <p:spPr bwMode="auto">
          <a:xfrm>
            <a:off x="1403700" y="5069681"/>
            <a:ext cx="38000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zh-CN" sz="4000" b="1" dirty="0">
                <a:solidFill>
                  <a:schemeClr val="bg1"/>
                </a:solidFill>
                <a:latin typeface="+mn-lt"/>
              </a:rPr>
              <a:t>розмножуються</a:t>
            </a:r>
            <a:endParaRPr lang="zh-CN" alt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5" name="Прямоугольник 11"/>
          <p:cNvSpPr>
            <a:spLocks noChangeArrowheads="1"/>
          </p:cNvSpPr>
          <p:nvPr/>
        </p:nvSpPr>
        <p:spPr bwMode="auto">
          <a:xfrm>
            <a:off x="1532869" y="3537945"/>
            <a:ext cx="27520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zh-CN" sz="4000" b="1" dirty="0">
                <a:solidFill>
                  <a:schemeClr val="bg1"/>
                </a:solidFill>
                <a:latin typeface="+mn-lt"/>
              </a:rPr>
              <a:t>помирають</a:t>
            </a:r>
            <a:endParaRPr lang="zh-CN" alt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99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  <p:bldP spid="92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: округлені кути 4">
            <a:extLst>
              <a:ext uri="{FF2B5EF4-FFF2-40B4-BE49-F238E27FC236}">
                <a16:creationId xmlns="" xmlns:a16="http://schemas.microsoft.com/office/drawing/2014/main" id="{1896F3DD-BC45-4241-9805-AA8A31A05C03}"/>
              </a:ext>
            </a:extLst>
          </p:cNvPr>
          <p:cNvSpPr/>
          <p:nvPr/>
        </p:nvSpPr>
        <p:spPr>
          <a:xfrm>
            <a:off x="3215993" y="1501760"/>
            <a:ext cx="4968552" cy="90674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Які </a:t>
            </a:r>
            <a:r>
              <a:rPr lang="ru-RU" sz="2800" b="1" dirty="0" err="1" smtClean="0">
                <a:solidFill>
                  <a:schemeClr val="bg1"/>
                </a:solidFill>
              </a:rPr>
              <a:t>системи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органів</a:t>
            </a:r>
            <a:r>
              <a:rPr lang="ru-RU" sz="2800" b="1" dirty="0" smtClean="0">
                <a:solidFill>
                  <a:schemeClr val="bg1"/>
                </a:solidFill>
              </a:rPr>
              <a:t> людини ви </a:t>
            </a:r>
            <a:r>
              <a:rPr lang="ru-RU" sz="2800" b="1" dirty="0" err="1" smtClean="0">
                <a:solidFill>
                  <a:schemeClr val="bg1"/>
                </a:solidFill>
              </a:rPr>
              <a:t>запам’ятали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873679" y="648084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Пригадайте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1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03" y="1382730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987575" y="5374010"/>
            <a:ext cx="6429882" cy="1152128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Сьогодні на уроці ви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дізнаєтеся</a:t>
            </a:r>
            <a:r>
              <a:rPr lang="uk-UA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яку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роботу здійснює нервова система</a:t>
            </a:r>
            <a:r>
              <a:rPr lang="uk-UA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alt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771551" y="3861842"/>
            <a:ext cx="6868852" cy="1392303"/>
          </a:xfrm>
          <a:prstGeom prst="round2Diag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/>
              <a:t>Який орган </a:t>
            </a:r>
            <a:r>
              <a:rPr lang="ru-RU" sz="2800" b="1" dirty="0" err="1" smtClean="0"/>
              <a:t>зайвий</a:t>
            </a:r>
            <a:r>
              <a:rPr lang="ru-RU" sz="2800" b="1" dirty="0" smtClean="0"/>
              <a:t> в рядку:</a:t>
            </a:r>
            <a:endParaRPr lang="ru-RU" sz="2800" b="1" dirty="0" smtClean="0"/>
          </a:p>
          <a:p>
            <a:pPr marL="265113" indent="-265113">
              <a:buFont typeface="Wingdings" panose="05000000000000000000" pitchFamily="2" charset="2"/>
              <a:buChar char="§"/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печінка, </a:t>
            </a:r>
            <a:r>
              <a:rPr lang="uk-UA" sz="2800" b="1" dirty="0" smtClean="0">
                <a:solidFill>
                  <a:schemeClr val="bg1"/>
                </a:solidFill>
              </a:rPr>
              <a:t>шлунок, легені, </a:t>
            </a:r>
            <a:r>
              <a:rPr lang="uk-UA" sz="2800" b="1" dirty="0" err="1" smtClean="0">
                <a:solidFill>
                  <a:schemeClr val="bg1"/>
                </a:solidFill>
              </a:rPr>
              <a:t>кишківник</a:t>
            </a:r>
            <a:r>
              <a:rPr lang="uk-UA" sz="2800" b="1" dirty="0" smtClean="0">
                <a:solidFill>
                  <a:schemeClr val="bg1"/>
                </a:solidFill>
              </a:rPr>
              <a:t>;</a:t>
            </a:r>
          </a:p>
          <a:p>
            <a:pPr marL="265113" indent="-265113">
              <a:buFont typeface="Wingdings" panose="05000000000000000000" pitchFamily="2" charset="2"/>
              <a:buChar char="§"/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серце, головний мозок, спинний мозок</a:t>
            </a:r>
          </a:p>
        </p:txBody>
      </p:sp>
      <p:pic>
        <p:nvPicPr>
          <p:cNvPr id="15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8" y="1514934"/>
            <a:ext cx="2230246" cy="249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кутник: округлені кути 4">
            <a:extLst>
              <a:ext uri="{FF2B5EF4-FFF2-40B4-BE49-F238E27FC236}">
                <a16:creationId xmlns="" xmlns:a16="http://schemas.microsoft.com/office/drawing/2014/main" id="{1896F3DD-BC45-4241-9805-AA8A31A05C03}"/>
              </a:ext>
            </a:extLst>
          </p:cNvPr>
          <p:cNvSpPr/>
          <p:nvPr/>
        </p:nvSpPr>
        <p:spPr>
          <a:xfrm>
            <a:off x="2519723" y="2471336"/>
            <a:ext cx="6120680" cy="139050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Нервова</a:t>
            </a:r>
            <a:r>
              <a:rPr lang="ru-RU" sz="2800" b="1" dirty="0"/>
              <a:t>, </a:t>
            </a:r>
            <a:r>
              <a:rPr lang="ru-RU" sz="2800" b="1" dirty="0" err="1"/>
              <a:t>дихальна</a:t>
            </a:r>
            <a:r>
              <a:rPr lang="ru-RU" sz="2800" b="1" dirty="0"/>
              <a:t>, </a:t>
            </a:r>
            <a:r>
              <a:rPr lang="ru-RU" sz="2800" b="1" dirty="0" err="1"/>
              <a:t>травна</a:t>
            </a:r>
            <a:r>
              <a:rPr lang="ru-RU" sz="2800" b="1" dirty="0"/>
              <a:t>, </a:t>
            </a:r>
            <a:r>
              <a:rPr lang="ru-RU" sz="2800" b="1" dirty="0" smtClean="0"/>
              <a:t>опорно-</a:t>
            </a:r>
            <a:r>
              <a:rPr lang="ru-RU" sz="2800" b="1" dirty="0" err="1" smtClean="0"/>
              <a:t>рухова</a:t>
            </a:r>
            <a:r>
              <a:rPr lang="ru-RU" sz="2800" b="1" dirty="0"/>
              <a:t>, </a:t>
            </a:r>
            <a:r>
              <a:rPr lang="ru-RU" sz="2800" b="1" dirty="0" err="1"/>
              <a:t>кровоносна</a:t>
            </a:r>
            <a:r>
              <a:rPr lang="ru-RU" sz="2800" b="1" dirty="0"/>
              <a:t>, </a:t>
            </a:r>
            <a:r>
              <a:rPr lang="ru-RU" sz="2800" b="1" dirty="0" err="1" smtClean="0"/>
              <a:t>сечовидільна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системи</a:t>
            </a:r>
            <a:r>
              <a:rPr lang="ru-RU" sz="2800" b="1" dirty="0" smtClean="0"/>
              <a:t> </a:t>
            </a:r>
            <a:r>
              <a:rPr lang="ru-RU" sz="2800" b="1" dirty="0" err="1"/>
              <a:t>органів</a:t>
            </a:r>
            <a:r>
              <a:rPr lang="ru-RU" sz="2800" b="1" dirty="0"/>
              <a:t> </a:t>
            </a:r>
            <a:r>
              <a:rPr lang="ru-RU" sz="2800" b="1" dirty="0" err="1"/>
              <a:t>чуття</a:t>
            </a:r>
            <a:r>
              <a:rPr lang="ru-RU" sz="2800" b="1" dirty="0"/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91431" y="621482"/>
            <a:ext cx="4248472" cy="5083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797" tIns="54398" rIns="108797" bIns="54398" rtlCol="0" anchor="b">
            <a:noAutofit/>
          </a:bodyPr>
          <a:lstStyle>
            <a:lvl1pPr algn="l" defTabSz="108796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err="1" smtClean="0">
                <a:solidFill>
                  <a:srgbClr val="0070C0"/>
                </a:solidFill>
              </a:rPr>
              <a:t>Нервова</a:t>
            </a:r>
            <a:r>
              <a:rPr lang="ru-RU" sz="3600" dirty="0" smtClean="0">
                <a:solidFill>
                  <a:srgbClr val="0070C0"/>
                </a:solidFill>
              </a:rPr>
              <a:t> система </a:t>
            </a:r>
            <a:r>
              <a:rPr lang="ru-RU" sz="3600" dirty="0" err="1" smtClean="0">
                <a:solidFill>
                  <a:srgbClr val="0070C0"/>
                </a:solidFill>
              </a:rPr>
              <a:t>забезпечує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злагоджену</a:t>
            </a:r>
            <a:r>
              <a:rPr lang="ru-RU" sz="3600" dirty="0" smtClean="0">
                <a:solidFill>
                  <a:srgbClr val="0070C0"/>
                </a:solidFill>
              </a:rPr>
              <a:t> роботу всіх </a:t>
            </a:r>
            <a:r>
              <a:rPr lang="ru-RU" sz="3600" dirty="0" err="1" smtClean="0">
                <a:solidFill>
                  <a:srgbClr val="0070C0"/>
                </a:solidFill>
              </a:rPr>
              <a:t>органів</a:t>
            </a:r>
            <a:r>
              <a:rPr lang="ru-RU" sz="3600" dirty="0" smtClean="0">
                <a:solidFill>
                  <a:srgbClr val="0070C0"/>
                </a:solidFill>
              </a:rPr>
              <a:t>. Вона об'єднує </a:t>
            </a:r>
            <a:r>
              <a:rPr lang="ru-RU" sz="3600" dirty="0" err="1" smtClean="0">
                <a:solidFill>
                  <a:srgbClr val="0070C0"/>
                </a:solidFill>
              </a:rPr>
              <a:t>організм</a:t>
            </a:r>
            <a:r>
              <a:rPr lang="ru-RU" sz="3600" dirty="0" smtClean="0">
                <a:solidFill>
                  <a:srgbClr val="0070C0"/>
                </a:solidFill>
              </a:rPr>
              <a:t> у </a:t>
            </a:r>
            <a:r>
              <a:rPr lang="ru-RU" sz="3600" dirty="0" err="1" smtClean="0">
                <a:solidFill>
                  <a:srgbClr val="0070C0"/>
                </a:solidFill>
              </a:rPr>
              <a:t>єдине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ціле</a:t>
            </a:r>
            <a:r>
              <a:rPr lang="ru-RU" sz="3600" dirty="0" smtClean="0">
                <a:solidFill>
                  <a:srgbClr val="0070C0"/>
                </a:solidFill>
              </a:rPr>
              <a:t> й </a:t>
            </a:r>
            <a:r>
              <a:rPr lang="ru-RU" sz="3600" dirty="0" err="1" smtClean="0">
                <a:solidFill>
                  <a:srgbClr val="0070C0"/>
                </a:solidFill>
              </a:rPr>
              <a:t>забезпечує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їхній</a:t>
            </a:r>
            <a:r>
              <a:rPr lang="ru-RU" sz="3600" dirty="0" smtClean="0">
                <a:solidFill>
                  <a:srgbClr val="0070C0"/>
                </a:solidFill>
              </a:rPr>
              <a:t> зв'язок з </a:t>
            </a:r>
            <a:r>
              <a:rPr lang="ru-RU" sz="3600" dirty="0" err="1" smtClean="0">
                <a:solidFill>
                  <a:srgbClr val="0070C0"/>
                </a:solidFill>
              </a:rPr>
              <a:t>довкіллям</a:t>
            </a:r>
            <a:r>
              <a:rPr lang="ru-RU" sz="3600" dirty="0" smtClean="0">
                <a:solidFill>
                  <a:srgbClr val="0070C0"/>
                </a:solidFill>
              </a:rPr>
              <a:t>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40" b="1140"/>
          <a:stretch>
            <a:fillRect/>
          </a:stretch>
        </p:blipFill>
        <p:spPr>
          <a:xfrm>
            <a:off x="5180251" y="482600"/>
            <a:ext cx="6195986" cy="56896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2750" y="1413570"/>
            <a:ext cx="1013143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яких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частин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складається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нервова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система людини?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32750" y="565444"/>
            <a:ext cx="101314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err="1"/>
              <a:t>Роздивіться</a:t>
            </a:r>
            <a:r>
              <a:rPr lang="ru-RU" sz="4000" b="1" dirty="0"/>
              <a:t> </a:t>
            </a:r>
            <a:r>
              <a:rPr lang="ru-RU" sz="4000" b="1" dirty="0" smtClean="0"/>
              <a:t>зображення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84119" y="2061640"/>
            <a:ext cx="3960441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До її складу 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входять: </a:t>
            </a:r>
          </a:p>
          <a:p>
            <a:r>
              <a:rPr lang="uk-UA" sz="3200" b="1" dirty="0" smtClean="0">
                <a:solidFill>
                  <a:srgbClr val="FF0000"/>
                </a:solidFill>
              </a:rPr>
              <a:t>головний </a:t>
            </a:r>
            <a:r>
              <a:rPr lang="uk-UA" sz="3200" b="1" dirty="0">
                <a:solidFill>
                  <a:srgbClr val="FF0000"/>
                </a:solidFill>
              </a:rPr>
              <a:t>і </a:t>
            </a:r>
            <a:r>
              <a:rPr lang="uk-UA" sz="3200" b="1" dirty="0" smtClean="0">
                <a:solidFill>
                  <a:srgbClr val="FF0000"/>
                </a:solidFill>
              </a:rPr>
              <a:t>спинний мозок </a:t>
            </a:r>
            <a:r>
              <a:rPr lang="uk-UA" sz="3200" b="1" dirty="0">
                <a:solidFill>
                  <a:srgbClr val="FF0000"/>
                </a:solidFill>
              </a:rPr>
              <a:t>і нерви.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4" y="2061640"/>
            <a:ext cx="5675140" cy="366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4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17" b="1217"/>
          <a:stretch>
            <a:fillRect/>
          </a:stretch>
        </p:blipFill>
        <p:spPr>
          <a:xfrm>
            <a:off x="5515967" y="765498"/>
            <a:ext cx="5845985" cy="476109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7455" y="621482"/>
            <a:ext cx="4536504" cy="518457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Центром нервової системи є головний мозок. Він сприймає те, що бачать ваші очі і чують вуха, і якщо ви вирішите рухатися, ваш мозок повідомить м’язам робити це.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17" b="1217"/>
          <a:stretch>
            <a:fillRect/>
          </a:stretch>
        </p:blipFill>
        <p:spPr>
          <a:xfrm>
            <a:off x="5876007" y="909514"/>
            <a:ext cx="5294214" cy="454780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9463" y="693490"/>
            <a:ext cx="4824536" cy="51125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Головний мозок людини міститься в черепі. Кістки черепа захищають мозок від зовнішніх ушкоджень. Головний мозок відіграє вирішальну роль у тому, як людина сприймає світ, опрацьовує інформацію, навчається.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13443</TotalTime>
  <Words>539</Words>
  <Application>Microsoft Office PowerPoint</Application>
  <PresentationFormat>Произвольный</PresentationFormat>
  <Paragraphs>116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Доведіть, що людина – частина живої природи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1000</cp:revision>
  <dcterms:created xsi:type="dcterms:W3CDTF">2025-08-27T14:01:18Z</dcterms:created>
  <dcterms:modified xsi:type="dcterms:W3CDTF">2026-04-15T10:32:40Z</dcterms:modified>
</cp:coreProperties>
</file>