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977" r:id="rId3"/>
    <p:sldId id="680" r:id="rId4"/>
    <p:sldId id="1016" r:id="rId5"/>
    <p:sldId id="934" r:id="rId6"/>
    <p:sldId id="1047" r:id="rId7"/>
    <p:sldId id="1048" r:id="rId8"/>
    <p:sldId id="1054" r:id="rId9"/>
    <p:sldId id="1055" r:id="rId10"/>
    <p:sldId id="1057" r:id="rId11"/>
    <p:sldId id="1061" r:id="rId12"/>
    <p:sldId id="1062" r:id="rId13"/>
    <p:sldId id="1066" r:id="rId14"/>
    <p:sldId id="1059" r:id="rId15"/>
    <p:sldId id="1063" r:id="rId16"/>
    <p:sldId id="1065" r:id="rId17"/>
    <p:sldId id="1060" r:id="rId18"/>
    <p:sldId id="674" r:id="rId19"/>
    <p:sldId id="772" r:id="rId20"/>
    <p:sldId id="599" r:id="rId2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543" y="1125537"/>
            <a:ext cx="8732630" cy="19409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</a:rPr>
              <a:t>Для чого </a:t>
            </a:r>
            <a:r>
              <a:rPr lang="ru-RU" sz="5400" b="1" dirty="0" err="1">
                <a:solidFill>
                  <a:schemeClr val="accent3">
                    <a:lumMod val="50000"/>
                  </a:schemeClr>
                </a:solidFill>
              </a:rPr>
              <a:t>потр</a:t>
            </a:r>
            <a:r>
              <a:rPr lang="uk-UA" sz="5400" b="1" dirty="0" err="1">
                <a:solidFill>
                  <a:schemeClr val="accent3">
                    <a:lumMod val="50000"/>
                  </a:schemeClr>
                </a:solidFill>
              </a:rPr>
              <a:t>ібні</a:t>
            </a:r>
            <a:r>
              <a:rPr lang="uk-UA" sz="5400" b="1" dirty="0">
                <a:solidFill>
                  <a:schemeClr val="accent3">
                    <a:lumMod val="50000"/>
                  </a:schemeClr>
                </a:solidFill>
              </a:rPr>
              <a:t> скелет і 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м'язи?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</a:rPr>
              <a:t>Організм людини</a:t>
            </a:r>
            <a:endParaRPr lang="ru-RU" sz="2400" b="1" i="1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3">
                    <a:lumMod val="50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87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324981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696" y="4249182"/>
            <a:ext cx="3888432" cy="1296144"/>
          </a:xfr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Грудна клітка захищає  від пошкоджень серце, легені, печінку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ÐÐ°ÑÑÐ¸Ð½ÐºÐ¸ Ð¿Ð¾ Ð·Ð°Ð¿ÑÐ¾ÑÑ Ð³ÑÑÐ´Ð½Ð° ÐºÐ»ÑÑÐºÐ° Ð»ÑÐ´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31" y="1485578"/>
            <a:ext cx="4127163" cy="26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39745" y="1488667"/>
            <a:ext cx="1332020" cy="472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108255" y="1917626"/>
            <a:ext cx="3370656" cy="3600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smtClean="0">
                <a:solidFill>
                  <a:schemeClr val="bg1"/>
                </a:solidFill>
              </a:rPr>
              <a:t>Хребет має також захисне значення. У хребцях є отвори, які утворюють канал.  У цьому каналі міститься спинний мозок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Для чого </a:t>
            </a:r>
            <a:r>
              <a:rPr lang="ru-RU" sz="4000" b="1" dirty="0" err="1" smtClean="0"/>
              <a:t>потрібен</a:t>
            </a:r>
            <a:r>
              <a:rPr lang="ru-RU" sz="4000" b="1" dirty="0" smtClean="0"/>
              <a:t> скелет?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79463" y="1479740"/>
            <a:ext cx="6912768" cy="310218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ru-RU" sz="3200" b="1" dirty="0"/>
              <a:t>Рух тіла людини </a:t>
            </a:r>
            <a:r>
              <a:rPr lang="ru-RU" sz="3200" b="1" dirty="0" err="1"/>
              <a:t>забезпечують</a:t>
            </a:r>
            <a:r>
              <a:rPr lang="ru-RU" sz="3200" b="1" dirty="0"/>
              <a:t> </a:t>
            </a:r>
            <a:r>
              <a:rPr lang="ru-RU" sz="3200" b="1" dirty="0" err="1"/>
              <a:t>м’язи</a:t>
            </a:r>
            <a:r>
              <a:rPr lang="ru-RU" sz="3200" b="1" dirty="0"/>
              <a:t>. У </a:t>
            </a:r>
            <a:r>
              <a:rPr lang="ru-RU" sz="3200" b="1" dirty="0" err="1"/>
              <a:t>тілі</a:t>
            </a:r>
            <a:r>
              <a:rPr lang="ru-RU" sz="3200" b="1" dirty="0"/>
              <a:t> людини їх близько 650. </a:t>
            </a:r>
            <a:r>
              <a:rPr lang="uk-UA" sz="3200" b="1" dirty="0" smtClean="0">
                <a:solidFill>
                  <a:schemeClr val="bg1"/>
                </a:solidFill>
                <a:cs typeface="Times New Roman" pitchFamily="18" charset="0"/>
              </a:rPr>
              <a:t>Вони 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відрізняються зовнішнім виглядом, виконують  різні функції</a:t>
            </a:r>
            <a:r>
              <a:rPr lang="uk-UA" sz="32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ru-RU" sz="3200" b="1" dirty="0"/>
              <a:t> </a:t>
            </a:r>
            <a:r>
              <a:rPr lang="ru-RU" sz="3200" b="1" dirty="0" err="1"/>
              <a:t>М’язи</a:t>
            </a:r>
            <a:r>
              <a:rPr lang="ru-RU" sz="3200" b="1" dirty="0"/>
              <a:t> </a:t>
            </a:r>
            <a:r>
              <a:rPr lang="ru-RU" sz="3200" b="1" dirty="0" err="1"/>
              <a:t>з’єднані</a:t>
            </a:r>
            <a:r>
              <a:rPr lang="ru-RU" sz="3200" b="1" dirty="0"/>
              <a:t> з </a:t>
            </a:r>
            <a:r>
              <a:rPr lang="ru-RU" sz="3200" b="1" dirty="0" err="1"/>
              <a:t>кістками</a:t>
            </a:r>
            <a:r>
              <a:rPr lang="ru-RU" sz="3200" b="1" dirty="0"/>
              <a:t>. 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6243" y="1459624"/>
            <a:ext cx="3040631" cy="3914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54947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algn="ctr"/>
            <a:r>
              <a:rPr lang="uk-UA" sz="4000" b="1" dirty="0" smtClean="0"/>
              <a:t>Роздивіться зображення м’язів</a:t>
            </a:r>
            <a:endParaRPr lang="uk-UA" sz="40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4291831" y="1345070"/>
            <a:ext cx="1986758" cy="607363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М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’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ЯЗИ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1339503" y="1453463"/>
            <a:ext cx="1726505" cy="551876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голови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3211711" y="2304748"/>
            <a:ext cx="1506639" cy="465918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шиї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5702303" y="2282340"/>
            <a:ext cx="1726505" cy="551455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тулуба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7536732" y="1453463"/>
            <a:ext cx="1867667" cy="557035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кінцівок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67810" y="1705924"/>
            <a:ext cx="1225824" cy="106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56900" y="1961594"/>
            <a:ext cx="1306215" cy="3207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24882" y="1961594"/>
            <a:ext cx="1142476" cy="2983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09884" y="1709573"/>
            <a:ext cx="1211772" cy="3572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844" y="3003054"/>
            <a:ext cx="2386917" cy="1588053"/>
          </a:xfrm>
          <a:prstGeom prst="rect">
            <a:avLst/>
          </a:prstGeom>
          <a:ln w="1905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7" descr="C:\Users\Павленко\Біологія людини\Оп-рух\М'язи\Голова\pic2.jpg"/>
          <p:cNvSpPr>
            <a:spLocks noChangeArrowheads="1"/>
          </p:cNvSpPr>
          <p:nvPr/>
        </p:nvSpPr>
        <p:spPr bwMode="auto">
          <a:xfrm>
            <a:off x="1098567" y="2528915"/>
            <a:ext cx="1942529" cy="1756183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lIns="108814" tIns="54407" rIns="108814" bIns="54407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0" name="Rectangle 5" descr="C:\Users\Павленко\Біологія людини\Оп-рух\М'язи\Верх.кінц\343.jpg"/>
          <p:cNvSpPr>
            <a:spLocks noChangeArrowheads="1"/>
          </p:cNvSpPr>
          <p:nvPr/>
        </p:nvSpPr>
        <p:spPr bwMode="auto">
          <a:xfrm>
            <a:off x="8540303" y="2259932"/>
            <a:ext cx="1903760" cy="1929259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lIns="108814" tIns="54407" rIns="108814" bIns="54407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" name="Содержимое 9"/>
          <p:cNvSpPr txBox="1">
            <a:spLocks/>
          </p:cNvSpPr>
          <p:nvPr/>
        </p:nvSpPr>
        <p:spPr>
          <a:xfrm>
            <a:off x="873679" y="54947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algn="ctr"/>
            <a:r>
              <a:rPr lang="uk-UA" sz="4000" b="1" dirty="0" smtClean="0"/>
              <a:t>Роздивіться зображення м’язів</a:t>
            </a:r>
            <a:endParaRPr lang="uk-UA" sz="4000" b="1" dirty="0"/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1215935" y="4797946"/>
            <a:ext cx="9624696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Скорочення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і </a:t>
            </a:r>
            <a:r>
              <a:rPr lang="ru-RU" sz="2800" b="1" dirty="0" err="1">
                <a:solidFill>
                  <a:srgbClr val="FFFF00"/>
                </a:solidFill>
              </a:rPr>
              <a:t>розслаблення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/>
              <a:t>м’язів</a:t>
            </a:r>
            <a:r>
              <a:rPr lang="ru-RU" sz="2800" b="1" dirty="0"/>
              <a:t> за командами головного і спинного </a:t>
            </a:r>
            <a:r>
              <a:rPr lang="ru-RU" sz="2800" b="1" dirty="0" err="1"/>
              <a:t>мозку</a:t>
            </a:r>
            <a:r>
              <a:rPr lang="ru-RU" sz="2800" b="1" dirty="0"/>
              <a:t> </a:t>
            </a:r>
            <a:r>
              <a:rPr lang="ru-RU" sz="2800" b="1" dirty="0" err="1"/>
              <a:t>зумовлюють</a:t>
            </a:r>
            <a:r>
              <a:rPr lang="ru-RU" sz="2800" b="1" dirty="0"/>
              <a:t> </a:t>
            </a:r>
            <a:r>
              <a:rPr lang="ru-RU" sz="2800" b="1" dirty="0" err="1"/>
              <a:t>зміну</a:t>
            </a:r>
            <a:r>
              <a:rPr lang="ru-RU" sz="2800" b="1" dirty="0"/>
              <a:t> </a:t>
            </a:r>
            <a:r>
              <a:rPr lang="ru-RU" sz="2800" b="1" dirty="0" err="1"/>
              <a:t>положення</a:t>
            </a:r>
            <a:r>
              <a:rPr lang="ru-RU" sz="2800" b="1" dirty="0"/>
              <a:t> </a:t>
            </a:r>
            <a:r>
              <a:rPr lang="ru-RU" sz="2800" b="1" dirty="0" err="1"/>
              <a:t>кісток</a:t>
            </a:r>
            <a:r>
              <a:rPr lang="ru-RU" sz="2800" b="1" dirty="0"/>
              <a:t>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97715" y="1485578"/>
            <a:ext cx="9649072" cy="207223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ru-RU" sz="3200" b="1" dirty="0" err="1" smtClean="0"/>
              <a:t>Зігніть</a:t>
            </a:r>
            <a:r>
              <a:rPr lang="ru-RU" sz="3200" b="1" dirty="0" smtClean="0"/>
              <a:t> </a:t>
            </a:r>
            <a:r>
              <a:rPr lang="ru-RU" sz="3200" b="1" dirty="0" err="1"/>
              <a:t>ліву</a:t>
            </a:r>
            <a:r>
              <a:rPr lang="ru-RU" sz="3200" b="1" dirty="0"/>
              <a:t> руку в </a:t>
            </a:r>
            <a:r>
              <a:rPr lang="ru-RU" sz="3200" b="1" dirty="0" err="1"/>
              <a:t>лікті</a:t>
            </a:r>
            <a:r>
              <a:rPr lang="ru-RU" sz="3200" b="1" dirty="0"/>
              <a:t>, а правою рукою </a:t>
            </a:r>
            <a:r>
              <a:rPr lang="ru-RU" sz="3200" b="1" dirty="0" err="1" smtClean="0"/>
              <a:t>намацайте</a:t>
            </a:r>
            <a:r>
              <a:rPr lang="ru-RU" sz="3200" b="1" dirty="0" smtClean="0"/>
              <a:t> </a:t>
            </a:r>
            <a:r>
              <a:rPr lang="ru-RU" sz="3200" b="1" dirty="0" err="1"/>
              <a:t>м’язи</a:t>
            </a:r>
            <a:r>
              <a:rPr lang="ru-RU" sz="3200" b="1" dirty="0"/>
              <a:t>. Що </a:t>
            </a:r>
            <a:r>
              <a:rPr lang="ru-RU" sz="3200" b="1" dirty="0" smtClean="0"/>
              <a:t>ви </a:t>
            </a:r>
            <a:r>
              <a:rPr lang="ru-RU" sz="3200" b="1" dirty="0" err="1" smtClean="0"/>
              <a:t>відчуваєте</a:t>
            </a:r>
            <a:r>
              <a:rPr lang="ru-RU" sz="3200" b="1" dirty="0" smtClean="0"/>
              <a:t>? </a:t>
            </a:r>
            <a:r>
              <a:rPr lang="ru-RU" sz="3200" b="1" dirty="0" err="1" smtClean="0"/>
              <a:t>Опустіть</a:t>
            </a:r>
            <a:r>
              <a:rPr lang="ru-RU" sz="3200" b="1" dirty="0" smtClean="0"/>
              <a:t> </a:t>
            </a:r>
            <a:r>
              <a:rPr lang="ru-RU" sz="3200" b="1" dirty="0" err="1"/>
              <a:t>ліву</a:t>
            </a:r>
            <a:r>
              <a:rPr lang="ru-RU" sz="3200" b="1" dirty="0"/>
              <a:t> руку. </a:t>
            </a:r>
            <a:r>
              <a:rPr lang="ru-RU" sz="3200" b="1" dirty="0" err="1" smtClean="0"/>
              <a:t>Тримайте</a:t>
            </a:r>
            <a:r>
              <a:rPr lang="ru-RU" sz="3200" b="1" dirty="0" smtClean="0"/>
              <a:t> </a:t>
            </a:r>
            <a:r>
              <a:rPr lang="ru-RU" sz="3200" b="1" dirty="0"/>
              <a:t>її </a:t>
            </a:r>
            <a:r>
              <a:rPr lang="ru-RU" sz="3200" b="1" dirty="0" smtClean="0"/>
              <a:t>вільно</a:t>
            </a:r>
            <a:r>
              <a:rPr lang="ru-RU" sz="3200" b="1" dirty="0"/>
              <a:t>. Знову </a:t>
            </a:r>
            <a:r>
              <a:rPr lang="ru-RU" sz="3200" b="1" dirty="0" err="1" smtClean="0"/>
              <a:t>намацайте</a:t>
            </a:r>
            <a:r>
              <a:rPr lang="ru-RU" sz="3200" b="1" dirty="0" smtClean="0"/>
              <a:t> </a:t>
            </a:r>
            <a:r>
              <a:rPr lang="ru-RU" sz="3200" b="1" dirty="0"/>
              <a:t>її </a:t>
            </a:r>
            <a:r>
              <a:rPr lang="ru-RU" sz="3200" b="1" dirty="0" err="1"/>
              <a:t>м’язи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Зробіть </a:t>
            </a:r>
            <a:r>
              <a:rPr lang="ru-RU" sz="3200" b="1" dirty="0" err="1">
                <a:solidFill>
                  <a:srgbClr val="FFFF00"/>
                </a:solidFill>
              </a:rPr>
              <a:t>висновок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 l="9302"/>
          <a:stretch>
            <a:fillRect/>
          </a:stretch>
        </p:blipFill>
        <p:spPr bwMode="auto">
          <a:xfrm>
            <a:off x="3858919" y="3557817"/>
            <a:ext cx="412027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549474"/>
            <a:ext cx="1029714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algn="ctr"/>
            <a:r>
              <a:rPr lang="ru-RU" sz="4000" b="1" dirty="0" err="1" smtClean="0"/>
              <a:t>Дослідіть</a:t>
            </a:r>
            <a:r>
              <a:rPr lang="ru-RU" sz="4000" b="1" dirty="0" smtClean="0"/>
              <a:t> </a:t>
            </a:r>
            <a:r>
              <a:rPr lang="ru-RU" sz="4000" b="1" dirty="0"/>
              <a:t>властивості своїх </a:t>
            </a:r>
            <a:r>
              <a:rPr lang="ru-RU" sz="4000" b="1" dirty="0" err="1" smtClean="0"/>
              <a:t>м’язів</a:t>
            </a:r>
            <a:endParaRPr lang="uk-UA" sz="4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2750" y="477466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Практична робота. Моя постава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ÐÐ°ÑÑÐ¸Ð½ÐºÐ¸ Ð¿Ð¾ Ð·Ð°Ð¿ÑÐ¾ÑÑ Ð¿ÑÐ°Ð²Ð¸Ð»ÑÐ½Ð° Ð¿Ð¾ÑÑÐ°Ð²Ð° Ñ Ð´Ñ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50" y="3947244"/>
            <a:ext cx="4817718" cy="23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¿ÑÐ°Ð²Ð¸Ð»ÑÐ½Ð° Ð¿Ð¾ÑÑÐ°Ð²Ð° Ñ Ð´ÑÑÐµ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75" y="1307296"/>
            <a:ext cx="2070412" cy="24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3809" y="1307296"/>
            <a:ext cx="820891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Від скелета й </a:t>
            </a:r>
            <a:r>
              <a:rPr lang="ru-RU" sz="3200" b="1" dirty="0" err="1"/>
              <a:t>м’язів</a:t>
            </a:r>
            <a:r>
              <a:rPr lang="ru-RU" sz="3200" b="1" dirty="0"/>
              <a:t> залежить постава людини — </a:t>
            </a:r>
            <a:r>
              <a:rPr lang="ru-RU" sz="3200" b="1" dirty="0" err="1"/>
              <a:t>звичне</a:t>
            </a:r>
            <a:r>
              <a:rPr lang="ru-RU" sz="3200" b="1" dirty="0"/>
              <a:t> </a:t>
            </a:r>
            <a:r>
              <a:rPr lang="ru-RU" sz="3200" b="1" dirty="0" err="1"/>
              <a:t>положення</a:t>
            </a:r>
            <a:r>
              <a:rPr lang="ru-RU" sz="3200" b="1" dirty="0"/>
              <a:t> тіла у </a:t>
            </a:r>
            <a:r>
              <a:rPr lang="ru-RU" sz="3200" b="1" dirty="0" err="1"/>
              <a:t>спокої</a:t>
            </a:r>
            <a:r>
              <a:rPr lang="ru-RU" sz="3200" b="1" dirty="0"/>
              <a:t> і під час </a:t>
            </a:r>
            <a:r>
              <a:rPr lang="ru-RU" sz="3200" b="1" dirty="0" err="1"/>
              <a:t>руху</a:t>
            </a:r>
            <a:r>
              <a:rPr lang="ru-RU" sz="3200" b="1" dirty="0"/>
              <a:t>. Щоб </a:t>
            </a:r>
            <a:r>
              <a:rPr lang="ru-RU" sz="3200" b="1" dirty="0" err="1"/>
              <a:t>сформувати</a:t>
            </a:r>
            <a:r>
              <a:rPr lang="ru-RU" sz="3200" b="1" dirty="0"/>
              <a:t> </a:t>
            </a:r>
            <a:r>
              <a:rPr lang="ru-RU" sz="3200" b="1" dirty="0" err="1"/>
              <a:t>гарну</a:t>
            </a:r>
            <a:r>
              <a:rPr lang="ru-RU" sz="3200" b="1" dirty="0"/>
              <a:t> поставу, </a:t>
            </a:r>
            <a:r>
              <a:rPr lang="ru-RU" sz="3200" b="1" dirty="0" err="1"/>
              <a:t>щодня</a:t>
            </a:r>
            <a:r>
              <a:rPr lang="ru-RU" sz="3200" b="1" dirty="0"/>
              <a:t> </a:t>
            </a:r>
            <a:r>
              <a:rPr lang="ru-RU" sz="3200" b="1" dirty="0" err="1"/>
              <a:t>виконуй</a:t>
            </a:r>
            <a:r>
              <a:rPr lang="ru-RU" sz="3200" b="1" dirty="0"/>
              <a:t> </a:t>
            </a:r>
            <a:r>
              <a:rPr lang="ru-RU" sz="3200" b="1" dirty="0" err="1"/>
              <a:t>фізичні</a:t>
            </a:r>
            <a:r>
              <a:rPr lang="ru-RU" sz="3200" b="1" dirty="0"/>
              <a:t> </a:t>
            </a:r>
            <a:r>
              <a:rPr lang="ru-RU" sz="3200" b="1" dirty="0" err="1"/>
              <a:t>вправи</a:t>
            </a:r>
            <a:r>
              <a:rPr lang="ru-RU" sz="3200" b="1" dirty="0"/>
              <a:t>, </a:t>
            </a:r>
            <a:r>
              <a:rPr lang="ru-RU" sz="3200" b="1" dirty="0" err="1"/>
              <a:t>стеж</a:t>
            </a:r>
            <a:r>
              <a:rPr lang="ru-RU" sz="3200" b="1" dirty="0"/>
              <a:t> за тим, як ти </a:t>
            </a:r>
            <a:r>
              <a:rPr lang="ru-RU" sz="3200" b="1" dirty="0" err="1"/>
              <a:t>сидиш</a:t>
            </a:r>
            <a:r>
              <a:rPr lang="ru-RU" sz="3200" b="1" dirty="0"/>
              <a:t> і </a:t>
            </a:r>
            <a:r>
              <a:rPr lang="ru-RU" sz="3200" b="1" dirty="0" err="1"/>
              <a:t>ходиш</a:t>
            </a:r>
            <a:r>
              <a:rPr lang="ru-RU" sz="3200" b="1" dirty="0"/>
              <a:t>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277160D-39E7-62E2-A5D8-65710A30B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095" y="4019839"/>
            <a:ext cx="4176464" cy="227428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9177" y="494716"/>
            <a:ext cx="9617390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/>
              <a:t>Захворювання хребта</a:t>
            </a:r>
            <a:endParaRPr lang="ru-RU" sz="4000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159" y="3501801"/>
            <a:ext cx="3208678" cy="27434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07872" y="1381532"/>
            <a:ext cx="4968552" cy="196653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Сколіоз – викривлення </a:t>
            </a: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хребта. Виникає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в дитячому </a:t>
            </a: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віці. Після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14 років лікуванню не піддається.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48664" y="3610681"/>
            <a:ext cx="5659984" cy="2064565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2800" b="1" dirty="0" err="1">
                <a:solidFill>
                  <a:schemeClr val="bg1"/>
                </a:solidFill>
                <a:cs typeface="Times New Roman" pitchFamily="18" charset="0"/>
              </a:rPr>
              <a:t>Остехондроз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– найпоширеніше захворювання хребта. Є причиною більшості захворювань внутрішніх органів.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79463" y="1339003"/>
            <a:ext cx="4815281" cy="20090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Порушення</a:t>
            </a:r>
            <a:r>
              <a:rPr lang="ru-RU" sz="2800" b="1" dirty="0" smtClean="0"/>
              <a:t> </a:t>
            </a:r>
            <a:r>
              <a:rPr lang="ru-RU" sz="2800" b="1" dirty="0" err="1"/>
              <a:t>постави</a:t>
            </a:r>
            <a:r>
              <a:rPr lang="ru-RU" sz="2800" b="1" dirty="0"/>
              <a:t> може </a:t>
            </a:r>
            <a:r>
              <a:rPr lang="ru-RU" sz="2800" b="1" dirty="0" err="1"/>
              <a:t>призвести</a:t>
            </a:r>
            <a:r>
              <a:rPr lang="ru-RU" sz="2800" b="1" dirty="0"/>
              <a:t> до </a:t>
            </a:r>
            <a:r>
              <a:rPr lang="ru-RU" sz="2800" b="1" dirty="0" err="1"/>
              <a:t>викривлення</a:t>
            </a:r>
            <a:r>
              <a:rPr lang="ru-RU" sz="2800" b="1" dirty="0"/>
              <a:t> скелета, </a:t>
            </a:r>
            <a:r>
              <a:rPr lang="ru-RU" sz="2800" b="1" dirty="0" err="1"/>
              <a:t>погіршення</a:t>
            </a:r>
            <a:r>
              <a:rPr lang="ru-RU" sz="2800" b="1" dirty="0"/>
              <a:t> роботи всіх </a:t>
            </a:r>
            <a:r>
              <a:rPr lang="ru-RU" sz="2800" b="1" dirty="0" err="1"/>
              <a:t>органів</a:t>
            </a:r>
            <a:r>
              <a:rPr lang="ru-RU" sz="2800" b="1" dirty="0"/>
              <a:t> тіла.</a:t>
            </a:r>
          </a:p>
        </p:txBody>
      </p:sp>
    </p:spTree>
    <p:extLst>
      <p:ext uri="{BB962C8B-B14F-4D97-AF65-F5344CB8AC3E}">
        <p14:creationId xmlns:p14="http://schemas.microsoft.com/office/powerpoint/2010/main" val="975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58" y="1917626"/>
            <a:ext cx="47695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55527" y="659459"/>
            <a:ext cx="9160343" cy="11432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smtClean="0">
                <a:solidFill>
                  <a:schemeClr val="bg1"/>
                </a:solidFill>
              </a:rPr>
              <a:t>Фізкультура і спорт тренують м'язи, завдяки чому  людина стає сильною, спритною, витривалою.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C:\Documents and Settings\Admin\Рабочий стол\Man-Ru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965" y="2027399"/>
            <a:ext cx="1963737" cy="244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Рабочий стол\man-sw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3599" y="4653930"/>
            <a:ext cx="2643188" cy="176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7740" y="2133650"/>
            <a:ext cx="2191717" cy="194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 t="6844" b="11026"/>
          <a:stretch>
            <a:fillRect/>
          </a:stretch>
        </p:blipFill>
        <p:spPr bwMode="auto">
          <a:xfrm>
            <a:off x="6020023" y="4653930"/>
            <a:ext cx="2722449" cy="173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4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11" y="1413570"/>
            <a:ext cx="8947713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Скелет є </a:t>
            </a:r>
            <a:r>
              <a:rPr lang="uk-UA" sz="3200" b="1" dirty="0">
                <a:solidFill>
                  <a:srgbClr val="FFFF00"/>
                </a:solidFill>
              </a:rPr>
              <a:t>опорою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організму людини </a:t>
            </a:r>
            <a:r>
              <a:rPr lang="uk-UA" sz="3200" b="1" dirty="0">
                <a:solidFill>
                  <a:schemeClr val="bg1"/>
                </a:solidFill>
              </a:rPr>
              <a:t>і </a:t>
            </a:r>
            <a:r>
              <a:rPr lang="uk-UA" sz="3200" b="1" dirty="0">
                <a:solidFill>
                  <a:srgbClr val="FFFF00"/>
                </a:solidFill>
              </a:rPr>
              <a:t>захищає</a:t>
            </a:r>
            <a:r>
              <a:rPr lang="uk-UA" sz="3200" b="1" dirty="0">
                <a:solidFill>
                  <a:schemeClr val="bg1"/>
                </a:solidFill>
              </a:rPr>
              <a:t>  життєво важливі органи від пошкоджень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/>
              <a:t>Висновок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Прямокутник: округлені кути 4">
            <a:extLst>
              <a:ext uri="{FF2B5EF4-FFF2-40B4-BE49-F238E27FC236}">
                <a16:creationId xmlns:a16="http://schemas.microsoft.com/office/drawing/2014/main" xmlns="" id="{AEABA2C2-9CE8-04CA-6E9F-D08A390D4831}"/>
              </a:ext>
            </a:extLst>
          </p:cNvPr>
          <p:cNvSpPr/>
          <p:nvPr/>
        </p:nvSpPr>
        <p:spPr>
          <a:xfrm>
            <a:off x="1627536" y="2791205"/>
            <a:ext cx="5688632" cy="108012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Скелет та м</a:t>
            </a:r>
            <a:r>
              <a:rPr lang="en-US" sz="3200" b="1" dirty="0"/>
              <a:t>`</a:t>
            </a:r>
            <a:r>
              <a:rPr lang="uk-UA" sz="3200" b="1" dirty="0" err="1"/>
              <a:t>язи</a:t>
            </a:r>
            <a:r>
              <a:rPr lang="uk-UA" sz="3200" b="1" dirty="0"/>
              <a:t> утворюють </a:t>
            </a:r>
            <a:r>
              <a:rPr lang="uk-UA" sz="3200" b="1" dirty="0">
                <a:solidFill>
                  <a:srgbClr val="FFFF00"/>
                </a:solidFill>
              </a:rPr>
              <a:t>опорно – рухову систему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  <a:r>
              <a:rPr lang="uk-UA" sz="3200" b="1" dirty="0"/>
              <a:t> </a:t>
            </a:r>
          </a:p>
        </p:txBody>
      </p:sp>
      <p:sp>
        <p:nvSpPr>
          <p:cNvPr id="9" name="Прямокутник: округлені кути 6">
            <a:extLst>
              <a:ext uri="{FF2B5EF4-FFF2-40B4-BE49-F238E27FC236}">
                <a16:creationId xmlns:a16="http://schemas.microsoft.com/office/drawing/2014/main" xmlns="" id="{7DCB63D7-8CB8-0BB9-25B3-F6AE0F07FF9E}"/>
              </a:ext>
            </a:extLst>
          </p:cNvPr>
          <p:cNvSpPr/>
          <p:nvPr/>
        </p:nvSpPr>
        <p:spPr>
          <a:xfrm>
            <a:off x="1555527" y="4023978"/>
            <a:ext cx="5760641" cy="1296144"/>
          </a:xfrm>
          <a:prstGeom prst="round2Diag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Щоб м</a:t>
            </a:r>
            <a:r>
              <a:rPr lang="en-US" sz="3200" b="1" dirty="0">
                <a:solidFill>
                  <a:schemeClr val="bg1"/>
                </a:solidFill>
              </a:rPr>
              <a:t>`</a:t>
            </a:r>
            <a:r>
              <a:rPr lang="uk-UA" sz="3200" b="1" dirty="0" err="1">
                <a:solidFill>
                  <a:schemeClr val="bg1"/>
                </a:solidFill>
              </a:rPr>
              <a:t>язи</a:t>
            </a:r>
            <a:r>
              <a:rPr lang="uk-UA" sz="3200" b="1" dirty="0">
                <a:solidFill>
                  <a:schemeClr val="bg1"/>
                </a:solidFill>
              </a:rPr>
              <a:t> були міцними, їх потрібно тренувати.</a:t>
            </a:r>
          </a:p>
        </p:txBody>
      </p:sp>
      <p:pic>
        <p:nvPicPr>
          <p:cNvPr id="10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6207" y="2873332"/>
            <a:ext cx="3119872" cy="352839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324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20">
            <a:off x="10279869" y="1493332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884119" y="4608521"/>
            <a:ext cx="4209203" cy="1517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Як </a:t>
            </a:r>
            <a:r>
              <a:rPr lang="ru-RU" sz="2800" b="1" dirty="0" err="1"/>
              <a:t>виробити</a:t>
            </a:r>
            <a:r>
              <a:rPr lang="ru-RU" sz="2800" b="1" dirty="0"/>
              <a:t> </a:t>
            </a:r>
            <a:r>
              <a:rPr lang="ru-RU" sz="2800" b="1" dirty="0" err="1"/>
              <a:t>правильну</a:t>
            </a:r>
            <a:r>
              <a:rPr lang="ru-RU" sz="2800" b="1" dirty="0"/>
              <a:t> поставу? Як </a:t>
            </a:r>
            <a:r>
              <a:rPr lang="ru-RU" sz="2800" b="1" dirty="0" smtClean="0"/>
              <a:t>ви можете </a:t>
            </a:r>
            <a:r>
              <a:rPr lang="ru-RU" sz="2800" b="1" dirty="0" err="1"/>
              <a:t>удосконалити</a:t>
            </a:r>
            <a:r>
              <a:rPr lang="ru-RU" sz="2800" b="1" dirty="0"/>
              <a:t> </a:t>
            </a:r>
            <a:r>
              <a:rPr lang="ru-RU" sz="2800" b="1" dirty="0" err="1"/>
              <a:t>своє</a:t>
            </a:r>
            <a:r>
              <a:rPr lang="ru-RU" sz="2800" b="1" dirty="0"/>
              <a:t> </a:t>
            </a:r>
            <a:r>
              <a:rPr lang="ru-RU" sz="2800" b="1" dirty="0" err="1"/>
              <a:t>тіло</a:t>
            </a:r>
            <a:r>
              <a:rPr lang="ru-RU" sz="2800" b="1" dirty="0"/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24749" y="4721026"/>
            <a:ext cx="3727941" cy="1292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Поясніть</a:t>
            </a:r>
            <a:r>
              <a:rPr lang="ru-RU" sz="2800" b="1" dirty="0"/>
              <a:t> походження назви «опорно-</a:t>
            </a:r>
            <a:r>
              <a:rPr lang="ru-RU" sz="2800" b="1" dirty="0" err="1"/>
              <a:t>рухова</a:t>
            </a:r>
            <a:r>
              <a:rPr lang="ru-RU" sz="2800" b="1" dirty="0"/>
              <a:t> система».</a:t>
            </a:r>
            <a:endParaRPr lang="uk-UA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08264" y="3069753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28" y="1117690"/>
            <a:ext cx="2172773" cy="25767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5487" y="4885521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516E-6 -1.11111E-6 L -1.11516E-6 0.00023 C 0.00026 -0.00764 0.00052 -0.01528 0.00104 -0.02268 C 0.00117 -0.02523 0.00196 -0.02755 0.00209 -0.03009 C 0.00261 -0.04259 0.00248 -0.05532 0.00313 -0.06759 C 0.00365 -0.07778 0.0043 -0.08773 0.00521 -0.09768 C 0.0056 -0.10139 0.00586 -0.10532 0.00625 -0.10903 C 0.00691 -0.11342 0.00769 -0.11782 0.00834 -0.12222 C 0.00769 -0.13727 0.00743 -0.15231 0.00625 -0.16713 C 0.00599 -0.1706 0.00469 -0.17338 0.00417 -0.17662 C 0.00065 -0.19907 0.00625 -0.17662 -1.11516E-6 -0.19907 C -0.00221 -0.21875 0.00065 -0.19815 -0.0043 -0.21782 C -0.00482 -0.22014 -0.00482 -0.22292 -0.00534 -0.22546 C -0.00599 -0.2287 -0.0069 -0.23148 -0.00742 -0.23472 C -0.00795 -0.23796 -0.00795 -0.2412 -0.00847 -0.24421 C -0.00899 -0.24676 -0.01003 -0.24907 -0.01068 -0.25162 C -0.01433 -0.26643 -0.01068 -0.25648 -0.01693 -0.27037 C -0.01772 -0.2743 -0.01798 -0.27824 -0.01902 -0.28171 C -0.02006 -0.28495 -0.02827 -0.30741 -0.03074 -0.31366 C -0.03244 -0.31805 -0.03465 -0.32199 -0.03596 -0.32685 C -0.037 -0.33055 -0.03817 -0.33426 -0.03921 -0.33796 C -0.04025 -0.34236 -0.04078 -0.34722 -0.04234 -0.35116 C -0.05146 -0.37546 -0.04403 -0.3463 -0.05185 -0.36991 C -0.05315 -0.37407 -0.05367 -0.37893 -0.05498 -0.3831 C -0.05615 -0.38657 -0.05797 -0.38912 -0.05927 -0.39259 C -0.06214 -0.39977 -0.0654 -0.40694 -0.06774 -0.41505 C -0.07035 -0.42454 -0.07374 -0.43704 -0.07725 -0.44514 C -0.07973 -0.45069 -0.08259 -0.45579 -0.08455 -0.46204 C -0.08572 -0.46505 -0.08676 -0.46805 -0.08781 -0.4713 C -0.09158 -0.48356 -0.09184 -0.48842 -0.09732 -0.50139 C -0.10422 -0.51782 -0.09588 -0.49884 -0.10578 -0.51829 C -0.10722 -0.5213 -0.10839 -0.52477 -0.10995 -0.52778 C -0.11152 -0.53055 -0.1136 -0.53241 -0.11529 -0.53495 C -0.11673 -0.5375 -0.1179 -0.54051 -0.11946 -0.54259 C -0.12103 -0.54467 -0.12663 -0.55046 -0.12897 -0.55185 C -0.13431 -0.55625 -0.14005 -0.56018 -0.14578 -0.56342 C -0.14721 -0.56412 -0.14864 -0.56435 -0.14995 -0.56528 C -0.15438 -0.56759 -0.15841 -0.57106 -0.16271 -0.57268 L -0.17744 -0.57824 C -0.18734 -0.57778 -0.19724 -0.57801 -0.20714 -0.57639 C -0.20896 -0.57616 -0.21053 -0.57361 -0.21235 -0.57268 C -0.21404 -0.57176 -0.21587 -0.57176 -0.21769 -0.57083 C -0.22824 -0.56574 -0.21977 -0.56805 -0.23137 -0.56342 C -0.23358 -0.5625 -0.23567 -0.56204 -0.23788 -0.56134 C -0.24283 -0.55787 -0.24479 -0.55579 -0.25052 -0.5537 C -0.25313 -0.55301 -0.25534 -0.55301 -0.25782 -0.55185 C -0.26277 -0.54977 -0.26759 -0.54583 -0.27254 -0.54467 C -0.27501 -0.54398 -0.27762 -0.54375 -0.27996 -0.54259 C -0.28504 -0.54051 -0.28973 -0.53634 -0.29481 -0.53495 C -0.29729 -0.53426 -0.29976 -0.53426 -0.30224 -0.53333 C -0.31618 -0.52801 -0.30328 -0.53148 -0.31592 -0.52569 C -0.32087 -0.52361 -0.32582 -0.52222 -0.33077 -0.52014 C -0.3382 -0.51713 -0.34562 -0.51412 -0.35292 -0.51088 C -0.37363 -0.50092 -0.35943 -0.50555 -0.37819 -0.49768 C -0.38171 -0.49606 -0.38523 -0.49537 -0.38874 -0.49398 C -0.40633 -0.48611 -0.38614 -0.49421 -0.3993 -0.48634 C -0.40125 -0.48518 -0.40933 -0.48333 -0.41089 -0.48264 C -0.42314 -0.47778 -0.40112 -0.48426 -0.41936 -0.47893 C -0.42183 -0.47824 -0.42431 -0.47778 -0.42678 -0.47708 C -0.42965 -0.47592 -0.43239 -0.47407 -0.43525 -0.47315 C -0.44007 -0.47153 -0.44515 -0.47106 -0.44997 -0.46944 C -0.45323 -0.46852 -0.45636 -0.46667 -0.45948 -0.46574 C -0.46704 -0.46342 -0.48228 -0.46227 -0.48801 -0.46204 L -0.5198 -0.46018 C -0.52123 -0.45764 -0.52267 -0.45532 -0.52397 -0.45255 C -0.52605 -0.44838 -0.52631 -0.4463 -0.52723 -0.4412 C -0.52762 -0.43889 -0.52814 -0.43634 -0.52827 -0.4338 C -0.5284 -0.43009 -0.52827 -0.42639 -0.52827 -0.42245 L -0.52827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88 0.06134 L 0.03088 0.06157 C 0.02984 0.05579 0.03192 0.04861 0.03244 0.04467 C 0.03283 0.04213 0.03244 0.03981 0.03388 0.03727 C 0.03505 0.03009 0.03596 0.02245 0.03596 0.01319 C 0.03739 0.00764 0.03765 0.00023 0.03857 -0.00741 C 0.04091 -0.02662 0.04378 -0.02408 0.04834 -0.04583 C 0.04886 -0.04815 0.04912 -0.0507 0.04964 -0.05301 C 0.05042 -0.05695 0.05146 -0.06019 0.05211 -0.06412 C 0.0542 -0.07616 0.05498 -0.0838 0.05641 -0.0956 C 0.05641 -0.09861 0.0572 -0.12662 0.05563 -0.13704 C 0.05355 -0.14028 0.05433 -0.14236 0.05381 -0.14491 C 0.05303 -0.1544 0.05251 -0.16528 0.04938 -0.17361 C 0.04847 -0.17616 0.04729 -0.17847 0.04573 -0.1831 C 0.04469 -0.18773 0.04339 -0.19653 0.03922 -0.20278 C 0.03752 -0.20718 0.03518 -0.21065 0.03335 -0.21505 C 0.03179 -0.22176 0.02906 -0.22894 0.02619 -0.23611 C 0.02619 -0.23588 0.01837 -0.25579 0.01837 -0.25556 C 0.01512 -0.2625 0.01043 -0.26991 0.00847 -0.2757 C 0.00443 -0.28241 -0.00091 -0.28982 -0.00364 -0.2956 C -0.00586 -0.29931 -0.00833 -0.30255 -0.01224 -0.30602 C -0.01472 -0.30995 -0.01511 -0.31435 -0.01889 -0.31829 C -0.02227 -0.325 -0.02735 -0.33102 -0.03178 -0.33843 C -0.03582 -0.34514 -0.03921 -0.35139 -0.0439 -0.35648 C -0.04611 -0.35926 -0.04885 -0.36042 -0.05106 -0.36296 C -0.05328 -0.36528 -0.05497 -0.36875 -0.05706 -0.3713 C -0.05953 -0.37361 -0.06214 -0.37477 -0.06435 -0.37755 C -0.06657 -0.38033 -0.068 -0.38519 -0.07035 -0.3875 C -0.07425 -0.39167 -0.07868 -0.39352 -0.08272 -0.39653 C -0.08494 -0.39792 -0.08689 -0.39954 -0.08897 -0.40093 C -0.09145 -0.40255 -0.0938 -0.4037 -0.09627 -0.40533 C -0.10031 -0.40718 -0.10096 -0.41019 -0.10331 -0.41181 C -0.10617 -0.41343 -0.10891 -0.41366 -0.11177 -0.41458 C -0.12076 -0.42176 -0.12024 -0.42153 -0.13027 -0.42778 C -0.13301 -0.4294 -0.13587 -0.43125 -0.13861 -0.43264 C -0.14135 -0.4338 -0.14421 -0.4338 -0.14734 -0.43542 C -0.16102 -0.44144 -0.16284 -0.44514 -0.17405 -0.44931 C -0.17743 -0.45093 -0.18095 -0.45139 -0.18499 -0.45255 L -0.19385 -0.45718 C -0.19945 -0.46019 -0.20479 -0.46435 -0.21052 -0.46644 C -0.22368 -0.4713 -0.21599 -0.46875 -0.23567 -0.47292 C -0.24518 -0.47361 -0.284 -0.47778 -0.30224 -0.47616 C -0.30732 -0.47593 -0.31227 -0.475 -0.31709 -0.47408 C -0.32139 -0.47338 -0.32569 -0.47176 -0.32999 -0.47176 L -0.34366 -0.4713 L -0.35018 -0.47014 C -0.35265 -0.46968 -0.35513 -0.46991 -0.35747 -0.46898 C -0.37493 -0.46389 -0.34796 -0.46667 -0.37441 -0.46505 C -0.37545 -0.46458 -0.37741 -0.46412 -0.37884 -0.46366 C -0.38053 -0.4632 -0.38236 -0.4632 -0.38405 -0.4625 C -0.38574 -0.46111 -0.39056 -0.45926 -0.39369 -0.45787 C -0.40385 -0.45394 -0.39551 -0.46111 -0.40998 -0.45023 C -0.42678 -0.43727 -0.41962 -0.44005 -0.43043 -0.43727 C -0.43056 -0.43611 -0.43343 -0.43495 -0.43486 -0.43403 C -0.43499 -0.43264 -0.43851 -0.43218 -0.4402 -0.43079 C -0.44958 -0.42384 -0.44163 -0.42685 -0.45101 -0.42431 C -0.45544 -0.41991 -0.45961 -0.41435 -0.4643 -0.41065 C -0.46573 -0.40972 -0.46717 -0.4088 -0.46691 -0.40741 C -0.47081 -0.40533 -0.47303 -0.40301 -0.47511 -0.4007 C -0.47629 -0.39954 -0.47733 -0.39838 -0.47837 -0.39722 C -0.47993 -0.39537 -0.48137 -0.39375 -0.48293 -0.39213 C -0.49413 -0.37963 -0.47446 -0.40023 -0.49049 -0.38357 C -0.49244 -0.3787 -0.49348 -0.37361 -0.49635 -0.36921 C -0.4957 -0.36644 -0.49856 -0.36435 -0.49974 -0.36181 C -0.50208 -0.35671 -0.50508 -0.34908 -0.50508 -0.34375 C -0.50755 -0.34097 -0.50833 -0.33773 -0.50912 -0.33472 C -0.51016 -0.32732 -0.5125 -0.32014 -0.51198 -0.31227 C -0.51107 -0.29676 -0.5099 -0.29815 -0.50729 -0.27824 C -0.50677 -0.27454 -0.50612 -0.27083 -0.5056 -0.2669 C -0.5069 -0.26435 -0.50703 -0.26158 -0.50495 -0.25926 C -0.50364 -0.25486 -0.5 -0.24352 -0.49974 -0.23773 C -0.49895 -0.23588 -0.497 -0.23519 -0.49778 -0.23195 C -0.49387 -0.21991 -0.49635 -0.2257 -0.49518 -0.21482 C -0.49439 -0.17384 -0.4957 -0.20718 -0.494 -0.18634 C -0.49374 -0.18264 -0.49387 -0.1787 -0.49335 -0.175 C -0.49244 -0.16829 -0.49023 -0.16158 -0.48983 -0.15579 C -0.48879 -0.15324 -0.48788 -0.15046 -0.48684 -0.14815 C -0.48462 -0.14329 -0.48215 -0.13866 -0.47824 -0.13403 L -0.47824 -0.1338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051471" y="765498"/>
            <a:ext cx="9577063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39-40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91631" y="1917626"/>
            <a:ext cx="6291688" cy="23719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. 125-126 читати, в зошиті завдання до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3200" b="1" smtClean="0">
                <a:solidFill>
                  <a:schemeClr val="accent3">
                    <a:lumMod val="50000"/>
                  </a:schemeClr>
                </a:solidFill>
              </a:rPr>
              <a:t> 86.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7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9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60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1"/>
            <a:ext cx="194421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90" y="5374011"/>
            <a:ext cx="302433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40" y="5391118"/>
            <a:ext cx="264925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4" y="5358605"/>
            <a:ext cx="216024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05458"/>
            <a:ext cx="10153128" cy="648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Тест</a:t>
            </a:r>
            <a:endParaRPr lang="zh-CN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835447" y="1053530"/>
            <a:ext cx="2819721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Calibri" pitchFamily="34" charset="0"/>
              </a:rPr>
              <a:t>1. Тіло </a:t>
            </a:r>
            <a:r>
              <a:rPr lang="uk-UA" sz="2800" b="1" dirty="0">
                <a:solidFill>
                  <a:schemeClr val="bg1"/>
                </a:solidFill>
                <a:latin typeface="Calibri" pitchFamily="34" charset="0"/>
              </a:rPr>
              <a:t>людини складається з багатьох </a:t>
            </a:r>
            <a:r>
              <a:rPr lang="uk-UA" sz="2800" b="1" dirty="0" smtClean="0">
                <a:solidFill>
                  <a:schemeClr val="bg1"/>
                </a:solidFill>
                <a:latin typeface="Calibri" pitchFamily="34" charset="0"/>
              </a:rPr>
              <a:t>частин: </a:t>
            </a:r>
            <a:endParaRPr lang="zh-CN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35447" y="2438808"/>
            <a:ext cx="2807784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а) організмів;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б) органів;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в) мікробів.</a:t>
            </a:r>
            <a:endParaRPr lang="uk-U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3922596" y="1053813"/>
            <a:ext cx="3448619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Calibri" pitchFamily="34" charset="0"/>
              </a:rPr>
              <a:t>2. Органи</a:t>
            </a:r>
            <a:r>
              <a:rPr lang="uk-UA" sz="2800" b="1" dirty="0">
                <a:solidFill>
                  <a:schemeClr val="bg1"/>
                </a:solidFill>
                <a:latin typeface="Calibri" pitchFamily="34" charset="0"/>
              </a:rPr>
              <a:t>, які виконують спільну роботу, складають …</a:t>
            </a:r>
            <a:endParaRPr lang="zh-CN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3885024" y="2438808"/>
            <a:ext cx="3478132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а) систему органів;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б) робочу групу;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в) ланцюг живлення.</a:t>
            </a:r>
            <a:endParaRPr lang="uk-U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7739564" y="1083049"/>
            <a:ext cx="3386352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Calibri" pitchFamily="34" charset="0"/>
              </a:rPr>
              <a:t>3. Злагодженою </a:t>
            </a:r>
            <a:r>
              <a:rPr lang="uk-UA" sz="2800" b="1" dirty="0">
                <a:solidFill>
                  <a:schemeClr val="bg1"/>
                </a:solidFill>
                <a:latin typeface="Calibri" pitchFamily="34" charset="0"/>
              </a:rPr>
              <a:t>роботою всього організму керує …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505072" y="2464278"/>
            <a:ext cx="3831370" cy="1384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  <a:tab pos="21717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а) дихальна система;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  <a:tab pos="21717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б) нервова система;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  <a:tab pos="21717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в) кровоносна система.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79463" y="3288210"/>
            <a:ext cx="15841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12183" y="2925738"/>
            <a:ext cx="28083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647052" y="3357786"/>
            <a:ext cx="30514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1153548" y="3879448"/>
            <a:ext cx="2010520" cy="954107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Calibri" pitchFamily="34" charset="0"/>
              </a:rPr>
              <a:t>4. Кожний орган має: </a:t>
            </a:r>
            <a:endParaRPr lang="zh-CN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Прямоугольник 7"/>
          <p:cNvSpPr>
            <a:spLocks noChangeArrowheads="1"/>
          </p:cNvSpPr>
          <p:nvPr/>
        </p:nvSpPr>
        <p:spPr bwMode="auto">
          <a:xfrm>
            <a:off x="586618" y="4853111"/>
            <a:ext cx="3335978" cy="1384995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а) спільну будову;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б) однакову будову;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в) певну будову.</a:t>
            </a:r>
            <a:endParaRPr lang="uk-U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Прямоугольник 8"/>
          <p:cNvSpPr>
            <a:spLocks noChangeArrowheads="1"/>
          </p:cNvSpPr>
          <p:nvPr/>
        </p:nvSpPr>
        <p:spPr bwMode="auto">
          <a:xfrm>
            <a:off x="3937014" y="3874608"/>
            <a:ext cx="3348900" cy="954107"/>
          </a:xfrm>
          <a:prstGeom prst="rect">
            <a:avLst/>
          </a:prstGeom>
          <a:solidFill>
            <a:srgbClr val="00B05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Calibri" pitchFamily="34" charset="0"/>
              </a:rPr>
              <a:t>5. Органи і системи органів працюють …</a:t>
            </a:r>
            <a:endParaRPr lang="zh-CN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Прямоугольник 11"/>
          <p:cNvSpPr>
            <a:spLocks noChangeArrowheads="1"/>
          </p:cNvSpPr>
          <p:nvPr/>
        </p:nvSpPr>
        <p:spPr bwMode="auto">
          <a:xfrm>
            <a:off x="7771915" y="3874607"/>
            <a:ext cx="3386352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Calibri" pitchFamily="34" charset="0"/>
              </a:rPr>
              <a:t>6. </a:t>
            </a:r>
            <a:r>
              <a:rPr lang="uk-UA" sz="2800" b="1" dirty="0">
                <a:solidFill>
                  <a:schemeClr val="bg1"/>
                </a:solidFill>
                <a:latin typeface="Calibri" pitchFamily="34" charset="0"/>
              </a:rPr>
              <a:t>Перетравленням їжі займається …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647505" y="4853111"/>
            <a:ext cx="3847400" cy="1384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а) травна система;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б) кровоносна система;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в) дихальна система.</a:t>
            </a:r>
            <a:endParaRPr lang="uk-U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86618" y="6166098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95005" y="4853111"/>
            <a:ext cx="3159968" cy="138499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а) у взаємозв</a:t>
            </a:r>
            <a:r>
              <a:rPr lang="uk-UA" sz="2800" b="1" dirty="0">
                <a:solidFill>
                  <a:schemeClr val="bg1"/>
                </a:solidFill>
                <a:latin typeface="Century Schoolbook"/>
                <a:ea typeface="Times New Roman" pitchFamily="18" charset="0"/>
              </a:rPr>
              <a:t>'</a:t>
            </a: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язку;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б) по черзі;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  <a:tab pos="2171700" algn="l"/>
              </a:tabLst>
            </a:pPr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в) однаково.</a:t>
            </a:r>
            <a:endParaRPr lang="uk-U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07308" y="5302002"/>
            <a:ext cx="28083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771915" y="5312534"/>
            <a:ext cx="28083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3215993" y="1501760"/>
            <a:ext cx="4968552" cy="90674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Які </a:t>
            </a:r>
            <a:r>
              <a:rPr lang="ru-RU" sz="2800" b="1" dirty="0" err="1" smtClean="0">
                <a:solidFill>
                  <a:schemeClr val="bg1"/>
                </a:solidFill>
              </a:rPr>
              <a:t>системи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органів</a:t>
            </a:r>
            <a:r>
              <a:rPr lang="ru-RU" sz="2800" b="1" dirty="0" smtClean="0">
                <a:solidFill>
                  <a:schemeClr val="bg1"/>
                </a:solidFill>
              </a:rPr>
              <a:t> людини ви знаєте?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Пригадайте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38273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987575" y="5182137"/>
            <a:ext cx="6429882" cy="115212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чого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потр</a:t>
            </a: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</a:rPr>
              <a:t>ібні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 скелет і м'язи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15993" y="4005858"/>
            <a:ext cx="4968552" cy="1008112"/>
          </a:xfrm>
          <a:prstGeom prst="round2Diag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/>
              <a:t>Розкажіть</a:t>
            </a:r>
            <a:r>
              <a:rPr lang="ru-RU" sz="2800" b="1" dirty="0"/>
              <a:t>, як </a:t>
            </a:r>
            <a:r>
              <a:rPr lang="ru-RU" sz="2800" b="1" dirty="0" err="1"/>
              <a:t>пересуваються</a:t>
            </a:r>
            <a:r>
              <a:rPr lang="ru-RU" sz="2800" b="1" dirty="0"/>
              <a:t> різні </a:t>
            </a:r>
            <a:r>
              <a:rPr lang="ru-RU" sz="2800" b="1" dirty="0" err="1"/>
              <a:t>тварини</a:t>
            </a:r>
            <a:r>
              <a:rPr lang="ru-RU" sz="2800" b="1" dirty="0"/>
              <a:t> й людина.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8" y="1514934"/>
            <a:ext cx="2230246" cy="24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2519723" y="2471336"/>
            <a:ext cx="6120680" cy="139050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Нервова</a:t>
            </a:r>
            <a:r>
              <a:rPr lang="ru-RU" sz="2800" b="1" dirty="0"/>
              <a:t>, </a:t>
            </a:r>
            <a:r>
              <a:rPr lang="ru-RU" sz="2800" b="1" dirty="0" err="1"/>
              <a:t>дихальна</a:t>
            </a:r>
            <a:r>
              <a:rPr lang="ru-RU" sz="2800" b="1" dirty="0"/>
              <a:t>, </a:t>
            </a:r>
            <a:r>
              <a:rPr lang="ru-RU" sz="2800" b="1" dirty="0" err="1"/>
              <a:t>травна</a:t>
            </a:r>
            <a:r>
              <a:rPr lang="ru-RU" sz="2800" b="1" dirty="0"/>
              <a:t>, </a:t>
            </a:r>
            <a:r>
              <a:rPr lang="ru-RU" sz="2800" b="1" dirty="0" smtClean="0"/>
              <a:t>опорно-</a:t>
            </a:r>
            <a:r>
              <a:rPr lang="ru-RU" sz="2800" b="1" dirty="0" err="1" smtClean="0"/>
              <a:t>рухова</a:t>
            </a:r>
            <a:r>
              <a:rPr lang="ru-RU" sz="2800" b="1" dirty="0"/>
              <a:t>, </a:t>
            </a:r>
            <a:r>
              <a:rPr lang="ru-RU" sz="2800" b="1" dirty="0" err="1"/>
              <a:t>кровоносна</a:t>
            </a:r>
            <a:r>
              <a:rPr lang="ru-RU" sz="2800" b="1" dirty="0"/>
              <a:t>, </a:t>
            </a:r>
            <a:r>
              <a:rPr lang="ru-RU" sz="2800" b="1" dirty="0" err="1" smtClean="0"/>
              <a:t>сечовидільна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системи</a:t>
            </a:r>
            <a:r>
              <a:rPr lang="ru-RU" sz="2800" b="1" dirty="0" smtClean="0"/>
              <a:t> </a:t>
            </a:r>
            <a:r>
              <a:rPr lang="ru-RU" sz="2800" b="1" dirty="0" err="1"/>
              <a:t>органів</a:t>
            </a:r>
            <a:r>
              <a:rPr lang="ru-RU" sz="2800" b="1" dirty="0"/>
              <a:t> </a:t>
            </a:r>
            <a:r>
              <a:rPr lang="ru-RU" sz="2800" b="1" dirty="0" err="1"/>
              <a:t>чуття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9"/>
          <p:cNvSpPr txBox="1">
            <a:spLocks/>
          </p:cNvSpPr>
          <p:nvPr/>
        </p:nvSpPr>
        <p:spPr>
          <a:xfrm>
            <a:off x="873679" y="54947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smtClean="0"/>
              <a:t>Як </a:t>
            </a:r>
            <a:r>
              <a:rPr lang="ru-RU" sz="4000" b="1" dirty="0" err="1"/>
              <a:t>пересуваються</a:t>
            </a:r>
            <a:r>
              <a:rPr lang="ru-RU" sz="4000" b="1" dirty="0"/>
              <a:t> різні </a:t>
            </a:r>
            <a:r>
              <a:rPr lang="ru-RU" sz="4000" b="1" dirty="0" err="1"/>
              <a:t>тварини</a:t>
            </a:r>
            <a:r>
              <a:rPr lang="ru-RU" sz="4000" b="1" dirty="0"/>
              <a:t> й людина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1" y="3964896"/>
            <a:ext cx="3745272" cy="238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2546874"/>
            <a:ext cx="3694115" cy="24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келет рыбы. Чернила черно-белый рисунок | Премиум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0" y="1557585"/>
            <a:ext cx="3715244" cy="22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Лекція 2. Анатомічний аналіз скелета людини. Аналіз форми людського тіла в  рисунку. | Урок на 1 завдання. Рисуно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r="10324"/>
          <a:stretch/>
        </p:blipFill>
        <p:spPr bwMode="auto">
          <a:xfrm>
            <a:off x="8597823" y="1527404"/>
            <a:ext cx="2556000" cy="49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451395" y="5229994"/>
            <a:ext cx="3969228" cy="95412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опорно-</a:t>
            </a:r>
            <a:r>
              <a:rPr lang="ru-RU" sz="3600" b="1" dirty="0" err="1" smtClean="0">
                <a:solidFill>
                  <a:schemeClr val="bg1"/>
                </a:solidFill>
              </a:rPr>
              <a:t>рухова</a:t>
            </a:r>
            <a:r>
              <a:rPr lang="ru-RU" sz="3600" b="1" dirty="0" smtClean="0">
                <a:solidFill>
                  <a:schemeClr val="bg1"/>
                </a:solidFill>
              </a:rPr>
              <a:t> система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BE15F2-048B-29DF-8032-FF81F1A8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14" y="1341562"/>
            <a:ext cx="6081846" cy="25664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Содержимое 9"/>
          <p:cNvSpPr txBox="1">
            <a:spLocks/>
          </p:cNvSpPr>
          <p:nvPr/>
        </p:nvSpPr>
        <p:spPr>
          <a:xfrm>
            <a:off x="873679" y="54947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algn="ctr"/>
            <a:r>
              <a:rPr lang="uk-UA" sz="4000" b="1" dirty="0"/>
              <a:t>Що допомагає дітям рухатися?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3414" y="3933850"/>
            <a:ext cx="6097922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Зміна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положення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тіла та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рух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можливі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завдяки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злагодженій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роботі </a:t>
            </a:r>
            <a:r>
              <a:rPr lang="ru-RU" sz="3200" b="1" dirty="0" err="1">
                <a:solidFill>
                  <a:srgbClr val="FF0000"/>
                </a:solidFill>
              </a:rPr>
              <a:t>кісток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з яких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складається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скелет, </a:t>
            </a:r>
            <a:r>
              <a:rPr lang="ru-RU" sz="3200" b="1" dirty="0">
                <a:solidFill>
                  <a:srgbClr val="FF0000"/>
                </a:solidFill>
              </a:rPr>
              <a:t>і </a:t>
            </a:r>
            <a:r>
              <a:rPr lang="ru-RU" sz="3200" b="1" dirty="0" err="1">
                <a:solidFill>
                  <a:srgbClr val="FF0000"/>
                </a:solidFill>
              </a:rPr>
              <a:t>м’язів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16" descr="C:\Users\HostM@ster\Desktop\Буфер обмена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260" y="1269872"/>
            <a:ext cx="2188084" cy="250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C:\Documents and Settings\Admin\Рабочий стол\f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8194" y="1252493"/>
            <a:ext cx="2505343" cy="25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451395" y="3736259"/>
            <a:ext cx="1728192" cy="67779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скелет</a:t>
            </a:r>
            <a:endParaRPr lang="ru-RU" sz="3600" b="1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9533478" y="3739559"/>
            <a:ext cx="1637345" cy="67449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м’язи</a:t>
            </a:r>
            <a:endParaRPr lang="ru-RU" sz="3600" b="1" dirty="0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8036247" y="4414051"/>
            <a:ext cx="653792" cy="90098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10061417" y="4430149"/>
            <a:ext cx="558895" cy="886199"/>
          </a:xfrm>
          <a:prstGeom prst="curvedLef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8D63C4F-4629-B334-3E93-81E383A9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986" y="2036224"/>
            <a:ext cx="2172469" cy="4198614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032750" y="1273330"/>
            <a:ext cx="6355425" cy="12203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/>
              <a:t>Скелет </a:t>
            </a:r>
            <a:r>
              <a:rPr lang="ru-RU" sz="2800" b="1" dirty="0" err="1"/>
              <a:t>визначає</a:t>
            </a:r>
            <a:r>
              <a:rPr lang="ru-RU" sz="2800" b="1" dirty="0"/>
              <a:t> форму тіла й </a:t>
            </a:r>
            <a:r>
              <a:rPr lang="ru-RU" sz="2800" b="1" dirty="0" err="1"/>
              <a:t>захищає</a:t>
            </a:r>
            <a:r>
              <a:rPr lang="ru-RU" sz="2800" b="1" dirty="0"/>
              <a:t> </a:t>
            </a:r>
            <a:r>
              <a:rPr lang="ru-RU" sz="2800" b="1" dirty="0" err="1"/>
              <a:t>внутрішні</a:t>
            </a:r>
            <a:r>
              <a:rPr lang="ru-RU" sz="2800" b="1" dirty="0"/>
              <a:t> </a:t>
            </a:r>
            <a:r>
              <a:rPr lang="ru-RU" sz="2800" b="1" dirty="0" err="1"/>
              <a:t>органи</a:t>
            </a:r>
            <a:r>
              <a:rPr lang="ru-RU" sz="2800" b="1" dirty="0"/>
              <a:t> від </a:t>
            </a:r>
            <a:r>
              <a:rPr lang="ru-RU" sz="2800" b="1" dirty="0" err="1"/>
              <a:t>ушкоджень</a:t>
            </a:r>
            <a:r>
              <a:rPr lang="ru-RU" sz="2800" b="1" dirty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2791587" y="2493690"/>
            <a:ext cx="2427324" cy="641936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cs typeface="Times New Roman" pitchFamily="18" charset="0"/>
              </a:rPr>
              <a:t>СКЕЛЕТ</a:t>
            </a:r>
            <a:endParaRPr lang="ru-RU" sz="3200" b="1" dirty="0"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979463" y="3601978"/>
            <a:ext cx="1708494" cy="1044209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Calibri" pitchFamily="34" charset="0"/>
              </a:rPr>
              <a:t>кістки </a:t>
            </a:r>
          </a:p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Calibri" pitchFamily="34" charset="0"/>
              </a:rPr>
              <a:t>черепа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3057777" y="3601966"/>
            <a:ext cx="1838980" cy="1044222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Calibri" pitchFamily="34" charset="0"/>
              </a:rPr>
              <a:t>кістки тулуба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5163949" y="3610553"/>
            <a:ext cx="1869037" cy="1027047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Calibri" pitchFamily="34" charset="0"/>
              </a:rPr>
              <a:t>кістки кінцівок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Прямая со стрелкой 11"/>
          <p:cNvCxnSpPr>
            <a:stCxn id="7" idx="2"/>
            <a:endCxn id="8" idx="3"/>
          </p:cNvCxnSpPr>
          <p:nvPr/>
        </p:nvCxnSpPr>
        <p:spPr>
          <a:xfrm flipH="1">
            <a:off x="1833710" y="2814658"/>
            <a:ext cx="957877" cy="78732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663877" y="3456906"/>
            <a:ext cx="644674" cy="211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0"/>
            <a:endCxn id="10" idx="3"/>
          </p:cNvCxnSpPr>
          <p:nvPr/>
        </p:nvCxnSpPr>
        <p:spPr>
          <a:xfrm>
            <a:off x="5218911" y="2814658"/>
            <a:ext cx="879557" cy="79589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с двумя вырезанными соседними углами 18"/>
          <p:cNvSpPr/>
          <p:nvPr/>
        </p:nvSpPr>
        <p:spPr>
          <a:xfrm>
            <a:off x="2955118" y="5175022"/>
            <a:ext cx="1656184" cy="67363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</a:rPr>
              <a:t>хребет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с двумя вырезанными соседними углами 19"/>
          <p:cNvSpPr/>
          <p:nvPr/>
        </p:nvSpPr>
        <p:spPr>
          <a:xfrm>
            <a:off x="983010" y="5207665"/>
            <a:ext cx="1808577" cy="67363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</a:rPr>
              <a:t>ребра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вырезанными соседними углами 20"/>
          <p:cNvSpPr/>
          <p:nvPr/>
        </p:nvSpPr>
        <p:spPr>
          <a:xfrm>
            <a:off x="4720546" y="5175022"/>
            <a:ext cx="1828097" cy="678027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</a:rPr>
              <a:t>грудина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352481" y="4646188"/>
            <a:ext cx="1430730" cy="52883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3"/>
          </p:cNvCxnSpPr>
          <p:nvPr/>
        </p:nvCxnSpPr>
        <p:spPr>
          <a:xfrm flipH="1">
            <a:off x="3783210" y="4646188"/>
            <a:ext cx="1" cy="52883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783210" y="4646188"/>
            <a:ext cx="1619742" cy="52883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smtClean="0"/>
              <a:t>зображення скелета людини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05455" y="1438603"/>
            <a:ext cx="2088232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скелеті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дорослої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людини — понад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200кісток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дитини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— понад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300кісток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551" y="4274335"/>
            <a:ext cx="3121463" cy="113886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Череп  дуже твердий і міцний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ÐÐ°ÑÑÐ¸Ð½ÐºÐ¸ Ð¿Ð¾ Ð·Ð°Ð¿ÑÐ¾ÑÑ ÑÐµÑÐµÐ¿ Ð»ÑÐ´Ð¸Ð½Ð¸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1411295"/>
            <a:ext cx="3190121" cy="273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7" y="1411295"/>
            <a:ext cx="3411566" cy="26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43958" y="4293891"/>
            <a:ext cx="5400599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smtClean="0">
                <a:solidFill>
                  <a:schemeClr val="bg1"/>
                </a:solidFill>
              </a:rPr>
              <a:t>Череп надійно захищає головний мозок від пошкоджень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Для чого </a:t>
            </a:r>
            <a:r>
              <a:rPr lang="ru-RU" sz="4000" b="1" dirty="0" err="1" smtClean="0"/>
              <a:t>потрібен</a:t>
            </a:r>
            <a:r>
              <a:rPr lang="ru-RU" sz="4000" b="1" dirty="0" smtClean="0"/>
              <a:t> скелет?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13705</TotalTime>
  <Words>726</Words>
  <Application>Microsoft Office PowerPoint</Application>
  <PresentationFormat>Произвольный</PresentationFormat>
  <Paragraphs>144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Скелет визначає форму тіла й захищає внутрішні органи від ушкоджень.</vt:lpstr>
      <vt:lpstr>Череп  дуже твердий і міцний</vt:lpstr>
      <vt:lpstr>Грудна клітка захищає  від пошкоджень серце, легені, печінку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Скелет є опорою організму людини і захищає  життєво важливі органи від пошкоджень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1023</cp:revision>
  <dcterms:created xsi:type="dcterms:W3CDTF">2025-08-27T14:01:18Z</dcterms:created>
  <dcterms:modified xsi:type="dcterms:W3CDTF">2026-04-21T07:32:43Z</dcterms:modified>
</cp:coreProperties>
</file>