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7" r:id="rId2"/>
    <p:sldId id="1094" r:id="rId3"/>
    <p:sldId id="680" r:id="rId4"/>
    <p:sldId id="1067" r:id="rId5"/>
    <p:sldId id="1016" r:id="rId6"/>
    <p:sldId id="1073" r:id="rId7"/>
    <p:sldId id="1074" r:id="rId8"/>
    <p:sldId id="934" r:id="rId9"/>
    <p:sldId id="1047" r:id="rId10"/>
    <p:sldId id="1075" r:id="rId11"/>
    <p:sldId id="1080" r:id="rId12"/>
    <p:sldId id="1076" r:id="rId13"/>
    <p:sldId id="1081" r:id="rId14"/>
    <p:sldId id="1085" r:id="rId15"/>
    <p:sldId id="1088" r:id="rId16"/>
    <p:sldId id="1093" r:id="rId17"/>
    <p:sldId id="1090" r:id="rId18"/>
    <p:sldId id="674" r:id="rId19"/>
    <p:sldId id="1060" r:id="rId20"/>
    <p:sldId id="1091" r:id="rId21"/>
    <p:sldId id="772" r:id="rId22"/>
    <p:sldId id="599" r:id="rId23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190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2961228-0CEB-4013-8979-184E70C29F96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1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4.bp.blogspot.com/-Lk73-YHmcrY/UkC3bXRA83I/AAAAAAAAFuA/6x-AeF2w4NA/s1600/fsdfdsf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Які </a:t>
            </a:r>
            <a:r>
              <a:rPr lang="uk-UA" sz="4800" b="1" spc="50" dirty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органи допомагають людині перетравлювати їжу</a:t>
            </a: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88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4.bp.blogspot.com/-Lk73-YHmcrY/UkC3bXRA83I/AAAAAAAAFuA/6x-AeF2w4NA/s320/fsdfds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1453" y="1374766"/>
            <a:ext cx="3222438" cy="45870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703058" y="1374448"/>
            <a:ext cx="723457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У </a:t>
            </a:r>
            <a:r>
              <a:rPr lang="ru-RU" sz="3200" b="1" dirty="0"/>
              <a:t>травному </a:t>
            </a:r>
            <a:r>
              <a:rPr lang="ru-RU" sz="3200" b="1" dirty="0" err="1"/>
              <a:t>каналі</a:t>
            </a:r>
            <a:r>
              <a:rPr lang="ru-RU" sz="3200" b="1" dirty="0"/>
              <a:t> </a:t>
            </a:r>
            <a:r>
              <a:rPr lang="ru-RU" sz="3200" b="1" dirty="0" err="1" smtClean="0"/>
              <a:t>послідовно</a:t>
            </a:r>
            <a:r>
              <a:rPr lang="ru-RU" sz="3200" b="1" dirty="0" smtClean="0"/>
              <a:t> розташовані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ротова</a:t>
            </a:r>
            <a:r>
              <a:rPr lang="ru-RU" sz="3200" b="1" dirty="0" smtClean="0"/>
              <a:t> </a:t>
            </a:r>
            <a:r>
              <a:rPr lang="ru-RU" sz="3200" b="1" dirty="0" err="1"/>
              <a:t>порожнина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гортань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глотка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стравохід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шлунок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тонкий </a:t>
            </a:r>
            <a:r>
              <a:rPr lang="ru-RU" sz="3200" b="1" dirty="0"/>
              <a:t>і </a:t>
            </a:r>
            <a:r>
              <a:rPr lang="ru-RU" sz="3200" b="1" dirty="0" err="1"/>
              <a:t>товстий</a:t>
            </a:r>
            <a:r>
              <a:rPr lang="ru-RU" sz="3200" b="1" dirty="0"/>
              <a:t> </a:t>
            </a:r>
            <a:r>
              <a:rPr lang="ru-RU" sz="3200" b="1" dirty="0" err="1"/>
              <a:t>відділи</a:t>
            </a:r>
            <a:r>
              <a:rPr lang="ru-RU" sz="3200" b="1" dirty="0"/>
              <a:t> </a:t>
            </a:r>
            <a:r>
              <a:rPr lang="ru-RU" sz="3200" b="1" dirty="0" err="1"/>
              <a:t>кишківника</a:t>
            </a:r>
            <a:r>
              <a:rPr lang="ru-RU" sz="3200" b="1" dirty="0"/>
              <a:t>, який </a:t>
            </a:r>
            <a:r>
              <a:rPr lang="ru-RU" sz="3200" b="1" dirty="0" err="1"/>
              <a:t>закінчується</a:t>
            </a:r>
            <a:r>
              <a:rPr lang="ru-RU" sz="3200" b="1" dirty="0"/>
              <a:t> прямою </a:t>
            </a:r>
            <a:r>
              <a:rPr lang="ru-RU" sz="3200" b="1" dirty="0" err="1"/>
              <a:t>кишкою</a:t>
            </a:r>
            <a:r>
              <a:rPr lang="ru-RU" sz="3200" b="1" dirty="0"/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/>
              <a:t>Травна</a:t>
            </a:r>
            <a:r>
              <a:rPr lang="ru-RU" sz="4000" b="1" dirty="0" smtClean="0"/>
              <a:t> система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4491" y="1374766"/>
            <a:ext cx="651449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Допоміжні</a:t>
            </a:r>
            <a:r>
              <a:rPr lang="ru-RU" sz="3200" b="1" dirty="0"/>
              <a:t> </a:t>
            </a:r>
            <a:r>
              <a:rPr lang="ru-RU" sz="3200" b="1" dirty="0" err="1"/>
              <a:t>органи</a:t>
            </a:r>
            <a:r>
              <a:rPr lang="ru-RU" sz="3200" b="1" dirty="0"/>
              <a:t> </a:t>
            </a:r>
            <a:r>
              <a:rPr lang="ru-RU" sz="3200" b="1" dirty="0" err="1"/>
              <a:t>травної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 — це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зуби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/>
              <a:t>язик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травні </a:t>
            </a:r>
            <a:r>
              <a:rPr lang="ru-RU" sz="3200" b="1" dirty="0" err="1"/>
              <a:t>залози</a:t>
            </a:r>
            <a:r>
              <a:rPr lang="ru-RU" sz="3200" b="1" dirty="0"/>
              <a:t>: </a:t>
            </a:r>
            <a:r>
              <a:rPr lang="ru-RU" sz="3200" b="1" dirty="0" err="1"/>
              <a:t>слинні</a:t>
            </a:r>
            <a:r>
              <a:rPr lang="ru-RU" sz="3200" b="1" dirty="0"/>
              <a:t>, </a:t>
            </a:r>
            <a:r>
              <a:rPr lang="ru-RU" sz="3200" b="1" dirty="0" err="1"/>
              <a:t>печінка</a:t>
            </a:r>
            <a:r>
              <a:rPr lang="ru-RU" sz="3200" b="1" dirty="0"/>
              <a:t> з </a:t>
            </a:r>
            <a:r>
              <a:rPr lang="ru-RU" sz="3200" b="1" dirty="0" err="1"/>
              <a:t>жовчним</a:t>
            </a:r>
            <a:r>
              <a:rPr lang="ru-RU" sz="3200" b="1" dirty="0"/>
              <a:t> </a:t>
            </a:r>
            <a:r>
              <a:rPr lang="ru-RU" sz="3200" b="1" dirty="0" err="1"/>
              <a:t>міхуром</a:t>
            </a:r>
            <a:r>
              <a:rPr lang="ru-RU" sz="3200" b="1" dirty="0"/>
              <a:t> і </a:t>
            </a:r>
            <a:r>
              <a:rPr lang="ru-RU" sz="3200" b="1" dirty="0" err="1"/>
              <a:t>підшлункова</a:t>
            </a:r>
            <a:r>
              <a:rPr lang="ru-RU" sz="3200" b="1" dirty="0"/>
              <a:t> </a:t>
            </a:r>
            <a:r>
              <a:rPr lang="ru-RU" sz="3200" b="1" dirty="0" err="1"/>
              <a:t>залоза</a:t>
            </a:r>
            <a:r>
              <a:rPr lang="ru-RU" sz="3200" b="1" dirty="0"/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0263" y="1374765"/>
            <a:ext cx="2983678" cy="4771837"/>
          </a:xfrm>
          <a:prstGeom prst="rect">
            <a:avLst/>
          </a:prstGeom>
        </p:spPr>
      </p:pic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/>
              <a:t>Травна</a:t>
            </a:r>
            <a:r>
              <a:rPr lang="ru-RU" sz="4000" b="1" dirty="0" smtClean="0"/>
              <a:t> система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939903" y="1395567"/>
            <a:ext cx="6230920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Процес травлення починається,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коли їжа потрапляє до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рота. 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7" name="Picture 1" descr="F:\наташа\3 клас\ПРИРОДОЗНАВСТВО\ЛЮДИНА- ЖИВИЙ ОРГАНІЗМ\ТРАВНА СИСТЕМА\image0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1471" y="1380413"/>
            <a:ext cx="3168352" cy="26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35848" y="2493690"/>
            <a:ext cx="6875666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У</a:t>
            </a:r>
            <a:r>
              <a:rPr lang="uk-UA" sz="3200" b="1" dirty="0"/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ротовій порожнині </a:t>
            </a:r>
            <a:r>
              <a:rPr lang="uk-UA" sz="3200" b="1" dirty="0"/>
              <a:t>за допомогою </a:t>
            </a:r>
            <a:r>
              <a:rPr lang="uk-UA" sz="3200" b="1" dirty="0">
                <a:solidFill>
                  <a:srgbClr val="FFFF00"/>
                </a:solidFill>
              </a:rPr>
              <a:t>слини</a:t>
            </a:r>
            <a:r>
              <a:rPr lang="uk-UA" sz="3200" b="1" dirty="0"/>
              <a:t> їжа зволожується і подрібнюється та через </a:t>
            </a:r>
            <a:r>
              <a:rPr lang="uk-UA" sz="3200" b="1" dirty="0">
                <a:solidFill>
                  <a:srgbClr val="FFFF00"/>
                </a:solidFill>
              </a:rPr>
              <a:t>стравохід</a:t>
            </a:r>
            <a:r>
              <a:rPr lang="uk-UA" sz="3200" b="1" dirty="0"/>
              <a:t> потрапляє до </a:t>
            </a:r>
            <a:r>
              <a:rPr lang="uk-UA" sz="3200" b="1" dirty="0" err="1"/>
              <a:t>шлунка</a:t>
            </a:r>
            <a:r>
              <a:rPr lang="uk-UA" sz="3200" b="1" dirty="0"/>
              <a:t>.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51871" y="4714952"/>
            <a:ext cx="651895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У</a:t>
            </a:r>
            <a:r>
              <a:rPr lang="ru-RU" sz="3200" b="1" dirty="0" smtClean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шлунку</a:t>
            </a:r>
            <a:r>
              <a:rPr lang="ru-RU" sz="3200" b="1" dirty="0"/>
              <a:t> на їжу </a:t>
            </a:r>
            <a:r>
              <a:rPr lang="ru-RU" sz="3200" b="1" dirty="0" err="1"/>
              <a:t>діє</a:t>
            </a:r>
            <a:r>
              <a:rPr lang="ru-RU" sz="3200" b="1" dirty="0"/>
              <a:t> </a:t>
            </a:r>
            <a:r>
              <a:rPr lang="ru-RU" sz="3200" b="1" dirty="0" err="1"/>
              <a:t>шлунковий</a:t>
            </a:r>
            <a:r>
              <a:rPr lang="ru-RU" sz="3200" b="1" dirty="0"/>
              <a:t> </a:t>
            </a:r>
            <a:r>
              <a:rPr lang="ru-RU" sz="3200" b="1" dirty="0" err="1"/>
              <a:t>сік</a:t>
            </a:r>
            <a:r>
              <a:rPr lang="ru-RU" sz="3200" b="1" dirty="0"/>
              <a:t>, який </a:t>
            </a:r>
            <a:r>
              <a:rPr lang="ru-RU" sz="3200" b="1" dirty="0" err="1"/>
              <a:t>знезаражує</a:t>
            </a:r>
            <a:r>
              <a:rPr lang="ru-RU" sz="3200" b="1" dirty="0"/>
              <a:t> і </a:t>
            </a:r>
            <a:r>
              <a:rPr lang="ru-RU" sz="3200" b="1" dirty="0" err="1" smtClean="0"/>
              <a:t>частково</a:t>
            </a:r>
            <a:r>
              <a:rPr lang="ru-RU" sz="3200" b="1" dirty="0" smtClean="0"/>
              <a:t> </a:t>
            </a:r>
            <a:r>
              <a:rPr lang="ru-RU" sz="3200" b="1" dirty="0" err="1"/>
              <a:t>перетравлює</a:t>
            </a:r>
            <a:r>
              <a:rPr lang="ru-RU" sz="3200" b="1" dirty="0"/>
              <a:t> їжу.</a:t>
            </a:r>
          </a:p>
        </p:txBody>
      </p:sp>
      <p:pic>
        <p:nvPicPr>
          <p:cNvPr id="12" name="Picture 2" descr="http://stream1.gifsoup.com/view3/3767561/stomach-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3995036"/>
            <a:ext cx="3168352" cy="22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/>
              <a:t>Травна</a:t>
            </a:r>
            <a:r>
              <a:rPr lang="ru-RU" sz="4000" b="1" dirty="0" smtClean="0"/>
              <a:t> система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1791" y="1485578"/>
            <a:ext cx="731104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 err="1">
                <a:solidFill>
                  <a:srgbClr val="FFFF00"/>
                </a:solidFill>
              </a:rPr>
              <a:t>кишківнику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під </a:t>
            </a:r>
            <a:r>
              <a:rPr lang="ru-RU" sz="3200" b="1" dirty="0" err="1"/>
              <a:t>дією</a:t>
            </a:r>
            <a:r>
              <a:rPr lang="ru-RU" sz="3200" b="1" dirty="0"/>
              <a:t> </a:t>
            </a:r>
            <a:r>
              <a:rPr lang="ru-RU" sz="3200" b="1" dirty="0" err="1" smtClean="0"/>
              <a:t>речовин</a:t>
            </a:r>
            <a:r>
              <a:rPr lang="ru-RU" sz="3200" b="1" dirty="0"/>
              <a:t>, що </a:t>
            </a:r>
            <a:r>
              <a:rPr lang="ru-RU" sz="3200" b="1" dirty="0" err="1"/>
              <a:t>виділяються</a:t>
            </a:r>
            <a:r>
              <a:rPr lang="ru-RU" sz="3200" b="1" dirty="0"/>
              <a:t> </a:t>
            </a:r>
            <a:r>
              <a:rPr lang="ru-RU" sz="3200" b="1" dirty="0" err="1"/>
              <a:t>печінкою</a:t>
            </a:r>
            <a:r>
              <a:rPr lang="ru-RU" sz="3200" b="1" dirty="0"/>
              <a:t> і </a:t>
            </a:r>
            <a:r>
              <a:rPr lang="ru-RU" sz="3200" b="1" dirty="0" err="1"/>
              <a:t>підшлунковою</a:t>
            </a:r>
            <a:r>
              <a:rPr lang="ru-RU" sz="3200" b="1" dirty="0"/>
              <a:t> </a:t>
            </a:r>
            <a:r>
              <a:rPr lang="ru-RU" sz="3200" b="1" dirty="0" err="1" smtClean="0"/>
              <a:t>залозою</a:t>
            </a:r>
            <a:r>
              <a:rPr lang="ru-RU" sz="3200" b="1" dirty="0"/>
              <a:t>, відбувається </a:t>
            </a:r>
            <a:r>
              <a:rPr lang="ru-RU" sz="3200" b="1" dirty="0" err="1"/>
              <a:t>цілковите</a:t>
            </a:r>
            <a:r>
              <a:rPr lang="ru-RU" sz="3200" b="1" dirty="0"/>
              <a:t> </a:t>
            </a:r>
            <a:r>
              <a:rPr lang="ru-RU" sz="3200" b="1" dirty="0" err="1"/>
              <a:t>перетравлення</a:t>
            </a:r>
            <a:r>
              <a:rPr lang="ru-RU" sz="3200" b="1" dirty="0"/>
              <a:t> їжі та </a:t>
            </a:r>
            <a:r>
              <a:rPr lang="ru-RU" sz="3200" b="1" dirty="0" err="1">
                <a:solidFill>
                  <a:srgbClr val="FFFF00"/>
                </a:solidFill>
              </a:rPr>
              <a:t>всмоктування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розщеплених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поживних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речовин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/>
              <a:t>і води в кров. </a:t>
            </a:r>
            <a:r>
              <a:rPr lang="ru-RU" sz="3200" b="1" dirty="0" err="1"/>
              <a:t>Неперетравлені</a:t>
            </a:r>
            <a:r>
              <a:rPr lang="ru-RU" sz="3200" b="1" dirty="0"/>
              <a:t> </a:t>
            </a:r>
            <a:r>
              <a:rPr lang="ru-RU" sz="3200" b="1" dirty="0" err="1"/>
              <a:t>рештки</a:t>
            </a:r>
            <a:r>
              <a:rPr lang="ru-RU" sz="3200" b="1" dirty="0"/>
              <a:t> їжі </a:t>
            </a:r>
            <a:r>
              <a:rPr lang="ru-RU" sz="3200" b="1" dirty="0" err="1"/>
              <a:t>виводяться</a:t>
            </a:r>
            <a:r>
              <a:rPr lang="ru-RU" sz="3200" b="1" dirty="0"/>
              <a:t> </a:t>
            </a:r>
            <a:r>
              <a:rPr lang="ru-RU" sz="3200" b="1" dirty="0" err="1"/>
              <a:t>назовні</a:t>
            </a:r>
            <a:r>
              <a:rPr lang="ru-RU" sz="3200" b="1" dirty="0"/>
              <a:t> через </a:t>
            </a:r>
            <a:r>
              <a:rPr lang="ru-RU" sz="3200" b="1" dirty="0" err="1"/>
              <a:t>пряму</a:t>
            </a:r>
            <a:r>
              <a:rPr lang="ru-RU" sz="3200" b="1" dirty="0"/>
              <a:t> кишку.</a:t>
            </a: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873679" y="54947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/>
              <a:t>Травна</a:t>
            </a:r>
            <a:r>
              <a:rPr lang="ru-RU" sz="4000" b="1" dirty="0" smtClean="0"/>
              <a:t> система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6" y="1629594"/>
            <a:ext cx="3094328" cy="459875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31790" y="5157986"/>
            <a:ext cx="7311041" cy="107035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FF00"/>
                </a:solidFill>
              </a:rPr>
              <a:t>Поживні речовини </a:t>
            </a:r>
            <a:r>
              <a:rPr lang="uk-UA" sz="3200" b="1" dirty="0" smtClean="0">
                <a:solidFill>
                  <a:schemeClr val="bg1"/>
                </a:solidFill>
              </a:rPr>
              <a:t>– це білки, жири та вуглеводи.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996026" y="1485578"/>
            <a:ext cx="7090560" cy="223224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cs typeface="Arial" panose="020B0604020202020204" pitchFamily="34" charset="0"/>
              </a:rPr>
              <a:t>Від моменту, коли ваша їжа потрапила у стравохід до виведення її неперетравлених залишків минає приблизно </a:t>
            </a:r>
            <a:r>
              <a:rPr lang="uk-UA" sz="3200" b="1" dirty="0">
                <a:solidFill>
                  <a:srgbClr val="FFFF00"/>
                </a:solidFill>
                <a:cs typeface="Arial" panose="020B0604020202020204" pitchFamily="34" charset="0"/>
              </a:rPr>
              <a:t>24 години</a:t>
            </a:r>
            <a:r>
              <a:rPr lang="uk-UA" sz="3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873679" y="549474"/>
            <a:ext cx="1029714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/>
              <a:t>Важливо знати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56" y="1562743"/>
            <a:ext cx="2659532" cy="4725354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27535" y="3789834"/>
            <a:ext cx="5612504" cy="107093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Їжа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проходить по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конвеєру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завдовжки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6-7м.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96026" y="4941962"/>
            <a:ext cx="7090559" cy="115212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3200" b="1" dirty="0" err="1">
                <a:solidFill>
                  <a:schemeClr val="bg1"/>
                </a:solidFill>
                <a:latin typeface="+mn-lt"/>
              </a:rPr>
              <a:t>Їжа</a:t>
            </a:r>
            <a:r>
              <a:rPr lang="ru-RU" altLang="ru-RU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рухається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 завдяки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скороченню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м’язів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, яке ми не </a:t>
            </a:r>
            <a:r>
              <a:rPr lang="ru-RU" altLang="ru-RU" sz="3200" b="1" dirty="0" err="1" smtClean="0">
                <a:solidFill>
                  <a:schemeClr val="bg1"/>
                </a:solidFill>
                <a:latin typeface="+mn-lt"/>
              </a:rPr>
              <a:t>відчуваємо</a:t>
            </a:r>
            <a:r>
              <a:rPr lang="ru-RU" altLang="ru-RU" sz="3200" b="1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altLang="ru-RU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6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i.kinja-img.com/gawker-media/image/upload/s--vthUG1h_--/c_scale,fl_progressive,q_80,w_800/14587247592625134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2133650"/>
            <a:ext cx="3818757" cy="21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6329" y="3526157"/>
            <a:ext cx="5904656" cy="20621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uk-UA" sz="3200" b="1" dirty="0">
                <a:solidFill>
                  <a:schemeClr val="bg1"/>
                </a:solidFill>
                <a:latin typeface="+mn-lt"/>
              </a:rPr>
              <a:t>Піклуйтеся про стан своїх зубів! Хвороби зубів можуть стати причиною захворювання всього організму.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1471" y="527122"/>
            <a:ext cx="1000911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Яку роботу виконують </a:t>
            </a:r>
            <a:r>
              <a:rPr lang="uk-UA" sz="4000" b="1" dirty="0" smtClean="0">
                <a:solidFill>
                  <a:schemeClr val="bg1"/>
                </a:solidFill>
              </a:rPr>
              <a:t>зуби в </a:t>
            </a:r>
            <a:r>
              <a:rPr lang="uk-UA" sz="4000" b="1" dirty="0">
                <a:solidFill>
                  <a:schemeClr val="bg1"/>
                </a:solidFill>
              </a:rPr>
              <a:t>нашому організмі?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155927" y="2075606"/>
            <a:ext cx="5904656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797" tIns="54398" rIns="108797" bIns="54398" rtlCol="0">
            <a:noAutofit/>
          </a:bodyPr>
          <a:lstStyle>
            <a:lvl1pPr marL="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398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796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194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592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1990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388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7860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1838" indent="0" algn="ctr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altLang="ru-RU" sz="3200" b="1" dirty="0" err="1" smtClean="0">
                <a:solidFill>
                  <a:schemeClr val="bg1"/>
                </a:solidFill>
              </a:rPr>
              <a:t>Зуби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-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найтвердіші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органи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нашому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 </a:t>
            </a:r>
            <a:r>
              <a:rPr lang="ru-RU" altLang="ru-RU" sz="3200" b="1" dirty="0" err="1" smtClean="0">
                <a:solidFill>
                  <a:schemeClr val="bg1"/>
                </a:solidFill>
              </a:rPr>
              <a:t>організмі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.</a:t>
            </a:r>
            <a:endParaRPr lang="ru-RU" alt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4101" y="4557209"/>
            <a:ext cx="386561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Чому </a:t>
            </a:r>
            <a:r>
              <a:rPr lang="ru-RU" sz="3200" b="1" dirty="0"/>
              <a:t>потрібно </a:t>
            </a:r>
            <a:r>
              <a:rPr lang="ru-RU" sz="3200" b="1" dirty="0" err="1"/>
              <a:t>берегти</a:t>
            </a:r>
            <a:r>
              <a:rPr lang="ru-RU" sz="3200" b="1" dirty="0"/>
              <a:t> свої </a:t>
            </a:r>
            <a:r>
              <a:rPr lang="ru-RU" sz="3200" b="1" dirty="0" err="1"/>
              <a:t>зуби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3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27086"/>
            <a:ext cx="10369152" cy="738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/>
              <a:t>Цікаво знати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5079" y="1339966"/>
            <a:ext cx="6459520" cy="1584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Найважчий орган тіла людини — печінка. У дорослої людини вона важить близько 1500 г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pic>
        <p:nvPicPr>
          <p:cNvPr id="7170" name="Picture 2" descr="15 ознак ураження печінки, про які не знає майже ніх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r="17962"/>
          <a:stretch/>
        </p:blipFill>
        <p:spPr bwMode="auto">
          <a:xfrm>
            <a:off x="2257536" y="1339966"/>
            <a:ext cx="2180787" cy="21001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ᐈ Подвздошная кишка фото, фотографии подвздошная кишка | скачать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 t="8213" r="21915" b="13858"/>
          <a:stretch/>
        </p:blipFill>
        <p:spPr bwMode="auto">
          <a:xfrm>
            <a:off x="900949" y="2571835"/>
            <a:ext cx="1504547" cy="20601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Стокові векторні зображення Язик |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4561737"/>
            <a:ext cx="1985967" cy="20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38323" y="3046627"/>
            <a:ext cx="7056785" cy="151511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Найдовший </a:t>
            </a:r>
            <a:r>
              <a:rPr lang="uk-UA" sz="3200" b="1" dirty="0"/>
              <a:t>орган людського тіла — тонка кишка. Її довжина — до 6 м, а довжина товстої кишки — </a:t>
            </a:r>
            <a:r>
              <a:rPr lang="uk-UA" sz="3200" b="1" dirty="0" smtClean="0"/>
              <a:t>2 </a:t>
            </a:r>
            <a:r>
              <a:rPr lang="uk-UA" sz="3200" b="1" dirty="0"/>
              <a:t>м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7775" y="4624242"/>
            <a:ext cx="7707332" cy="17736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Відбиток </a:t>
            </a:r>
            <a:r>
              <a:rPr lang="uk-UA" sz="3200" b="1" dirty="0"/>
              <a:t>язика, як і пальців, унікальний. Ні в кого іншого немає такого самого малюнка на язиці, який є у вас.</a:t>
            </a:r>
          </a:p>
        </p:txBody>
      </p:sp>
    </p:spTree>
    <p:extLst>
      <p:ext uri="{BB962C8B-B14F-4D97-AF65-F5344CB8AC3E}">
        <p14:creationId xmlns:p14="http://schemas.microsoft.com/office/powerpoint/2010/main" val="33196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5"/>
            <a:ext cx="10081120" cy="611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Побесідуймо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9463" y="1197546"/>
            <a:ext cx="10081120" cy="631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Які органи </a:t>
            </a:r>
            <a:r>
              <a:rPr lang="uk-UA" sz="3200" b="1" dirty="0" smtClean="0"/>
              <a:t>утворюють травну систему?</a:t>
            </a:r>
            <a:endParaRPr lang="uk-UA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9464" y="1833064"/>
            <a:ext cx="10225135" cy="6314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Яку функцію виконують зуби та язик у травній системі?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446" y="2464535"/>
            <a:ext cx="11389603" cy="63147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Який час потрібний для перетравлення їжі у травній системі?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3257" y="3096006"/>
            <a:ext cx="9941442" cy="631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допомагає перетравлюватися їжі у шлунку?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1471" y="3795814"/>
            <a:ext cx="10009112" cy="946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Через стінки </a:t>
            </a:r>
            <a:r>
              <a:rPr lang="uk-UA" sz="3200" b="1" dirty="0" smtClean="0"/>
              <a:t>якого органу </a:t>
            </a:r>
            <a:r>
              <a:rPr lang="uk-UA" sz="3200" b="1" dirty="0"/>
              <a:t>всі поживні речовини всмоктуються в кров?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1470" y="4742627"/>
            <a:ext cx="10009113" cy="58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відбувається з неперетравленими рештками їжі?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3257" y="5446018"/>
            <a:ext cx="9997326" cy="6798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Що називають </a:t>
            </a:r>
            <a:r>
              <a:rPr lang="ru-RU" sz="3200" b="1" dirty="0" err="1" smtClean="0"/>
              <a:t>травленням</a:t>
            </a:r>
            <a:r>
              <a:rPr lang="uk-UA" sz="3200" b="1" dirty="0" smtClean="0"/>
              <a:t>?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778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920">
            <a:off x="10279869" y="1493332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6560083" y="4608521"/>
            <a:ext cx="4533239" cy="1517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 </a:t>
            </a:r>
            <a:r>
              <a:rPr lang="ru-RU" sz="2800" b="1" dirty="0" err="1"/>
              <a:t>якими</a:t>
            </a:r>
            <a:r>
              <a:rPr lang="ru-RU" sz="2800" b="1" dirty="0"/>
              <a:t> іншими системами </a:t>
            </a:r>
            <a:r>
              <a:rPr lang="ru-RU" sz="2800" b="1" dirty="0" err="1"/>
              <a:t>органів</a:t>
            </a:r>
            <a:r>
              <a:rPr lang="ru-RU" sz="2800" b="1" dirty="0"/>
              <a:t> </a:t>
            </a:r>
            <a:r>
              <a:rPr lang="ru-RU" sz="2800" b="1" dirty="0" err="1"/>
              <a:t>пов’язана</a:t>
            </a:r>
            <a:r>
              <a:rPr lang="ru-RU" sz="2800" b="1" dirty="0"/>
              <a:t> </a:t>
            </a:r>
            <a:r>
              <a:rPr lang="ru-RU" sz="2800" b="1" dirty="0" err="1"/>
              <a:t>травна</a:t>
            </a:r>
            <a:r>
              <a:rPr lang="ru-RU" sz="2800" b="1" dirty="0"/>
              <a:t> система?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62731" y="4670825"/>
            <a:ext cx="3727941" cy="12925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зміни </a:t>
            </a:r>
            <a:r>
              <a:rPr lang="ru-RU" sz="2800" b="1" dirty="0" err="1"/>
              <a:t>відбуваються</a:t>
            </a:r>
            <a:r>
              <a:rPr lang="ru-RU" sz="2800" b="1" dirty="0"/>
              <a:t> з </a:t>
            </a:r>
            <a:r>
              <a:rPr lang="ru-RU" sz="2800" b="1" dirty="0" err="1"/>
              <a:t>їжею</a:t>
            </a:r>
            <a:r>
              <a:rPr lang="ru-RU" sz="2800" b="1" dirty="0"/>
              <a:t> в органах </a:t>
            </a:r>
            <a:r>
              <a:rPr lang="ru-RU" sz="2800" b="1" dirty="0" err="1"/>
              <a:t>травлення</a:t>
            </a:r>
            <a:r>
              <a:rPr lang="ru-RU" sz="2800" b="1" dirty="0"/>
              <a:t>?</a:t>
            </a:r>
            <a:endParaRPr lang="uk-UA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5846247" y="3069753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28" y="1117690"/>
            <a:ext cx="2172773" cy="25767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95487" y="4885521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516E-6 -1.11111E-6 L -1.11516E-6 0.00023 C 0.00026 -0.00764 0.00052 -0.01528 0.00104 -0.02268 C 0.00117 -0.02523 0.00196 -0.02755 0.00209 -0.03009 C 0.00261 -0.04259 0.00248 -0.05532 0.00313 -0.06759 C 0.00365 -0.07778 0.0043 -0.08773 0.00521 -0.09768 C 0.0056 -0.10139 0.00586 -0.10532 0.00625 -0.10903 C 0.00691 -0.11342 0.00769 -0.11782 0.00834 -0.12222 C 0.00769 -0.13727 0.00743 -0.15231 0.00625 -0.16713 C 0.00599 -0.1706 0.00469 -0.17338 0.00417 -0.17662 C 0.00065 -0.19907 0.00625 -0.17662 -1.11516E-6 -0.19907 C -0.00221 -0.21875 0.00065 -0.19815 -0.0043 -0.21782 C -0.00482 -0.22014 -0.00482 -0.22292 -0.00534 -0.22546 C -0.00599 -0.2287 -0.0069 -0.23148 -0.00742 -0.23472 C -0.00795 -0.23796 -0.00795 -0.2412 -0.00847 -0.24421 C -0.00899 -0.24676 -0.01003 -0.24907 -0.01068 -0.25162 C -0.01433 -0.26643 -0.01068 -0.25648 -0.01693 -0.27037 C -0.01772 -0.2743 -0.01798 -0.27824 -0.01902 -0.28171 C -0.02006 -0.28495 -0.02827 -0.30741 -0.03074 -0.31366 C -0.03244 -0.31805 -0.03465 -0.32199 -0.03596 -0.32685 C -0.037 -0.33055 -0.03817 -0.33426 -0.03921 -0.33796 C -0.04025 -0.34236 -0.04078 -0.34722 -0.04234 -0.35116 C -0.05146 -0.37546 -0.04403 -0.3463 -0.05185 -0.36991 C -0.05315 -0.37407 -0.05367 -0.37893 -0.05498 -0.3831 C -0.05615 -0.38657 -0.05797 -0.38912 -0.05927 -0.39259 C -0.06214 -0.39977 -0.0654 -0.40694 -0.06774 -0.41505 C -0.07035 -0.42454 -0.07374 -0.43704 -0.07725 -0.44514 C -0.07973 -0.45069 -0.08259 -0.45579 -0.08455 -0.46204 C -0.08572 -0.46505 -0.08676 -0.46805 -0.08781 -0.4713 C -0.09158 -0.48356 -0.09184 -0.48842 -0.09732 -0.50139 C -0.10422 -0.51782 -0.09588 -0.49884 -0.10578 -0.51829 C -0.10722 -0.5213 -0.10839 -0.52477 -0.10995 -0.52778 C -0.11152 -0.53055 -0.1136 -0.53241 -0.11529 -0.53495 C -0.11673 -0.5375 -0.1179 -0.54051 -0.11946 -0.54259 C -0.12103 -0.54467 -0.12663 -0.55046 -0.12897 -0.55185 C -0.13431 -0.55625 -0.14005 -0.56018 -0.14578 -0.56342 C -0.14721 -0.56412 -0.14864 -0.56435 -0.14995 -0.56528 C -0.15438 -0.56759 -0.15841 -0.57106 -0.16271 -0.57268 L -0.17744 -0.57824 C -0.18734 -0.57778 -0.19724 -0.57801 -0.20714 -0.57639 C -0.20896 -0.57616 -0.21053 -0.57361 -0.21235 -0.57268 C -0.21404 -0.57176 -0.21587 -0.57176 -0.21769 -0.57083 C -0.22824 -0.56574 -0.21977 -0.56805 -0.23137 -0.56342 C -0.23358 -0.5625 -0.23567 -0.56204 -0.23788 -0.56134 C -0.24283 -0.55787 -0.24479 -0.55579 -0.25052 -0.5537 C -0.25313 -0.55301 -0.25534 -0.55301 -0.25782 -0.55185 C -0.26277 -0.54977 -0.26759 -0.54583 -0.27254 -0.54467 C -0.27501 -0.54398 -0.27762 -0.54375 -0.27996 -0.54259 C -0.28504 -0.54051 -0.28973 -0.53634 -0.29481 -0.53495 C -0.29729 -0.53426 -0.29976 -0.53426 -0.30224 -0.53333 C -0.31618 -0.52801 -0.30328 -0.53148 -0.31592 -0.52569 C -0.32087 -0.52361 -0.32582 -0.52222 -0.33077 -0.52014 C -0.3382 -0.51713 -0.34562 -0.51412 -0.35292 -0.51088 C -0.37363 -0.50092 -0.35943 -0.50555 -0.37819 -0.49768 C -0.38171 -0.49606 -0.38523 -0.49537 -0.38874 -0.49398 C -0.40633 -0.48611 -0.38614 -0.49421 -0.3993 -0.48634 C -0.40125 -0.48518 -0.40933 -0.48333 -0.41089 -0.48264 C -0.42314 -0.47778 -0.40112 -0.48426 -0.41936 -0.47893 C -0.42183 -0.47824 -0.42431 -0.47778 -0.42678 -0.47708 C -0.42965 -0.47592 -0.43239 -0.47407 -0.43525 -0.47315 C -0.44007 -0.47153 -0.44515 -0.47106 -0.44997 -0.46944 C -0.45323 -0.46852 -0.45636 -0.46667 -0.45948 -0.46574 C -0.46704 -0.46342 -0.48228 -0.46227 -0.48801 -0.46204 L -0.5198 -0.46018 C -0.52123 -0.45764 -0.52267 -0.45532 -0.52397 -0.45255 C -0.52605 -0.44838 -0.52631 -0.4463 -0.52723 -0.4412 C -0.52762 -0.43889 -0.52814 -0.43634 -0.52827 -0.4338 C -0.5284 -0.43009 -0.52827 -0.42639 -0.52827 -0.42245 L -0.52827 -0.42222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8 0.06134 L 0.03088 0.06157 C 0.02984 0.05579 0.03192 0.04861 0.03244 0.04467 C 0.03283 0.04213 0.03244 0.03981 0.03388 0.03727 C 0.03505 0.03009 0.03596 0.02245 0.03596 0.01319 C 0.03739 0.00764 0.03765 0.00023 0.03857 -0.00741 C 0.04091 -0.02662 0.04378 -0.02408 0.04834 -0.04583 C 0.04886 -0.04815 0.04912 -0.0507 0.04964 -0.05301 C 0.05042 -0.05695 0.05146 -0.06019 0.05211 -0.06412 C 0.0542 -0.07616 0.05498 -0.0838 0.05641 -0.0956 C 0.05641 -0.09861 0.0572 -0.12662 0.05563 -0.13704 C 0.05355 -0.14028 0.05433 -0.14236 0.05381 -0.14491 C 0.05303 -0.1544 0.05251 -0.16528 0.04938 -0.17361 C 0.04847 -0.17616 0.04729 -0.17847 0.04573 -0.1831 C 0.04469 -0.18773 0.04339 -0.19653 0.03922 -0.20278 C 0.03752 -0.20718 0.03518 -0.21065 0.03335 -0.21505 C 0.03179 -0.22176 0.02906 -0.22894 0.02619 -0.23611 C 0.02619 -0.23588 0.01837 -0.25579 0.01837 -0.25556 C 0.01512 -0.2625 0.01043 -0.26991 0.00847 -0.2757 C 0.00443 -0.28241 -0.00091 -0.28982 -0.00364 -0.2956 C -0.00586 -0.29931 -0.00833 -0.30255 -0.01224 -0.30602 C -0.01472 -0.30995 -0.01511 -0.31435 -0.01889 -0.31829 C -0.02227 -0.325 -0.02735 -0.33102 -0.03178 -0.33843 C -0.03582 -0.34514 -0.03921 -0.35139 -0.0439 -0.35648 C -0.04611 -0.35926 -0.04885 -0.36042 -0.05106 -0.36296 C -0.05328 -0.36528 -0.05497 -0.36875 -0.05706 -0.3713 C -0.05953 -0.37361 -0.06214 -0.37477 -0.06435 -0.37755 C -0.06657 -0.38033 -0.068 -0.38519 -0.07035 -0.3875 C -0.07425 -0.39167 -0.07868 -0.39352 -0.08272 -0.39653 C -0.08494 -0.39792 -0.08689 -0.39954 -0.08897 -0.40093 C -0.09145 -0.40255 -0.0938 -0.4037 -0.09627 -0.40533 C -0.10031 -0.40718 -0.10096 -0.41019 -0.10331 -0.41181 C -0.10617 -0.41343 -0.10891 -0.41366 -0.11177 -0.41458 C -0.12076 -0.42176 -0.12024 -0.42153 -0.13027 -0.42778 C -0.13301 -0.4294 -0.13587 -0.43125 -0.13861 -0.43264 C -0.14135 -0.4338 -0.14421 -0.4338 -0.14734 -0.43542 C -0.16102 -0.44144 -0.16284 -0.44514 -0.17405 -0.44931 C -0.17743 -0.45093 -0.18095 -0.45139 -0.18499 -0.45255 L -0.19385 -0.45718 C -0.19945 -0.46019 -0.20479 -0.46435 -0.21052 -0.46644 C -0.22368 -0.4713 -0.21599 -0.46875 -0.23567 -0.47292 C -0.24518 -0.47361 -0.284 -0.47778 -0.30224 -0.47616 C -0.30732 -0.47593 -0.31227 -0.475 -0.31709 -0.47408 C -0.32139 -0.47338 -0.32569 -0.47176 -0.32999 -0.47176 L -0.34366 -0.4713 L -0.35018 -0.47014 C -0.35265 -0.46968 -0.35513 -0.46991 -0.35747 -0.46898 C -0.37493 -0.46389 -0.34796 -0.46667 -0.37441 -0.46505 C -0.37545 -0.46458 -0.37741 -0.46412 -0.37884 -0.46366 C -0.38053 -0.4632 -0.38236 -0.4632 -0.38405 -0.4625 C -0.38574 -0.46111 -0.39056 -0.45926 -0.39369 -0.45787 C -0.40385 -0.45394 -0.39551 -0.46111 -0.40998 -0.45023 C -0.42678 -0.43727 -0.41962 -0.44005 -0.43043 -0.43727 C -0.43056 -0.43611 -0.43343 -0.43495 -0.43486 -0.43403 C -0.43499 -0.43264 -0.43851 -0.43218 -0.4402 -0.43079 C -0.44958 -0.42384 -0.44163 -0.42685 -0.45101 -0.42431 C -0.45544 -0.41991 -0.45961 -0.41435 -0.4643 -0.41065 C -0.46573 -0.40972 -0.46717 -0.4088 -0.46691 -0.40741 C -0.47081 -0.40533 -0.47303 -0.40301 -0.47511 -0.4007 C -0.47629 -0.39954 -0.47733 -0.39838 -0.47837 -0.39722 C -0.47993 -0.39537 -0.48137 -0.39375 -0.48293 -0.39213 C -0.49413 -0.37963 -0.47446 -0.40023 -0.49049 -0.38357 C -0.49244 -0.3787 -0.49348 -0.37361 -0.49635 -0.36921 C -0.4957 -0.36644 -0.49856 -0.36435 -0.49974 -0.36181 C -0.50208 -0.35671 -0.50508 -0.34908 -0.50508 -0.34375 C -0.50755 -0.34097 -0.50833 -0.33773 -0.50912 -0.33472 C -0.51016 -0.32732 -0.5125 -0.32014 -0.51198 -0.31227 C -0.51107 -0.29676 -0.5099 -0.29815 -0.50729 -0.27824 C -0.50677 -0.27454 -0.50612 -0.27083 -0.5056 -0.2669 C -0.5069 -0.26435 -0.50703 -0.26158 -0.50495 -0.25926 C -0.50364 -0.25486 -0.5 -0.24352 -0.49974 -0.23773 C -0.49895 -0.23588 -0.497 -0.23519 -0.49778 -0.23195 C -0.49387 -0.21991 -0.49635 -0.2257 -0.49518 -0.21482 C -0.49439 -0.17384 -0.4957 -0.20718 -0.494 -0.18634 C -0.49374 -0.18264 -0.49387 -0.1787 -0.49335 -0.175 C -0.49244 -0.16829 -0.49023 -0.16158 -0.48983 -0.15579 C -0.48879 -0.15324 -0.48788 -0.15046 -0.48684 -0.14815 C -0.48462 -0.14329 -0.48215 -0.13866 -0.47824 -0.13403 L -0.47824 -0.1338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11" y="1413570"/>
            <a:ext cx="8947713" cy="122413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uk-UA" sz="3200" b="1" dirty="0">
                <a:solidFill>
                  <a:prstClr val="white"/>
                </a:solidFill>
              </a:rPr>
              <a:t>У травній системі їжа подрібнюється і перетравлюється.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Висновок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Прямокутник: округлені кути 4">
            <a:extLst>
              <a:ext uri="{FF2B5EF4-FFF2-40B4-BE49-F238E27FC236}">
                <a16:creationId xmlns:a16="http://schemas.microsoft.com/office/drawing/2014/main" xmlns="" id="{AEABA2C2-9CE8-04CA-6E9F-D08A390D4831}"/>
              </a:ext>
            </a:extLst>
          </p:cNvPr>
          <p:cNvSpPr/>
          <p:nvPr/>
        </p:nvSpPr>
        <p:spPr>
          <a:xfrm>
            <a:off x="1553108" y="2997746"/>
            <a:ext cx="5688632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>
                <a:solidFill>
                  <a:prstClr val="white"/>
                </a:solidFill>
              </a:rPr>
              <a:t>Під </a:t>
            </a:r>
            <a:r>
              <a:rPr lang="uk-UA" sz="3200" b="1" dirty="0">
                <a:solidFill>
                  <a:prstClr val="white"/>
                </a:solidFill>
              </a:rPr>
              <a:t>час травлення в організмі людини </a:t>
            </a:r>
            <a:r>
              <a:rPr lang="uk-UA" sz="3200" b="1" dirty="0" smtClean="0">
                <a:solidFill>
                  <a:prstClr val="white"/>
                </a:solidFill>
              </a:rPr>
              <a:t>їжа </a:t>
            </a:r>
            <a:r>
              <a:rPr lang="uk-UA" sz="3200" b="1" dirty="0">
                <a:solidFill>
                  <a:prstClr val="white"/>
                </a:solidFill>
              </a:rPr>
              <a:t>перетворюється </a:t>
            </a:r>
            <a:r>
              <a:rPr lang="uk-UA" sz="3200" b="1" dirty="0" smtClean="0">
                <a:solidFill>
                  <a:prstClr val="white"/>
                </a:solidFill>
              </a:rPr>
              <a:t>на </a:t>
            </a:r>
            <a:r>
              <a:rPr lang="uk-UA" sz="3200" b="1" dirty="0">
                <a:solidFill>
                  <a:prstClr val="white"/>
                </a:solidFill>
              </a:rPr>
              <a:t>поживні </a:t>
            </a:r>
            <a:r>
              <a:rPr lang="uk-UA" sz="3200" b="1" dirty="0" smtClean="0">
                <a:solidFill>
                  <a:prstClr val="white"/>
                </a:solidFill>
              </a:rPr>
              <a:t>речовини. </a:t>
            </a:r>
            <a:endParaRPr lang="uk-UA" sz="3200" b="1" dirty="0">
              <a:solidFill>
                <a:prstClr val="white"/>
              </a:solidFill>
            </a:endParaRPr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6207" y="2873332"/>
            <a:ext cx="3119872" cy="352839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2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рослину своїх очікувань на уроці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9462" y="5155733"/>
            <a:ext cx="2143182" cy="10103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Практичні вміння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9744" y="5083724"/>
            <a:ext cx="2016224" cy="108237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Наукові знання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65071" y="5048847"/>
            <a:ext cx="2520279" cy="10823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Цікаве спілкування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90368" y="5013970"/>
            <a:ext cx="2497005" cy="115212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Важлива інформація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до тестів\Емоції Рослини в горщиках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70" y="2062399"/>
            <a:ext cx="2666667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артинки до тестів\Емоції Рослини в горщиках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26" y="2083603"/>
            <a:ext cx="3016579" cy="30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44" y="2241298"/>
            <a:ext cx="2842427" cy="28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" y="2241298"/>
            <a:ext cx="2914435" cy="29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7 Організм людини\88-89 Травна система\2026-04-18_23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65" y="385596"/>
            <a:ext cx="7070889" cy="28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74" y="1729933"/>
            <a:ext cx="3672408" cy="12798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1. Позначте кожний орган травної системи людини відповідною цифрою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9334" y="611797"/>
            <a:ext cx="542411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1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7840" y="765498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2</a:t>
            </a:r>
            <a:endParaRPr lang="uk-UA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80726" y="470064"/>
            <a:ext cx="3414203" cy="11562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37764" y="1207333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3</a:t>
            </a:r>
            <a:endParaRPr lang="uk-UA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27222" y="1499920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4</a:t>
            </a:r>
            <a:endParaRPr lang="uk-UA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38540" y="2380591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5</a:t>
            </a:r>
            <a:endParaRPr lang="uk-UA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93279" y="1804476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6</a:t>
            </a:r>
            <a:endParaRPr lang="uk-UA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827222" y="2122309"/>
            <a:ext cx="574522" cy="56536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7</a:t>
            </a:r>
            <a:endParaRPr lang="uk-UA" sz="2800" b="1" dirty="0"/>
          </a:p>
        </p:txBody>
      </p:sp>
      <p:pic>
        <p:nvPicPr>
          <p:cNvPr id="36" name="Picture 3" descr="D:\3 клас\04 ЯДС\Грущинська\7 Організм людини\88-89 Травна система\2026-04-18_2304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707"/>
          <a:stretch/>
        </p:blipFill>
        <p:spPr bwMode="auto">
          <a:xfrm>
            <a:off x="4446265" y="3280332"/>
            <a:ext cx="6542310" cy="34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857659" y="3586336"/>
            <a:ext cx="3588606" cy="127982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2. Яку роботу виконують органи травної системи? Доповни схему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56322" y="3280412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Всмоктування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46632" y="3586336"/>
            <a:ext cx="1541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поживних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00343" y="3360623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Подрібнення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їжі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13600" y="5676327"/>
            <a:ext cx="191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</a:rPr>
              <a:t>Знезараже-ння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їжі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0547" y="5676327"/>
            <a:ext cx="1847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Перетравле-ння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їжі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56327" y="6013355"/>
            <a:ext cx="2616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неперетравлених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95487" y="549474"/>
            <a:ext cx="9577063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26588" y="5013970"/>
            <a:ext cx="9474501" cy="121083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32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. 127-128 читати, в зошиті завдання до </a:t>
            </a:r>
            <a:r>
              <a:rPr lang="uk-UA" sz="32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88.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 descr="D:\3 клас\04 ЯДС\Грущинська\7 Організм людини\88-89 Травна система\2026-04-18_230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4" y="1409447"/>
            <a:ext cx="8758988" cy="35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5487" y="1269554"/>
            <a:ext cx="972108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З яких частин складається скелет людини?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Яке значення має скелет в організмі?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Яке значення для людини мають м'язи?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Що таке постава?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Які основні правила збереження стрункої постави?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Як постава впливає на здоров'я людини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6028" y="3645818"/>
            <a:ext cx="2499377" cy="292082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9463" y="590491"/>
            <a:ext cx="1015312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Вправа «</a:t>
            </a:r>
            <a:r>
              <a:rPr lang="uk-UA" altLang="zh-CN" sz="40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Микрофон</a:t>
            </a:r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 </a:t>
            </a:r>
            <a:r>
              <a:rPr lang="uk-UA" sz="4000" b="1" dirty="0" smtClean="0">
                <a:solidFill>
                  <a:schemeClr val="bg1"/>
                </a:solidFill>
              </a:rPr>
              <a:t>„</a:t>
            </a:r>
            <a:r>
              <a:rPr lang="uk-UA" sz="4000" b="1" dirty="0">
                <a:solidFill>
                  <a:schemeClr val="bg1"/>
                </a:solidFill>
              </a:rPr>
              <a:t>Опорно – рухова система“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45871" y="1125538"/>
            <a:ext cx="3345960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Опорно-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рухова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система людини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складається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із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...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35446" y="2637706"/>
            <a:ext cx="3456385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скелета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м'язів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                                     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внутрішніх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органів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4522258" y="1179543"/>
            <a:ext cx="6178285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Головне завдання опорно-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рухової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системи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людини −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це...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4522258" y="2214724"/>
            <a:ext cx="6250494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забезпечувати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опору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рух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організму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перетравлювати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їжу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в)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забезпечити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киснем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56712" y="3098028"/>
            <a:ext cx="24278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4572236" y="2706977"/>
            <a:ext cx="5957466" cy="96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945871" y="3645818"/>
            <a:ext cx="3049577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3. Скелет – це: 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331391" y="4221882"/>
            <a:ext cx="6192689" cy="18158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c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укупність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м'язів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людини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сукупність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людини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сукупність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м’язів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людини</a:t>
            </a: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6524080" y="3656257"/>
            <a:ext cx="5112567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Calibri" pitchFamily="34" charset="0"/>
              </a:rPr>
              <a:t>4. Яке значення має скелет?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524080" y="4221882"/>
            <a:ext cx="5112567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</a:rPr>
              <a:t>а) </a:t>
            </a:r>
            <a:r>
              <a:rPr lang="ru-RU" sz="2800" b="1" dirty="0"/>
              <a:t>опора тіла людини </a:t>
            </a:r>
          </a:p>
          <a:p>
            <a:r>
              <a:rPr lang="ru-RU" sz="2800" b="1" dirty="0" smtClean="0"/>
              <a:t>б</a:t>
            </a:r>
            <a:r>
              <a:rPr lang="ru-RU" sz="2800" b="1" dirty="0"/>
              <a:t>) </a:t>
            </a:r>
            <a:r>
              <a:rPr lang="ru-RU" sz="2800" b="1" dirty="0" err="1"/>
              <a:t>забезпечує</a:t>
            </a:r>
            <a:r>
              <a:rPr lang="ru-RU" sz="2800" b="1" dirty="0"/>
              <a:t> </a:t>
            </a:r>
            <a:r>
              <a:rPr lang="ru-RU" sz="2800" b="1" dirty="0" err="1"/>
              <a:t>організм</a:t>
            </a:r>
            <a:r>
              <a:rPr lang="ru-RU" sz="2800" b="1" dirty="0"/>
              <a:t> киснем </a:t>
            </a:r>
          </a:p>
          <a:p>
            <a:r>
              <a:rPr lang="ru-RU" sz="2800" b="1" dirty="0" smtClean="0"/>
              <a:t>в</a:t>
            </a:r>
            <a:r>
              <a:rPr lang="ru-RU" sz="2800" b="1" dirty="0"/>
              <a:t>) </a:t>
            </a:r>
            <a:r>
              <a:rPr lang="ru-RU" sz="2800" b="1" dirty="0" err="1" smtClean="0"/>
              <a:t>захищає</a:t>
            </a:r>
            <a:r>
              <a:rPr lang="ru-RU" sz="2800" b="1" dirty="0" smtClean="0"/>
              <a:t> </a:t>
            </a:r>
            <a:r>
              <a:rPr lang="ru-RU" sz="2800" b="1" dirty="0" err="1"/>
              <a:t>внутрішні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 від </a:t>
            </a:r>
            <a:r>
              <a:rPr lang="ru-RU" sz="2800" b="1" dirty="0" err="1"/>
              <a:t>пошкоджень</a:t>
            </a:r>
            <a:endParaRPr lang="ru-RU" sz="28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3399" y="5129823"/>
            <a:ext cx="58105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68095" y="4653930"/>
            <a:ext cx="3312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668095" y="5516287"/>
            <a:ext cx="4464496" cy="17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665175" y="5950074"/>
            <a:ext cx="2523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 </a:t>
            </a:r>
            <a:r>
              <a:rPr lang="uk-UA" sz="4000" b="1" dirty="0" smtClean="0">
                <a:solidFill>
                  <a:schemeClr val="bg1"/>
                </a:solidFill>
              </a:rPr>
              <a:t>„</a:t>
            </a:r>
            <a:r>
              <a:rPr lang="uk-UA" sz="4000" b="1" dirty="0">
                <a:solidFill>
                  <a:schemeClr val="bg1"/>
                </a:solidFill>
              </a:rPr>
              <a:t>Опорно – рухова система“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45871" y="1125538"/>
            <a:ext cx="3345960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5.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дорослої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людини?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890658" y="2061642"/>
            <a:ext cx="3401173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більше як 100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більше як 200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більше як 300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4522258" y="1179543"/>
            <a:ext cx="6178285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6.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У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скелеті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людини </a:t>
            </a:r>
            <a:r>
              <a:rPr lang="ru-RU" sz="2800" b="1" dirty="0" err="1" smtClean="0">
                <a:solidFill>
                  <a:schemeClr val="bg1"/>
                </a:solidFill>
                <a:latin typeface="+mn-lt"/>
              </a:rPr>
              <a:t>розрізняють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...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4435847" y="1845618"/>
            <a:ext cx="7379136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черепа,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тулуба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кінцівок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б)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скелета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м′язи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руки, ноги, голову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тулуб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99841" y="2997746"/>
            <a:ext cx="24278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32667" y="2287334"/>
            <a:ext cx="70039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827048" y="3461913"/>
            <a:ext cx="6929565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7.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Яка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частина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скелету які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захищає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841488" y="3953014"/>
            <a:ext cx="6556211" cy="267765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Грудна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клітка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— серце,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печінка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Хребет — серце,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легені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печінка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Хребет -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головний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мозок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г) Череп —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головний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мозок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Грудна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клітка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спинний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мозок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Хребет -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спинний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мозок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7756613" y="3411790"/>
            <a:ext cx="3744416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8.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Хребет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складається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 окремих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кісток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- ...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777805" y="4424514"/>
            <a:ext cx="3052983" cy="138499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a typeface="Times New Roman" pitchFamily="18" charset="0"/>
              </a:rPr>
              <a:t>а) </a:t>
            </a:r>
            <a:r>
              <a:rPr lang="ru-RU" sz="2800" b="1" dirty="0"/>
              <a:t>ребер</a:t>
            </a:r>
          </a:p>
          <a:p>
            <a:r>
              <a:rPr lang="ru-RU" sz="2800" b="1" dirty="0" smtClean="0"/>
              <a:t>б</a:t>
            </a:r>
            <a:r>
              <a:rPr lang="ru-RU" sz="2800" b="1" dirty="0"/>
              <a:t>) </a:t>
            </a:r>
            <a:r>
              <a:rPr lang="ru-RU" sz="2800" b="1" dirty="0" err="1"/>
              <a:t>грудної</a:t>
            </a:r>
            <a:r>
              <a:rPr lang="ru-RU" sz="2800" b="1" dirty="0"/>
              <a:t> </a:t>
            </a:r>
            <a:r>
              <a:rPr lang="ru-RU" sz="2800" b="1" dirty="0" err="1"/>
              <a:t>кістки</a:t>
            </a:r>
            <a:r>
              <a:rPr lang="ru-RU" sz="2800" b="1" dirty="0"/>
              <a:t> </a:t>
            </a:r>
          </a:p>
          <a:p>
            <a:r>
              <a:rPr lang="ru-RU" sz="2800" b="1" dirty="0" smtClean="0"/>
              <a:t>в</a:t>
            </a:r>
            <a:r>
              <a:rPr lang="ru-RU" sz="2800" b="1" dirty="0"/>
              <a:t>) </a:t>
            </a:r>
            <a:r>
              <a:rPr lang="ru-RU" sz="2800" b="1" dirty="0" err="1"/>
              <a:t>хребців</a:t>
            </a:r>
            <a:endParaRPr lang="ru-RU" sz="28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9518" y="4365898"/>
            <a:ext cx="63146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41488" y="5662042"/>
            <a:ext cx="44174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7970" y="6526138"/>
            <a:ext cx="4464496" cy="173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873844" y="5726519"/>
            <a:ext cx="17549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9463" y="405458"/>
            <a:ext cx="10153128" cy="6480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altLang="zh-CN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Тест </a:t>
            </a:r>
            <a:r>
              <a:rPr lang="uk-UA" sz="4000" b="1" dirty="0" smtClean="0">
                <a:solidFill>
                  <a:schemeClr val="bg1"/>
                </a:solidFill>
              </a:rPr>
              <a:t>„</a:t>
            </a:r>
            <a:r>
              <a:rPr lang="uk-UA" sz="4000" b="1" dirty="0">
                <a:solidFill>
                  <a:schemeClr val="bg1"/>
                </a:solidFill>
              </a:rPr>
              <a:t>Опорно – рухова система“</a:t>
            </a:r>
            <a:endParaRPr lang="zh-CN" altLang="en-US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945870" y="1125538"/>
            <a:ext cx="4570097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9.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Що є головною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рушійною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силою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організму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929519" y="2061642"/>
            <a:ext cx="4586448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скелет   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шкіра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  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м'язи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5575623" y="1125538"/>
            <a:ext cx="6061024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10.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М′язи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людини мають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властивість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:</a:t>
            </a:r>
          </a:p>
        </p:txBody>
      </p:sp>
      <p:sp>
        <p:nvSpPr>
          <p:cNvPr id="9224" name="Прямоугольник 10"/>
          <p:cNvSpPr>
            <a:spLocks noChangeArrowheads="1"/>
          </p:cNvSpPr>
          <p:nvPr/>
        </p:nvSpPr>
        <p:spPr bwMode="auto">
          <a:xfrm>
            <a:off x="5702354" y="1799450"/>
            <a:ext cx="5356851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скорочуватися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розслаблятися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змінювати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положення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тіла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реагувати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подразнення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47815" y="2493690"/>
            <a:ext cx="127576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95376" y="2267403"/>
            <a:ext cx="517080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862881" y="2622070"/>
            <a:ext cx="4712741" cy="954107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11.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Для формування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правильної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постави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потрібно </a:t>
            </a:r>
            <a:endParaRPr lang="zh-CN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Прямоугольник 7"/>
          <p:cNvSpPr>
            <a:spLocks noChangeArrowheads="1"/>
          </p:cNvSpPr>
          <p:nvPr/>
        </p:nvSpPr>
        <p:spPr bwMode="auto">
          <a:xfrm>
            <a:off x="816153" y="3661499"/>
            <a:ext cx="10370487" cy="267765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  <a:latin typeface="+mn-lt"/>
                <a:ea typeface="Times New Roman" pitchFamily="18" charset="0"/>
              </a:rPr>
              <a:t>а)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стіл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стілець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добирати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відповідно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зросту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вільний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час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проводити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за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комп′ютером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та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біля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телевізора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щодня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робити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ранкову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гімнастику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г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під час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ходьби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триматися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прямо, не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горбитися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д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спати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ліжку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яке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прогинається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)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відчувши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втому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змінювати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позу тіла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45870" y="4149874"/>
            <a:ext cx="716238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929519" y="5000327"/>
            <a:ext cx="56665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7970" y="6238106"/>
            <a:ext cx="62101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5870" y="5374010"/>
            <a:ext cx="7434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075931" y="1514934"/>
            <a:ext cx="5332874" cy="63189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Для </a:t>
            </a:r>
            <a:r>
              <a:rPr lang="ru-RU" sz="2800" b="1" dirty="0"/>
              <a:t>чого людині потрібно </a:t>
            </a:r>
            <a:r>
              <a:rPr lang="ru-RU" sz="2800" b="1" dirty="0" err="1"/>
              <a:t>їсти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03" y="1382730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621" y="4941962"/>
            <a:ext cx="7200800" cy="10801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які </a:t>
            </a:r>
            <a:r>
              <a:rPr lang="uk-UA" sz="2800" b="1" spc="50" dirty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органи допомагають людині перетравлювати їжу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7" y="1514934"/>
            <a:ext cx="2552608" cy="285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057435" y="3429794"/>
            <a:ext cx="5332875" cy="1390506"/>
          </a:xfrm>
          <a:prstGeom prst="round2Diag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Поясніть вислів: «Ми </a:t>
            </a:r>
            <a:r>
              <a:rPr lang="uk-UA" sz="2800" b="1" dirty="0"/>
              <a:t>їмо для того, щоб жити, а не живемо для того, щоб </a:t>
            </a:r>
            <a:r>
              <a:rPr lang="uk-UA" sz="2800" b="1" dirty="0" smtClean="0"/>
              <a:t>їсти».</a:t>
            </a:r>
            <a:endParaRPr lang="ru-RU" sz="2800" b="1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643759" y="2226825"/>
            <a:ext cx="4430719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Їжа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надає</a:t>
            </a:r>
            <a:r>
              <a:rPr lang="ru-RU" sz="2800" b="1" dirty="0" smtClean="0">
                <a:solidFill>
                  <a:schemeClr val="bg1"/>
                </a:solidFill>
              </a:rPr>
              <a:t> людині </a:t>
            </a:r>
            <a:r>
              <a:rPr lang="ru-RU" sz="2800" b="1" dirty="0" err="1">
                <a:solidFill>
                  <a:schemeClr val="bg1"/>
                </a:solidFill>
              </a:rPr>
              <a:t>енергію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поживні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речовини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с двумя вырезанными соседними углами 14"/>
          <p:cNvSpPr/>
          <p:nvPr/>
        </p:nvSpPr>
        <p:spPr>
          <a:xfrm>
            <a:off x="8922676" y="5137841"/>
            <a:ext cx="2393153" cy="1037542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Calibri" pitchFamily="34" charset="0"/>
              </a:rPr>
              <a:t>Допоміжні органи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>
            <a:off x="6668302" y="5156020"/>
            <a:ext cx="1952060" cy="1001184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bg1"/>
                </a:solidFill>
                <a:latin typeface="Calibri" pitchFamily="34" charset="0"/>
              </a:rPr>
              <a:t>Травний канал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873679" y="477466"/>
            <a:ext cx="10297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3600" b="1" dirty="0" err="1"/>
              <a:t>Роздивіться</a:t>
            </a:r>
            <a:r>
              <a:rPr lang="ru-RU" sz="3600" b="1" dirty="0"/>
              <a:t> зображення і </a:t>
            </a:r>
            <a:r>
              <a:rPr lang="ru-RU" sz="3600" b="1" dirty="0" err="1"/>
              <a:t>назвіть</a:t>
            </a:r>
            <a:r>
              <a:rPr lang="ru-RU" sz="3600" b="1" dirty="0"/>
              <a:t>, які </a:t>
            </a:r>
            <a:r>
              <a:rPr lang="ru-RU" sz="3600" b="1" dirty="0" err="1"/>
              <a:t>органи</a:t>
            </a:r>
            <a:r>
              <a:rPr lang="ru-RU" sz="3600" b="1" dirty="0"/>
              <a:t> </a:t>
            </a:r>
            <a:r>
              <a:rPr lang="ru-RU" sz="3600" b="1" dirty="0" err="1"/>
              <a:t>травної</a:t>
            </a:r>
            <a:r>
              <a:rPr lang="ru-RU" sz="3600" b="1" dirty="0"/>
              <a:t> </a:t>
            </a:r>
            <a:r>
              <a:rPr lang="ru-RU" sz="3600" b="1" dirty="0" err="1"/>
              <a:t>системи</a:t>
            </a:r>
            <a:r>
              <a:rPr lang="ru-RU" sz="3600" b="1" dirty="0"/>
              <a:t> вам </a:t>
            </a:r>
            <a:r>
              <a:rPr lang="ru-RU" sz="3600" b="1" dirty="0" err="1"/>
              <a:t>відомі</a:t>
            </a:r>
            <a:r>
              <a:rPr lang="ru-RU" sz="3600" b="1" dirty="0"/>
              <a:t>.</a:t>
            </a:r>
            <a:endParaRPr lang="uk-UA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6" name="Picture 2" descr="D:\3 клас\04 ЯДС\Грущинська\7 Організм людини\88-89 Травна система\Шлунково кишковий тра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8" y="1740170"/>
            <a:ext cx="5794623" cy="47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4443" y="1740170"/>
            <a:ext cx="433637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Складний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процес </a:t>
            </a:r>
            <a:r>
              <a:rPr lang="ru-RU" sz="3200" b="1" dirty="0" smtClean="0">
                <a:solidFill>
                  <a:srgbClr val="FFFF00"/>
                </a:solidFill>
              </a:rPr>
              <a:t>засвоєння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організмом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їжі</a:t>
            </a:r>
            <a:r>
              <a:rPr lang="ru-RU" sz="3200" b="1" dirty="0">
                <a:solidFill>
                  <a:schemeClr val="bg1"/>
                </a:solidFill>
              </a:rPr>
              <a:t> називають </a:t>
            </a:r>
            <a:r>
              <a:rPr lang="ru-RU" sz="3200" b="1" dirty="0" err="1">
                <a:solidFill>
                  <a:srgbClr val="FFFF00"/>
                </a:solidFill>
              </a:rPr>
              <a:t>травленням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Прямоугольник с двумя вырезанными соседними углами 10"/>
          <p:cNvSpPr/>
          <p:nvPr/>
        </p:nvSpPr>
        <p:spPr>
          <a:xfrm>
            <a:off x="7015004" y="3933850"/>
            <a:ext cx="3384376" cy="641936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814" tIns="54407" rIns="108814" bIns="54407" anchor="ctr"/>
          <a:lstStyle/>
          <a:p>
            <a:pPr algn="ctr">
              <a:defRPr/>
            </a:pPr>
            <a:r>
              <a:rPr lang="uk-UA" sz="3200" b="1" dirty="0" smtClean="0">
                <a:cs typeface="Times New Roman" pitchFamily="18" charset="0"/>
              </a:rPr>
              <a:t>Травна система</a:t>
            </a:r>
            <a:endParaRPr lang="ru-RU" sz="3200" b="1" dirty="0"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402633" y="4633958"/>
            <a:ext cx="1022201" cy="50345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201002" y="4650240"/>
            <a:ext cx="1148206" cy="429485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14051</TotalTime>
  <Words>948</Words>
  <Application>Microsoft Office PowerPoint</Application>
  <PresentationFormat>Произвольный</PresentationFormat>
  <Paragraphs>191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„Опорно – рухова система“</vt:lpstr>
      <vt:lpstr>Тест „Опорно – рухова система“</vt:lpstr>
      <vt:lpstr>Тест „Опорно – рухова система“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травній системі їжа подрібнюється і перетравлюється.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1048</cp:revision>
  <dcterms:created xsi:type="dcterms:W3CDTF">2025-08-27T14:01:18Z</dcterms:created>
  <dcterms:modified xsi:type="dcterms:W3CDTF">2026-04-21T07:32:25Z</dcterms:modified>
</cp:coreProperties>
</file>