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3"/>
  </p:notesMasterIdLst>
  <p:sldIdLst>
    <p:sldId id="257" r:id="rId2"/>
    <p:sldId id="977" r:id="rId3"/>
    <p:sldId id="680" r:id="rId4"/>
    <p:sldId id="1094" r:id="rId5"/>
    <p:sldId id="1113" r:id="rId6"/>
    <p:sldId id="1016" r:id="rId7"/>
    <p:sldId id="1073" r:id="rId8"/>
    <p:sldId id="1074" r:id="rId9"/>
    <p:sldId id="934" r:id="rId10"/>
    <p:sldId id="1047" r:id="rId11"/>
    <p:sldId id="1095" r:id="rId12"/>
    <p:sldId id="1096" r:id="rId13"/>
    <p:sldId id="1097" r:id="rId14"/>
    <p:sldId id="1098" r:id="rId15"/>
    <p:sldId id="1101" r:id="rId16"/>
    <p:sldId id="1102" r:id="rId17"/>
    <p:sldId id="1103" r:id="rId18"/>
    <p:sldId id="1104" r:id="rId19"/>
    <p:sldId id="1105" r:id="rId20"/>
    <p:sldId id="1106" r:id="rId21"/>
    <p:sldId id="1107" r:id="rId22"/>
    <p:sldId id="1109" r:id="rId23"/>
    <p:sldId id="1110" r:id="rId24"/>
    <p:sldId id="1111" r:id="rId25"/>
    <p:sldId id="1112" r:id="rId26"/>
    <p:sldId id="1090" r:id="rId27"/>
    <p:sldId id="1060" r:id="rId28"/>
    <p:sldId id="674" r:id="rId29"/>
    <p:sldId id="1091" r:id="rId30"/>
    <p:sldId id="772" r:id="rId31"/>
    <p:sldId id="599" r:id="rId32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2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2190" autoAdjust="0"/>
  </p:normalViewPr>
  <p:slideViewPr>
    <p:cSldViewPr>
      <p:cViewPr>
        <p:scale>
          <a:sx n="90" d="100"/>
          <a:sy n="90" d="100"/>
        </p:scale>
        <p:origin x="-462" y="-54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02961228-0CEB-4013-8979-184E70C29F96}" type="slidenum">
              <a:rPr lang="zh-CN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721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069957-D2D2-4106-89B2-CB81E1E58508}" type="slidenum">
              <a:rPr lang="en-US"/>
              <a:pPr/>
              <a:t>19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236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02961228-0CEB-4013-8979-184E70C29F96}" type="slidenum">
              <a:rPr lang="zh-CN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721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02961228-0CEB-4013-8979-184E70C29F96}" type="slidenum">
              <a:rPr lang="zh-CN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721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7179E3-3103-4820-BC4E-5886A9398573}" type="slidenum">
              <a:rPr lang="en-US"/>
              <a:pPr/>
              <a:t>13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02DCD4-0DFC-4567-BFA0-88A1E4E85C8B}" type="slidenum">
              <a:rPr lang="en-US"/>
              <a:pPr/>
              <a:t>14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900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762B72-0B2A-4830-B4C8-D2B12FEBDE7A}" type="slidenum">
              <a:rPr lang="en-US"/>
              <a:pPr/>
              <a:t>15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435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5778E4-F4EC-4456-8AD8-BBCC68FC5376}" type="slidenum">
              <a:rPr lang="en-US"/>
              <a:pPr/>
              <a:t>16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30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2A4D5B-55F7-40B3-9D45-6323BC463CF0}" type="slidenum">
              <a:rPr lang="en-US"/>
              <a:pPr/>
              <a:t>17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060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EB0A75-5006-4763-B3E4-0F52823D6CB9}" type="slidenum">
              <a:rPr lang="en-US"/>
              <a:pPr/>
              <a:t>18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778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20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71583" y="274703"/>
            <a:ext cx="3650988" cy="58544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271" y="274703"/>
            <a:ext cx="10756244" cy="58544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0692" y="457306"/>
            <a:ext cx="8655761" cy="76217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1700692" y="1600572"/>
            <a:ext cx="9874168" cy="4527011"/>
          </a:xfrm>
        </p:spPr>
        <p:txBody>
          <a:bodyPr/>
          <a:lstStyle/>
          <a:p>
            <a:r>
              <a:rPr lang="ru-RU" smtClean="0"/>
              <a:t>Вставка рисунка SmartArt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726076" y="6246671"/>
            <a:ext cx="2842948" cy="47636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714979" y="6246671"/>
            <a:ext cx="3858287" cy="47636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1912" y="6246671"/>
            <a:ext cx="2842948" cy="476360"/>
          </a:xfrm>
        </p:spPr>
        <p:txBody>
          <a:bodyPr/>
          <a:lstStyle>
            <a:lvl1pPr>
              <a:defRPr/>
            </a:lvl1pPr>
          </a:lstStyle>
          <a:p>
            <a:fld id="{AEEA243C-5EFE-4467-A0E1-34C37B3FC7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8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9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9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9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38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78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1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9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272" y="1600571"/>
            <a:ext cx="7202559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17900" y="1600571"/>
            <a:ext cx="7204673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80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7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7" y="2175380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9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5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5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5" y="1435434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4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3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8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3980" indent="0">
              <a:buNone/>
              <a:defRPr sz="3300"/>
            </a:lvl2pPr>
            <a:lvl3pPr marL="1087960" indent="0">
              <a:buNone/>
              <a:defRPr sz="2900"/>
            </a:lvl3pPr>
            <a:lvl4pPr marL="1631940" indent="0">
              <a:buNone/>
              <a:defRPr sz="2400"/>
            </a:lvl4pPr>
            <a:lvl5pPr marL="2175920" indent="0">
              <a:buNone/>
              <a:defRPr sz="2400"/>
            </a:lvl5pPr>
            <a:lvl6pPr marL="2719900" indent="0">
              <a:buNone/>
              <a:defRPr sz="2400"/>
            </a:lvl6pPr>
            <a:lvl7pPr marL="3263880" indent="0">
              <a:buNone/>
              <a:defRPr sz="2400"/>
            </a:lvl7pPr>
            <a:lvl8pPr marL="3807860" indent="0">
              <a:buNone/>
              <a:defRPr sz="2400"/>
            </a:lvl8pPr>
            <a:lvl9pPr marL="4351838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797" tIns="54398" rIns="108797" bIns="543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2"/>
            <a:ext cx="10965657" cy="4527011"/>
          </a:xfrm>
          <a:prstGeom prst="rect">
            <a:avLst/>
          </a:prstGeom>
        </p:spPr>
        <p:txBody>
          <a:bodyPr vert="horz" lIns="108797" tIns="54398" rIns="108797" bIns="543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2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108796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84" indent="-407984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68" indent="-339988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9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93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1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89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87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8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828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9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4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92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90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8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8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38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18" Type="http://schemas.openxmlformats.org/officeDocument/2006/relationships/image" Target="../media/image46.png"/><Relationship Id="rId3" Type="http://schemas.openxmlformats.org/officeDocument/2006/relationships/image" Target="../media/image31.emf"/><Relationship Id="rId21" Type="http://schemas.openxmlformats.org/officeDocument/2006/relationships/image" Target="../media/image49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4.jpeg"/><Relationship Id="rId20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23" Type="http://schemas.openxmlformats.org/officeDocument/2006/relationships/image" Target="../media/image51.jpeg"/><Relationship Id="rId10" Type="http://schemas.openxmlformats.org/officeDocument/2006/relationships/image" Target="../media/image38.jpeg"/><Relationship Id="rId19" Type="http://schemas.openxmlformats.org/officeDocument/2006/relationships/image" Target="../media/image47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Relationship Id="rId22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png"/><Relationship Id="rId9" Type="http://schemas.openxmlformats.org/officeDocument/2006/relationships/image" Target="../media/image6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71.jpg"/><Relationship Id="rId7" Type="http://schemas.openxmlformats.org/officeDocument/2006/relationships/image" Target="../media/image57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65.jpg"/><Relationship Id="rId4" Type="http://schemas.openxmlformats.org/officeDocument/2006/relationships/image" Target="../media/image72.png"/><Relationship Id="rId9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microsoft.com/office/2007/relationships/hdphoto" Target="../media/hdphoto2.wdp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99543" y="1125537"/>
            <a:ext cx="8732630" cy="1021556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uk-UA" sz="5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Як правильно харчуватися</a:t>
            </a:r>
            <a:r>
              <a:rPr lang="uk-UA" sz="5400" b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  <a:endParaRPr lang="ru-RU" sz="5400" b="1" dirty="0">
              <a:solidFill>
                <a:schemeClr val="accent3">
                  <a:lumMod val="50000"/>
                </a:schemeClr>
              </a:solidFill>
              <a:ea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6167" y="3908215"/>
            <a:ext cx="3116006" cy="1736646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Я досліджую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світ</a:t>
            </a:r>
          </a:p>
          <a:p>
            <a:pPr algn="ct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 клас</a:t>
            </a:r>
            <a:endParaRPr lang="en-US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uk-UA" sz="2400" b="1" i="1" smtClean="0">
                <a:solidFill>
                  <a:schemeClr val="accent3">
                    <a:lumMod val="50000"/>
                  </a:schemeClr>
                </a:solidFill>
              </a:rPr>
              <a:t>Організм людини</a:t>
            </a:r>
            <a:endParaRPr lang="ru-RU" sz="24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Урок 89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75" y="3324981"/>
            <a:ext cx="2224505" cy="2484512"/>
          </a:xfrm>
          <a:prstGeom prst="roundRect">
            <a:avLst/>
          </a:prstGeom>
          <a:ln w="38100"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7748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129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 rotWithShape="1">
          <a:blip r:embed="rId2"/>
          <a:srcRect t="10820" b="26338"/>
          <a:stretch/>
        </p:blipFill>
        <p:spPr bwMode="auto">
          <a:xfrm>
            <a:off x="4160836" y="333450"/>
            <a:ext cx="7686355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одержимое 9"/>
          <p:cNvSpPr txBox="1">
            <a:spLocks/>
          </p:cNvSpPr>
          <p:nvPr/>
        </p:nvSpPr>
        <p:spPr>
          <a:xfrm>
            <a:off x="566185" y="765498"/>
            <a:ext cx="3594651" cy="40324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108814" tIns="54407" rIns="108814" bIns="54407" rtlCol="0">
            <a:no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ru-RU" sz="3200" b="1" dirty="0" err="1">
                <a:solidFill>
                  <a:schemeClr val="bg1"/>
                </a:solidFill>
              </a:rPr>
              <a:t>Роздивіться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зображення.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Назвіть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спочатку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продукти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рослинного</a:t>
            </a:r>
            <a:r>
              <a:rPr lang="ru-RU" sz="3200" b="1" dirty="0">
                <a:solidFill>
                  <a:schemeClr val="bg1"/>
                </a:solidFill>
              </a:rPr>
              <a:t> походження, а потім — </a:t>
            </a:r>
            <a:r>
              <a:rPr lang="ru-RU" sz="3200" b="1" dirty="0" err="1">
                <a:solidFill>
                  <a:schemeClr val="bg1"/>
                </a:solidFill>
              </a:rPr>
              <a:t>тваринного</a:t>
            </a:r>
            <a:r>
              <a:rPr lang="ru-RU" sz="3200" b="1" dirty="0">
                <a:solidFill>
                  <a:schemeClr val="bg1"/>
                </a:solidFill>
              </a:rPr>
              <a:t>.</a:t>
            </a:r>
          </a:p>
          <a:p>
            <a:pPr marL="408051" indent="-408051" algn="ctr" defTabSz="1088136">
              <a:spcBef>
                <a:spcPct val="20000"/>
              </a:spcBef>
              <a:defRPr/>
            </a:pPr>
            <a:endParaRPr lang="uk-UA" sz="32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29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129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Содержимое 9"/>
          <p:cNvSpPr txBox="1">
            <a:spLocks/>
          </p:cNvSpPr>
          <p:nvPr/>
        </p:nvSpPr>
        <p:spPr>
          <a:xfrm>
            <a:off x="1053413" y="621482"/>
            <a:ext cx="9863153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108814" tIns="54407" rIns="108814" bIns="54407" rtlCol="0">
            <a:no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ru-RU" sz="4000" b="1" dirty="0" smtClean="0">
                <a:solidFill>
                  <a:schemeClr val="bg1"/>
                </a:solidFill>
              </a:rPr>
              <a:t>Прочитайте інформацію в </a:t>
            </a:r>
            <a:r>
              <a:rPr lang="ru-RU" sz="4000" b="1" dirty="0" err="1" smtClean="0">
                <a:solidFill>
                  <a:schemeClr val="bg1"/>
                </a:solidFill>
              </a:rPr>
              <a:t>підручнику</a:t>
            </a:r>
            <a:endParaRPr lang="ru-RU" sz="4000" b="1" dirty="0">
              <a:solidFill>
                <a:schemeClr val="bg1"/>
              </a:solidFill>
            </a:endParaRPr>
          </a:p>
          <a:p>
            <a:pPr marL="408051" indent="-408051" algn="ctr" defTabSz="1088136">
              <a:spcBef>
                <a:spcPct val="20000"/>
              </a:spcBef>
              <a:defRPr/>
            </a:pPr>
            <a:endParaRPr lang="uk-UA" sz="4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2"/>
          <a:srcRect t="74022"/>
          <a:stretch/>
        </p:blipFill>
        <p:spPr bwMode="auto">
          <a:xfrm>
            <a:off x="1053413" y="1485578"/>
            <a:ext cx="99871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176594" y="4743431"/>
            <a:ext cx="6499613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FF00"/>
                </a:solidFill>
              </a:rPr>
              <a:t>Апетит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(з </a:t>
            </a:r>
            <a:r>
              <a:rPr lang="ru-RU" sz="3200" b="1" dirty="0" err="1">
                <a:solidFill>
                  <a:schemeClr val="bg1"/>
                </a:solidFill>
              </a:rPr>
              <a:t>латини</a:t>
            </a:r>
            <a:r>
              <a:rPr lang="ru-RU" sz="3200" b="1" dirty="0">
                <a:solidFill>
                  <a:schemeClr val="bg1"/>
                </a:solidFill>
              </a:rPr>
              <a:t> «</a:t>
            </a:r>
            <a:r>
              <a:rPr lang="ru-RU" sz="3200" b="1" dirty="0" err="1">
                <a:solidFill>
                  <a:schemeClr val="bg1"/>
                </a:solidFill>
              </a:rPr>
              <a:t>прагнення</a:t>
            </a:r>
            <a:r>
              <a:rPr lang="ru-RU" sz="3200" b="1" dirty="0">
                <a:solidFill>
                  <a:schemeClr val="bg1"/>
                </a:solidFill>
              </a:rPr>
              <a:t>») — </a:t>
            </a:r>
            <a:r>
              <a:rPr lang="ru-RU" sz="3200" b="1" dirty="0" err="1">
                <a:solidFill>
                  <a:schemeClr val="bg1"/>
                </a:solidFill>
              </a:rPr>
              <a:t>емоційне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відчуття</a:t>
            </a:r>
            <a:r>
              <a:rPr lang="ru-RU" sz="3200" b="1" dirty="0">
                <a:solidFill>
                  <a:schemeClr val="bg1"/>
                </a:solidFill>
              </a:rPr>
              <a:t>, яке </a:t>
            </a:r>
            <a:r>
              <a:rPr lang="ru-RU" sz="3200" b="1" dirty="0" err="1">
                <a:solidFill>
                  <a:schemeClr val="bg1"/>
                </a:solidFill>
              </a:rPr>
              <a:t>пов’язане</a:t>
            </a:r>
            <a:r>
              <a:rPr lang="ru-RU" sz="3200" b="1" dirty="0">
                <a:solidFill>
                  <a:schemeClr val="bg1"/>
                </a:solidFill>
              </a:rPr>
              <a:t> з потребою </a:t>
            </a:r>
            <a:r>
              <a:rPr lang="ru-RU" sz="3200" b="1" dirty="0" err="1">
                <a:solidFill>
                  <a:schemeClr val="bg1"/>
                </a:solidFill>
              </a:rPr>
              <a:t>споживання</a:t>
            </a:r>
            <a:r>
              <a:rPr lang="ru-RU" sz="3200" b="1" dirty="0">
                <a:solidFill>
                  <a:schemeClr val="bg1"/>
                </a:solidFill>
              </a:rPr>
              <a:t> їжі.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3 клас\04 ЯДС\Грущинська\7 Організм людини\88-89 Травна система\2026-04-19_1706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15" y="4293889"/>
            <a:ext cx="193357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3 клас\04 ЯДС\Грущинська\7 Організм людини\88-89 Травна система\2026-04-19_1707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790" y="4260551"/>
            <a:ext cx="18097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95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3479" y="438227"/>
            <a:ext cx="9865096" cy="12580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Щоб вирости </a:t>
            </a:r>
            <a:r>
              <a:rPr lang="uk-UA" sz="4000" b="1" dirty="0" smtClean="0">
                <a:solidFill>
                  <a:schemeClr val="bg1"/>
                </a:solidFill>
              </a:rPr>
              <a:t>сильними, здоровими </a:t>
            </a:r>
            <a:r>
              <a:rPr lang="uk-UA" sz="4000" b="1" dirty="0">
                <a:solidFill>
                  <a:schemeClr val="bg1"/>
                </a:solidFill>
              </a:rPr>
              <a:t>і </a:t>
            </a:r>
            <a:r>
              <a:rPr lang="uk-UA" sz="4000" b="1" dirty="0" smtClean="0">
                <a:solidFill>
                  <a:schemeClr val="bg1"/>
                </a:solidFill>
              </a:rPr>
              <a:t>розумними, </a:t>
            </a:r>
            <a:r>
              <a:rPr lang="ru-RU" sz="4000" b="1" dirty="0" err="1"/>
              <a:t>скористайтеся</a:t>
            </a:r>
            <a:r>
              <a:rPr lang="ru-RU" sz="4000" b="1" dirty="0"/>
              <a:t> </a:t>
            </a:r>
            <a:r>
              <a:rPr lang="ru-RU" sz="4000" b="1" dirty="0" err="1"/>
              <a:t>порадами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0781" y="5085978"/>
            <a:ext cx="4943015" cy="7146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/>
              <a:t>5. Менше </a:t>
            </a:r>
            <a:r>
              <a:rPr lang="uk-UA" sz="2800" b="1" dirty="0"/>
              <a:t>вживати солодощів.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13012" y="4283189"/>
            <a:ext cx="4943015" cy="7489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/>
              <a:t>4. Вживайте </a:t>
            </a:r>
            <a:r>
              <a:rPr lang="uk-UA" sz="2800" b="1" dirty="0"/>
              <a:t>їжу з апетитом.</a:t>
            </a:r>
            <a:endParaRPr lang="ru-RU" sz="28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130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23480" y="1761893"/>
            <a:ext cx="734481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65113" indent="-265113">
              <a:buAutoNum type="arabicPeriod"/>
            </a:pPr>
            <a:r>
              <a:rPr lang="ru-RU" sz="2800" b="1" dirty="0" smtClean="0"/>
              <a:t> </a:t>
            </a:r>
            <a:r>
              <a:rPr lang="ru-RU" sz="2800" b="1" dirty="0" err="1" smtClean="0"/>
              <a:t>Споживайте</a:t>
            </a:r>
            <a:r>
              <a:rPr lang="ru-RU" sz="2800" b="1" dirty="0" smtClean="0"/>
              <a:t> </a:t>
            </a:r>
            <a:r>
              <a:rPr lang="ru-RU" sz="2800" b="1" dirty="0"/>
              <a:t>їжу </a:t>
            </a:r>
            <a:r>
              <a:rPr lang="ru-RU" sz="2800" b="1" dirty="0" err="1"/>
              <a:t>щодня</a:t>
            </a:r>
            <a:r>
              <a:rPr lang="ru-RU" sz="2800" b="1" dirty="0"/>
              <a:t> в </a:t>
            </a:r>
            <a:r>
              <a:rPr lang="ru-RU" sz="2800" b="1" dirty="0" err="1"/>
              <a:t>однаковий</a:t>
            </a:r>
            <a:r>
              <a:rPr lang="ru-RU" sz="2800" b="1" dirty="0"/>
              <a:t> час, через </a:t>
            </a:r>
            <a:r>
              <a:rPr lang="ru-RU" sz="2800" b="1" dirty="0" err="1"/>
              <a:t>кожні</a:t>
            </a:r>
            <a:r>
              <a:rPr lang="ru-RU" sz="2800" b="1" dirty="0"/>
              <a:t> 3–4 </a:t>
            </a:r>
            <a:r>
              <a:rPr lang="ru-RU" sz="2800" b="1" dirty="0" err="1"/>
              <a:t>години</a:t>
            </a:r>
            <a:r>
              <a:rPr lang="ru-RU" sz="2800" b="1" dirty="0"/>
              <a:t>. </a:t>
            </a:r>
            <a:endParaRPr lang="ru-RU" sz="2800" b="1" dirty="0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1113012" y="2787727"/>
            <a:ext cx="742729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2. Не </a:t>
            </a:r>
            <a:r>
              <a:rPr lang="ru-RU" sz="2800" b="1" dirty="0" err="1" smtClean="0"/>
              <a:t>поспішайте</a:t>
            </a:r>
            <a:r>
              <a:rPr lang="ru-RU" sz="2800" b="1" dirty="0" smtClean="0"/>
              <a:t> </a:t>
            </a:r>
            <a:r>
              <a:rPr lang="ru-RU" sz="2800" b="1" dirty="0"/>
              <a:t>і </a:t>
            </a:r>
            <a:r>
              <a:rPr lang="ru-RU" sz="2800" b="1" dirty="0" err="1"/>
              <a:t>ретельно</a:t>
            </a:r>
            <a:r>
              <a:rPr lang="ru-RU" sz="2800" b="1" dirty="0"/>
              <a:t> </a:t>
            </a:r>
            <a:r>
              <a:rPr lang="ru-RU" sz="2800" b="1" dirty="0" err="1" smtClean="0"/>
              <a:t>пережовуйте</a:t>
            </a:r>
            <a:r>
              <a:rPr lang="ru-RU" sz="2800" b="1" dirty="0" smtClean="0"/>
              <a:t>. </a:t>
            </a:r>
            <a:endParaRPr lang="ru-RU" sz="28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123480" y="3310947"/>
            <a:ext cx="7416823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3. </a:t>
            </a:r>
            <a:r>
              <a:rPr lang="ru-RU" sz="2800" b="1" dirty="0" err="1" smtClean="0"/>
              <a:t>Уживайте</a:t>
            </a:r>
            <a:r>
              <a:rPr lang="ru-RU" sz="2800" b="1" dirty="0" smtClean="0"/>
              <a:t> </a:t>
            </a:r>
            <a:r>
              <a:rPr lang="ru-RU" sz="2800" b="1" dirty="0"/>
              <a:t>перші страви, </a:t>
            </a:r>
            <a:r>
              <a:rPr lang="ru-RU" sz="2800" b="1" dirty="0" err="1"/>
              <a:t>молочні</a:t>
            </a:r>
            <a:r>
              <a:rPr lang="ru-RU" sz="2800" b="1" dirty="0"/>
              <a:t> </a:t>
            </a:r>
            <a:r>
              <a:rPr lang="ru-RU" sz="2800" b="1" dirty="0" err="1"/>
              <a:t>продукти</a:t>
            </a:r>
            <a:r>
              <a:rPr lang="ru-RU" sz="2800" b="1" dirty="0"/>
              <a:t>, </a:t>
            </a:r>
            <a:r>
              <a:rPr lang="ru-RU" sz="2800" b="1" dirty="0" err="1"/>
              <a:t>овочі</a:t>
            </a:r>
            <a:r>
              <a:rPr lang="ru-RU" sz="2800" b="1" dirty="0"/>
              <a:t> та </a:t>
            </a:r>
            <a:r>
              <a:rPr lang="ru-RU" sz="2800" b="1" dirty="0" err="1"/>
              <a:t>фрукти</a:t>
            </a:r>
            <a:r>
              <a:rPr lang="ru-RU" sz="2800" b="1" dirty="0"/>
              <a:t> </a:t>
            </a:r>
            <a:r>
              <a:rPr lang="ru-RU" sz="2800" b="1" dirty="0" err="1"/>
              <a:t>щодня</a:t>
            </a:r>
            <a:r>
              <a:rPr lang="ru-RU" sz="2800" b="1" dirty="0"/>
              <a:t>.</a:t>
            </a:r>
          </a:p>
        </p:txBody>
      </p:sp>
      <p:pic>
        <p:nvPicPr>
          <p:cNvPr id="16" name="Picture 2" descr="https://naurok-test.nyc3.cdn.digitaloceanspaces.com/uploads/test/178866/152703/376455_15861671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2311" y="3736088"/>
            <a:ext cx="2699505" cy="255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62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179057" y="5518026"/>
            <a:ext cx="1517507" cy="6464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Білок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85874" y="5491270"/>
            <a:ext cx="1549415" cy="6464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Жирок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19395" y="5518024"/>
            <a:ext cx="2493483" cy="6464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3600" b="1" dirty="0" err="1">
                <a:solidFill>
                  <a:schemeClr val="bg1"/>
                </a:solidFill>
              </a:rPr>
              <a:t>Вуглеводик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C:\Users\ас\Desktop\овощи1\41d26dcc0901.png"/>
          <p:cNvPicPr/>
          <p:nvPr/>
        </p:nvPicPr>
        <p:blipFill>
          <a:blip r:embed="rId3" cstate="print"/>
          <a:srcRect r="67561" b="51747"/>
          <a:stretch>
            <a:fillRect/>
          </a:stretch>
        </p:blipFill>
        <p:spPr bwMode="auto">
          <a:xfrm>
            <a:off x="1109713" y="2088231"/>
            <a:ext cx="1977798" cy="340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с\Desktop\овощи1\41d26dcc0901.png"/>
          <p:cNvPicPr/>
          <p:nvPr/>
        </p:nvPicPr>
        <p:blipFill>
          <a:blip r:embed="rId4" cstate="print"/>
          <a:srcRect t="49641" r="70287"/>
          <a:stretch>
            <a:fillRect/>
          </a:stretch>
        </p:blipFill>
        <p:spPr bwMode="auto">
          <a:xfrm>
            <a:off x="2951576" y="2133650"/>
            <a:ext cx="2022524" cy="34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с\Desktop\овощи1\41d26dcc0901.png"/>
          <p:cNvPicPr/>
          <p:nvPr/>
        </p:nvPicPr>
        <p:blipFill>
          <a:blip r:embed="rId5" cstate="print"/>
          <a:srcRect l="68306" t="49450"/>
          <a:stretch>
            <a:fillRect/>
          </a:stretch>
        </p:blipFill>
        <p:spPr bwMode="auto">
          <a:xfrm>
            <a:off x="5149472" y="2088232"/>
            <a:ext cx="1893384" cy="342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316167" y="2088231"/>
            <a:ext cx="3994349" cy="206210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</a:rPr>
              <a:t>Одного </a:t>
            </a:r>
            <a:r>
              <a:rPr lang="uk-UA" sz="3200" b="1" dirty="0">
                <a:solidFill>
                  <a:schemeClr val="accent3">
                    <a:lumMod val="50000"/>
                  </a:schemeClr>
                </a:solidFill>
              </a:rPr>
              <a:t>разу друзі посперечались між </a:t>
            </a:r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</a:rPr>
              <a:t>собою, хто </a:t>
            </a:r>
            <a:r>
              <a:rPr lang="uk-UA" sz="3200" b="1" dirty="0">
                <a:solidFill>
                  <a:schemeClr val="accent3">
                    <a:lumMod val="50000"/>
                  </a:schemeClr>
                </a:solidFill>
              </a:rPr>
              <a:t>з них </a:t>
            </a:r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</a:rPr>
              <a:t>найважливіший.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23479" y="549474"/>
            <a:ext cx="9865096" cy="720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Послухайте </a:t>
            </a:r>
            <a:r>
              <a:rPr lang="uk-UA" sz="4000" b="1" dirty="0" smtClean="0">
                <a:solidFill>
                  <a:schemeClr val="bg1"/>
                </a:solidFill>
              </a:rPr>
              <a:t>казку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4038" y="1341562"/>
            <a:ext cx="7560840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     В</a:t>
            </a:r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sz="3200" b="1" dirty="0">
                <a:solidFill>
                  <a:schemeClr val="accent3">
                    <a:lumMod val="50000"/>
                  </a:schemeClr>
                </a:solidFill>
              </a:rPr>
              <a:t>одному царстві жили – були друзі</a:t>
            </a:r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</a:rPr>
              <a:t>…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6167" y="4221882"/>
            <a:ext cx="3994349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</a:rPr>
              <a:t>На вашу думку, </a:t>
            </a:r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</a:rPr>
              <a:t>хто </a:t>
            </a:r>
            <a:r>
              <a:rPr lang="uk-UA" sz="3200" b="1" dirty="0">
                <a:solidFill>
                  <a:schemeClr val="accent3">
                    <a:lumMod val="50000"/>
                  </a:schemeClr>
                </a:solidFill>
              </a:rPr>
              <a:t>з них </a:t>
            </a:r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</a:rPr>
              <a:t>найважливіший?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12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1054433" y="1329479"/>
            <a:ext cx="2445310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accent3">
                    <a:lumMod val="50000"/>
                  </a:schemeClr>
                </a:solidFill>
              </a:rPr>
              <a:t>Білок промовив</a:t>
            </a:r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  <a:endParaRPr lang="uk-UA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Рисунок 4" descr="C:\Users\ас\Desktop\овощи1\41d26dcc0901.png"/>
          <p:cNvPicPr/>
          <p:nvPr/>
        </p:nvPicPr>
        <p:blipFill>
          <a:blip r:embed="rId3" cstate="print"/>
          <a:srcRect t="3080" r="67561" b="51747"/>
          <a:stretch>
            <a:fillRect/>
          </a:stretch>
        </p:blipFill>
        <p:spPr bwMode="auto">
          <a:xfrm>
            <a:off x="1557008" y="1803665"/>
            <a:ext cx="1440160" cy="233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123479" y="549474"/>
            <a:ext cx="9865096" cy="720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Послушайте</a:t>
            </a:r>
            <a:r>
              <a:rPr lang="uk-UA" sz="4000" b="1" dirty="0" smtClean="0">
                <a:solidFill>
                  <a:schemeClr val="bg1"/>
                </a:solidFill>
              </a:rPr>
              <a:t> казку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691431" y="4161006"/>
            <a:ext cx="4032449" cy="2145268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Я потрібен як </a:t>
            </a:r>
            <a:r>
              <a:rPr lang="uk-UA" sz="2400" b="1" dirty="0">
                <a:solidFill>
                  <a:srgbClr val="FFFF00"/>
                </a:solidFill>
              </a:rPr>
              <a:t>будівельний матеріал</a:t>
            </a:r>
            <a:r>
              <a:rPr lang="uk-UA" sz="2400" b="1" dirty="0">
                <a:solidFill>
                  <a:schemeClr val="bg1"/>
                </a:solidFill>
              </a:rPr>
              <a:t> для організму. Без мене не утворюються клітини, а тому немає росту і життя.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C:\Users\ас\Desktop\овощи1\41d26dcc0901.png"/>
          <p:cNvPicPr/>
          <p:nvPr/>
        </p:nvPicPr>
        <p:blipFill>
          <a:blip r:embed="rId4" cstate="print"/>
          <a:srcRect t="49641" r="70287"/>
          <a:stretch>
            <a:fillRect/>
          </a:stretch>
        </p:blipFill>
        <p:spPr bwMode="auto">
          <a:xfrm>
            <a:off x="5011911" y="3434300"/>
            <a:ext cx="1656184" cy="287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476333" y="3195164"/>
            <a:ext cx="3256212" cy="4782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uk-UA" sz="2400" b="1" dirty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На що Жирок відповів: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931791" y="1403555"/>
            <a:ext cx="4032449" cy="1736646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400" b="1" dirty="0">
                <a:solidFill>
                  <a:schemeClr val="bg1"/>
                </a:solidFill>
                <a:cs typeface="Arial" charset="0"/>
              </a:rPr>
              <a:t>Я теж потрібен організму . Якщо мене немає, організм не </a:t>
            </a:r>
            <a:r>
              <a:rPr lang="uk-UA" sz="2400" b="1" dirty="0">
                <a:solidFill>
                  <a:srgbClr val="FFFF00"/>
                </a:solidFill>
                <a:cs typeface="Arial" charset="0"/>
              </a:rPr>
              <a:t>отримує тепла</a:t>
            </a:r>
            <a:r>
              <a:rPr lang="uk-UA" sz="2400" b="1" dirty="0">
                <a:solidFill>
                  <a:schemeClr val="bg1"/>
                </a:solidFill>
                <a:cs typeface="Arial" charset="0"/>
              </a:rPr>
              <a:t>, вистигне і теж помре.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C:\Users\ас\Desktop\овощи1\41d26dcc0901.png"/>
          <p:cNvPicPr/>
          <p:nvPr/>
        </p:nvPicPr>
        <p:blipFill>
          <a:blip r:embed="rId5" cstate="print"/>
          <a:srcRect l="68306" t="49450"/>
          <a:stretch>
            <a:fillRect/>
          </a:stretch>
        </p:blipFill>
        <p:spPr bwMode="auto">
          <a:xfrm>
            <a:off x="8900343" y="1655990"/>
            <a:ext cx="1584177" cy="244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6956127" y="4144656"/>
            <a:ext cx="4824536" cy="2145268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Все у світі створено руками людини: одяг і взуття,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 їжа  і </a:t>
            </a:r>
            <a:r>
              <a:rPr lang="uk-UA" sz="2400" b="1" dirty="0" smtClean="0">
                <a:solidFill>
                  <a:schemeClr val="bg1"/>
                </a:solidFill>
              </a:rPr>
              <a:t>телевізор. А </a:t>
            </a:r>
            <a:r>
              <a:rPr lang="uk-UA" sz="2400" b="1" dirty="0">
                <a:solidFill>
                  <a:schemeClr val="bg1"/>
                </a:solidFill>
              </a:rPr>
              <a:t>якщо мене не буде, організм не </a:t>
            </a:r>
            <a:r>
              <a:rPr lang="uk-UA" sz="2400" b="1" dirty="0">
                <a:solidFill>
                  <a:srgbClr val="FFFF00"/>
                </a:solidFill>
              </a:rPr>
              <a:t>буде рухатись</a:t>
            </a:r>
            <a:r>
              <a:rPr lang="uk-UA" sz="2400" b="1" dirty="0">
                <a:solidFill>
                  <a:schemeClr val="bg1"/>
                </a:solidFill>
              </a:rPr>
              <a:t>, людина не зможе жити.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76213" y="1403555"/>
            <a:ext cx="2816412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 err="1" smtClean="0">
                <a:solidFill>
                  <a:schemeClr val="accent3">
                    <a:lumMod val="50000"/>
                  </a:schemeClr>
                </a:solidFill>
              </a:rPr>
              <a:t>Вуглеводик</a:t>
            </a:r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 сказав: </a:t>
            </a:r>
            <a:endParaRPr lang="uk-UA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6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ас\Desktop\овощи1\41d26dcc0901.png"/>
          <p:cNvPicPr/>
          <p:nvPr/>
        </p:nvPicPr>
        <p:blipFill>
          <a:blip r:embed="rId3" cstate="print"/>
          <a:srcRect l="68306" t="49450"/>
          <a:stretch>
            <a:fillRect/>
          </a:stretch>
        </p:blipFill>
        <p:spPr bwMode="auto">
          <a:xfrm>
            <a:off x="5489659" y="4287248"/>
            <a:ext cx="1132735" cy="207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с\Desktop\овощи1\41d26dcc0901.png"/>
          <p:cNvPicPr/>
          <p:nvPr/>
        </p:nvPicPr>
        <p:blipFill>
          <a:blip r:embed="rId4" cstate="print"/>
          <a:srcRect t="49641" r="70287"/>
          <a:stretch>
            <a:fillRect/>
          </a:stretch>
        </p:blipFill>
        <p:spPr bwMode="auto">
          <a:xfrm>
            <a:off x="2275607" y="4147382"/>
            <a:ext cx="1356438" cy="228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ас\Desktop\овощи1\41d26dcc0901.png"/>
          <p:cNvPicPr/>
          <p:nvPr/>
        </p:nvPicPr>
        <p:blipFill>
          <a:blip r:embed="rId5" cstate="print"/>
          <a:srcRect r="67561" b="51747"/>
          <a:stretch>
            <a:fillRect/>
          </a:stretch>
        </p:blipFill>
        <p:spPr bwMode="auto">
          <a:xfrm>
            <a:off x="9476407" y="4221881"/>
            <a:ext cx="1169425" cy="2137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28662" y="1293146"/>
            <a:ext cx="8128210" cy="31085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accent3">
                    <a:lumMod val="50000"/>
                  </a:schemeClr>
                </a:solidFill>
              </a:rPr>
              <a:t>Почувши це, лікар Айболить мовив:</a:t>
            </a:r>
          </a:p>
          <a:p>
            <a:pPr>
              <a:buFontTx/>
              <a:buChar char="-"/>
            </a:pP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</a:rPr>
              <a:t> Будинок складається з блоків і перекриття, цементу і цегли, вікон і дверей</a:t>
            </a:r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</a:rPr>
              <a:t>і, </a:t>
            </a: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</a:rPr>
              <a:t>якщо не буде хоч однієї </a:t>
            </a:r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</a:rPr>
              <a:t>деталі, </a:t>
            </a: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</a:rPr>
              <a:t>будинок зруйнується. Ось так і ви.</a:t>
            </a:r>
          </a:p>
          <a:p>
            <a:pPr>
              <a:buFontTx/>
              <a:buChar char="-"/>
            </a:pP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</a:rPr>
              <a:t> Всі ви </a:t>
            </a:r>
            <a:r>
              <a:rPr lang="uk-UA" sz="2800" b="1" dirty="0" smtClean="0">
                <a:solidFill>
                  <a:srgbClr val="FF0000"/>
                </a:solidFill>
              </a:rPr>
              <a:t>важливі </a:t>
            </a:r>
            <a:r>
              <a:rPr lang="uk-UA" sz="2800" b="1" dirty="0">
                <a:solidFill>
                  <a:srgbClr val="FF0000"/>
                </a:solidFill>
              </a:rPr>
              <a:t>і потрібні:</a:t>
            </a: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sz="2800" b="1" dirty="0">
                <a:solidFill>
                  <a:srgbClr val="FF0000"/>
                </a:solidFill>
              </a:rPr>
              <a:t>і Білок</a:t>
            </a:r>
            <a:r>
              <a:rPr lang="uk-UA" sz="2800" b="1" dirty="0" smtClean="0">
                <a:solidFill>
                  <a:srgbClr val="FF0000"/>
                </a:solidFill>
              </a:rPr>
              <a:t>, і </a:t>
            </a:r>
            <a:r>
              <a:rPr lang="uk-UA" sz="2800" b="1" dirty="0">
                <a:solidFill>
                  <a:srgbClr val="FF0000"/>
                </a:solidFill>
              </a:rPr>
              <a:t>Жирок, і </a:t>
            </a:r>
            <a:r>
              <a:rPr lang="uk-UA" sz="2800" b="1" dirty="0" err="1">
                <a:solidFill>
                  <a:srgbClr val="FF0000"/>
                </a:solidFill>
              </a:rPr>
              <a:t>Вуглеводик</a:t>
            </a:r>
            <a:r>
              <a:rPr lang="uk-UA" sz="2800" b="1" dirty="0">
                <a:solidFill>
                  <a:srgbClr val="FF0000"/>
                </a:solidFill>
              </a:rPr>
              <a:t>. </a:t>
            </a: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</a:rPr>
              <a:t>Завдяки вам організм людини росте, працює, розвивається.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23479" y="549474"/>
            <a:ext cx="9865096" cy="720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Послушайте</a:t>
            </a:r>
            <a:r>
              <a:rPr lang="uk-UA" sz="4000" b="1" dirty="0" smtClean="0">
                <a:solidFill>
                  <a:schemeClr val="bg1"/>
                </a:solidFill>
              </a:rPr>
              <a:t> казку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7" y="1396516"/>
            <a:ext cx="2224505" cy="2484512"/>
          </a:xfrm>
          <a:prstGeom prst="roundRect">
            <a:avLst/>
          </a:prstGeom>
          <a:ln w="38100"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1" name="TextBox 10"/>
          <p:cNvSpPr txBox="1"/>
          <p:nvPr/>
        </p:nvSpPr>
        <p:spPr>
          <a:xfrm>
            <a:off x="917940" y="5518026"/>
            <a:ext cx="1517507" cy="6464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Білок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03799" y="5559662"/>
            <a:ext cx="1549415" cy="6464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Жирок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00143" y="5544159"/>
            <a:ext cx="2493483" cy="6464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3600" b="1" dirty="0" err="1">
                <a:solidFill>
                  <a:schemeClr val="bg1"/>
                </a:solidFill>
              </a:rPr>
              <a:t>Вуглеводик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81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68" name="AutoShape 120"/>
          <p:cNvSpPr>
            <a:spLocks noChangeArrowheads="1"/>
          </p:cNvSpPr>
          <p:nvPr/>
        </p:nvSpPr>
        <p:spPr bwMode="blackWhite">
          <a:xfrm>
            <a:off x="1267495" y="1470406"/>
            <a:ext cx="2871921" cy="571635"/>
          </a:xfrm>
          <a:prstGeom prst="wedgeRectCallout">
            <a:avLst>
              <a:gd name="adj1" fmla="val -5833"/>
              <a:gd name="adj2" fmla="val 123505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sz="2800" b="1" dirty="0">
                <a:solidFill>
                  <a:srgbClr val="FFFFFF"/>
                </a:solidFill>
                <a:cs typeface="Arial" charset="0"/>
              </a:rPr>
              <a:t>Білки</a:t>
            </a:r>
            <a:endParaRPr lang="en-US" sz="28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7769" name="AutoShape 121"/>
          <p:cNvSpPr>
            <a:spLocks noChangeArrowheads="1"/>
          </p:cNvSpPr>
          <p:nvPr/>
        </p:nvSpPr>
        <p:spPr bwMode="blackWhite">
          <a:xfrm>
            <a:off x="4591268" y="2558665"/>
            <a:ext cx="2641485" cy="655105"/>
          </a:xfrm>
          <a:prstGeom prst="wedgeRectCallout">
            <a:avLst>
              <a:gd name="adj1" fmla="val 13907"/>
              <a:gd name="adj2" fmla="val 124361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sz="2800" b="1" dirty="0">
                <a:solidFill>
                  <a:srgbClr val="FFFFFF"/>
                </a:solidFill>
                <a:cs typeface="Arial" charset="0"/>
              </a:rPr>
              <a:t>Вуглеводи</a:t>
            </a:r>
            <a:endParaRPr lang="en-US" sz="28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7770" name="AutoShape 122"/>
          <p:cNvSpPr>
            <a:spLocks noChangeArrowheads="1"/>
          </p:cNvSpPr>
          <p:nvPr/>
        </p:nvSpPr>
        <p:spPr bwMode="blackWhite">
          <a:xfrm>
            <a:off x="7805428" y="1470407"/>
            <a:ext cx="2973923" cy="571634"/>
          </a:xfrm>
          <a:prstGeom prst="wedgeRectCallout">
            <a:avLst>
              <a:gd name="adj1" fmla="val -25694"/>
              <a:gd name="adj2" fmla="val 119231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sz="2800" b="1" dirty="0">
                <a:solidFill>
                  <a:srgbClr val="FFFFFF"/>
                </a:solidFill>
                <a:cs typeface="Arial" charset="0"/>
              </a:rPr>
              <a:t>Жири</a:t>
            </a:r>
            <a:endParaRPr lang="en-US" sz="28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0" name="Блок-схема: несколько документов 129"/>
          <p:cNvSpPr/>
          <p:nvPr/>
        </p:nvSpPr>
        <p:spPr>
          <a:xfrm>
            <a:off x="590832" y="2421682"/>
            <a:ext cx="3628992" cy="2376264"/>
          </a:xfrm>
          <a:prstGeom prst="flowChartMultidocumen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М’ясо, риба, яйця, </a:t>
            </a:r>
            <a:r>
              <a:rPr lang="uk-UA" sz="2800" b="1" dirty="0" smtClean="0">
                <a:solidFill>
                  <a:schemeClr val="bg1"/>
                </a:solidFill>
              </a:rPr>
              <a:t>молоко, кефір</a:t>
            </a:r>
            <a:r>
              <a:rPr lang="uk-UA" sz="2800" b="1" dirty="0">
                <a:solidFill>
                  <a:schemeClr val="bg1"/>
                </a:solidFill>
              </a:rPr>
              <a:t>, сир</a:t>
            </a:r>
            <a:r>
              <a:rPr lang="uk-UA" sz="2800" b="1" dirty="0" smtClean="0">
                <a:solidFill>
                  <a:schemeClr val="bg1"/>
                </a:solidFill>
              </a:rPr>
              <a:t>, квасоля</a:t>
            </a:r>
            <a:r>
              <a:rPr lang="uk-UA" sz="2800" b="1" dirty="0">
                <a:solidFill>
                  <a:schemeClr val="bg1"/>
                </a:solidFill>
              </a:rPr>
              <a:t>, горох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1" name="Блок-схема: несколько документов 130"/>
          <p:cNvSpPr/>
          <p:nvPr/>
        </p:nvSpPr>
        <p:spPr>
          <a:xfrm>
            <a:off x="4068900" y="3717826"/>
            <a:ext cx="3686220" cy="2448272"/>
          </a:xfrm>
          <a:prstGeom prst="flowChartMultidocumen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Хліб, картопля, рис</a:t>
            </a:r>
            <a:r>
              <a:rPr lang="uk-UA" sz="2800" b="1" dirty="0" smtClean="0">
                <a:solidFill>
                  <a:schemeClr val="bg1"/>
                </a:solidFill>
              </a:rPr>
              <a:t>, крупи</a:t>
            </a:r>
            <a:r>
              <a:rPr lang="uk-UA" sz="2800" b="1" dirty="0">
                <a:solidFill>
                  <a:schemeClr val="bg1"/>
                </a:solidFill>
              </a:rPr>
              <a:t>, фрукти, овочі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2" name="Блок-схема: несколько документов 131"/>
          <p:cNvSpPr/>
          <p:nvPr/>
        </p:nvSpPr>
        <p:spPr>
          <a:xfrm>
            <a:off x="7805428" y="2383302"/>
            <a:ext cx="3753663" cy="2284288"/>
          </a:xfrm>
          <a:prstGeom prst="flowChartMultidocumen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Масло вершкове, масло </a:t>
            </a:r>
            <a:r>
              <a:rPr lang="uk-UA" sz="2800" b="1" dirty="0" smtClean="0">
                <a:solidFill>
                  <a:schemeClr val="bg1"/>
                </a:solidFill>
              </a:rPr>
              <a:t>рослинне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7495" y="549474"/>
            <a:ext cx="928903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Продукти, які містять…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ас\Desktop\овощи1\tn_gallery_926_247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4239" y="4784622"/>
            <a:ext cx="2157594" cy="1613273"/>
          </a:xfrm>
          <a:prstGeom prst="rect">
            <a:avLst/>
          </a:prstGeom>
          <a:noFill/>
        </p:spPr>
      </p:pic>
      <p:pic>
        <p:nvPicPr>
          <p:cNvPr id="6147" name="Picture 3" descr="C:\Users\ас\Desktop\овощи1\tn_gallery_926_5419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5647" y="4692424"/>
            <a:ext cx="970918" cy="1619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129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69" grpId="0" animBg="1"/>
      <p:bldP spid="27770" grpId="0" animBg="1"/>
      <p:bldP spid="131" grpId="0" animBg="1"/>
      <p:bldP spid="1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79463" y="428703"/>
            <a:ext cx="10081120" cy="76217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bg1"/>
                </a:solidFill>
              </a:rPr>
              <a:t>Продукти багаті вітамінами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7045291" y="3279536"/>
            <a:ext cx="3712358" cy="3310704"/>
            <a:chOff x="528" y="1392"/>
            <a:chExt cx="1158" cy="2085"/>
          </a:xfrm>
        </p:grpSpPr>
        <p:sp>
          <p:nvSpPr>
            <p:cNvPr id="12293" name="AutoShape 5"/>
            <p:cNvSpPr>
              <a:spLocks noChangeArrowheads="1"/>
            </p:cNvSpPr>
            <p:nvPr/>
          </p:nvSpPr>
          <p:spPr bwMode="gray">
            <a:xfrm>
              <a:off x="528" y="1392"/>
              <a:ext cx="1158" cy="208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6078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4" name="AutoShape 6"/>
            <p:cNvSpPr>
              <a:spLocks noChangeArrowheads="1"/>
            </p:cNvSpPr>
            <p:nvPr/>
          </p:nvSpPr>
          <p:spPr bwMode="gray">
            <a:xfrm>
              <a:off x="576" y="1416"/>
              <a:ext cx="1063" cy="2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2295" name="Group 7"/>
          <p:cNvGrpSpPr>
            <a:grpSpLocks/>
          </p:cNvGrpSpPr>
          <p:nvPr/>
        </p:nvGrpSpPr>
        <p:grpSpPr bwMode="auto">
          <a:xfrm>
            <a:off x="1761125" y="3210093"/>
            <a:ext cx="3712358" cy="3310704"/>
            <a:chOff x="2287" y="1392"/>
            <a:chExt cx="1158" cy="2085"/>
          </a:xfrm>
        </p:grpSpPr>
        <p:sp>
          <p:nvSpPr>
            <p:cNvPr id="12296" name="AutoShape 8"/>
            <p:cNvSpPr>
              <a:spLocks noChangeArrowheads="1"/>
            </p:cNvSpPr>
            <p:nvPr/>
          </p:nvSpPr>
          <p:spPr bwMode="gray">
            <a:xfrm>
              <a:off x="2287" y="1392"/>
              <a:ext cx="1158" cy="208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85882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7" name="AutoShape 9"/>
            <p:cNvSpPr>
              <a:spLocks noChangeArrowheads="1"/>
            </p:cNvSpPr>
            <p:nvPr/>
          </p:nvSpPr>
          <p:spPr bwMode="gray">
            <a:xfrm>
              <a:off x="2333" y="1416"/>
              <a:ext cx="1063" cy="2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t="5885" r="8661" b="4115"/>
          <a:stretch>
            <a:fillRect/>
          </a:stretch>
        </p:blipFill>
        <p:spPr bwMode="auto">
          <a:xfrm>
            <a:off x="2168343" y="3493853"/>
            <a:ext cx="2888304" cy="275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507" y="3705508"/>
            <a:ext cx="2757926" cy="271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1195488" y="1429067"/>
            <a:ext cx="4752527" cy="1816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До складу </a:t>
            </a:r>
            <a:r>
              <a:rPr lang="ru-RU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фруктів</a:t>
            </a:r>
            <a:r>
              <a:rPr lang="ru-RU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входить </a:t>
            </a:r>
            <a:r>
              <a:rPr lang="ru-RU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багато</a:t>
            </a:r>
            <a:r>
              <a:rPr lang="ru-RU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вітамінів</a:t>
            </a:r>
            <a:r>
              <a:rPr lang="ru-RU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і</a:t>
            </a:r>
            <a:r>
              <a:rPr lang="ru-RU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мінералів</a:t>
            </a:r>
            <a:r>
              <a:rPr lang="ru-RU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які</a:t>
            </a:r>
            <a:r>
              <a:rPr lang="ru-RU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допомогають</a:t>
            </a:r>
            <a:r>
              <a:rPr lang="ru-RU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у </a:t>
            </a:r>
            <a:r>
              <a:rPr lang="ru-RU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збереженні</a:t>
            </a:r>
            <a:r>
              <a:rPr lang="ru-RU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імунітету</a:t>
            </a:r>
            <a:r>
              <a:rPr lang="ru-RU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591772" y="1500522"/>
            <a:ext cx="4468811" cy="1816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latin typeface="Calibri" pitchFamily="34" charset="0"/>
                <a:cs typeface="Calibri" pitchFamily="34" charset="0"/>
              </a:rPr>
              <a:t>Салати</a:t>
            </a:r>
            <a:r>
              <a:rPr lang="ru-RU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err="1">
                <a:latin typeface="Calibri" pitchFamily="34" charset="0"/>
                <a:cs typeface="Calibri" pitchFamily="34" charset="0"/>
              </a:rPr>
              <a:t>з</a:t>
            </a:r>
            <a:r>
              <a:rPr lang="ru-RU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err="1">
                <a:latin typeface="Calibri" pitchFamily="34" charset="0"/>
                <a:cs typeface="Calibri" pitchFamily="34" charset="0"/>
              </a:rPr>
              <a:t>овочів</a:t>
            </a:r>
            <a:r>
              <a:rPr lang="ru-RU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err="1">
                <a:latin typeface="Calibri" pitchFamily="34" charset="0"/>
                <a:cs typeface="Calibri" pitchFamily="34" charset="0"/>
              </a:rPr>
              <a:t>з</a:t>
            </a:r>
            <a:r>
              <a:rPr lang="ru-RU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err="1">
                <a:latin typeface="Calibri" pitchFamily="34" charset="0"/>
                <a:cs typeface="Calibri" pitchFamily="34" charset="0"/>
              </a:rPr>
              <a:t>рослинною</a:t>
            </a:r>
            <a:r>
              <a:rPr lang="ru-RU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err="1">
                <a:latin typeface="Calibri" pitchFamily="34" charset="0"/>
                <a:cs typeface="Calibri" pitchFamily="34" charset="0"/>
              </a:rPr>
              <a:t>олією</a:t>
            </a:r>
            <a:r>
              <a:rPr lang="ru-RU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err="1">
                <a:latin typeface="Calibri" pitchFamily="34" charset="0"/>
                <a:cs typeface="Calibri" pitchFamily="34" charset="0"/>
              </a:rPr>
              <a:t>повинні</a:t>
            </a:r>
            <a:r>
              <a:rPr lang="ru-RU" sz="2800" b="1" dirty="0">
                <a:latin typeface="Calibri" pitchFamily="34" charset="0"/>
                <a:cs typeface="Calibri" pitchFamily="34" charset="0"/>
              </a:rPr>
              <a:t> бути у </a:t>
            </a:r>
            <a:r>
              <a:rPr lang="ru-RU" sz="2800" b="1" dirty="0" err="1">
                <a:latin typeface="Calibri" pitchFamily="34" charset="0"/>
                <a:cs typeface="Calibri" pitchFamily="34" charset="0"/>
              </a:rPr>
              <a:t>щоденному</a:t>
            </a:r>
            <a:r>
              <a:rPr lang="ru-RU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err="1">
                <a:latin typeface="Calibri" pitchFamily="34" charset="0"/>
                <a:cs typeface="Calibri" pitchFamily="34" charset="0"/>
              </a:rPr>
              <a:t>раціоні</a:t>
            </a:r>
            <a:r>
              <a:rPr lang="ru-RU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err="1">
                <a:latin typeface="Calibri" pitchFamily="34" charset="0"/>
                <a:cs typeface="Calibri" pitchFamily="34" charset="0"/>
              </a:rPr>
              <a:t>харчування</a:t>
            </a:r>
            <a:r>
              <a:rPr lang="ru-RU" sz="2800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060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Oval 3"/>
          <p:cNvSpPr>
            <a:spLocks noChangeArrowheads="1"/>
          </p:cNvSpPr>
          <p:nvPr/>
        </p:nvSpPr>
        <p:spPr bwMode="gray">
          <a:xfrm>
            <a:off x="5021161" y="1571977"/>
            <a:ext cx="3893189" cy="3896627"/>
          </a:xfrm>
          <a:prstGeom prst="ellipse">
            <a:avLst/>
          </a:prstGeom>
          <a:solidFill>
            <a:srgbClr val="C0C0C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5187746" y="2851812"/>
            <a:ext cx="2785835" cy="2778768"/>
            <a:chOff x="1464" y="1056"/>
            <a:chExt cx="2856" cy="2847"/>
          </a:xfrm>
        </p:grpSpPr>
        <p:sp>
          <p:nvSpPr>
            <p:cNvPr id="13317" name="Line 5"/>
            <p:cNvSpPr>
              <a:spLocks noChangeShapeType="1"/>
            </p:cNvSpPr>
            <p:nvPr/>
          </p:nvSpPr>
          <p:spPr bwMode="gray">
            <a:xfrm>
              <a:off x="1488" y="1056"/>
              <a:ext cx="2829" cy="2847"/>
            </a:xfrm>
            <a:prstGeom prst="line">
              <a:avLst/>
            </a:prstGeom>
            <a:noFill/>
            <a:ln w="19050" cap="rnd">
              <a:solidFill>
                <a:srgbClr val="5F5F5F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3318" name="Line 6"/>
            <p:cNvSpPr>
              <a:spLocks noChangeShapeType="1"/>
            </p:cNvSpPr>
            <p:nvPr/>
          </p:nvSpPr>
          <p:spPr bwMode="gray">
            <a:xfrm flipH="1">
              <a:off x="1464" y="1056"/>
              <a:ext cx="2856" cy="2847"/>
            </a:xfrm>
            <a:prstGeom prst="line">
              <a:avLst/>
            </a:prstGeom>
            <a:noFill/>
            <a:ln w="19050" cap="rnd">
              <a:solidFill>
                <a:srgbClr val="5F5F5F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323" name="Group 11"/>
          <p:cNvGrpSpPr>
            <a:grpSpLocks/>
          </p:cNvGrpSpPr>
          <p:nvPr/>
        </p:nvGrpSpPr>
        <p:grpSpPr bwMode="auto">
          <a:xfrm>
            <a:off x="5482184" y="2230022"/>
            <a:ext cx="2487580" cy="2489776"/>
            <a:chOff x="144" y="384"/>
            <a:chExt cx="2080" cy="2081"/>
          </a:xfrm>
        </p:grpSpPr>
        <p:sp>
          <p:nvSpPr>
            <p:cNvPr id="13324" name="Oval 12"/>
            <p:cNvSpPr>
              <a:spLocks noChangeArrowheads="1"/>
            </p:cNvSpPr>
            <p:nvPr/>
          </p:nvSpPr>
          <p:spPr bwMode="gray">
            <a:xfrm>
              <a:off x="144" y="384"/>
              <a:ext cx="2080" cy="2081"/>
            </a:xfrm>
            <a:prstGeom prst="ellipse">
              <a:avLst/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3325" name="Picture 13" descr="Picture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227" y="392"/>
              <a:ext cx="1918" cy="1011"/>
            </a:xfrm>
            <a:prstGeom prst="rect">
              <a:avLst/>
            </a:prstGeom>
            <a:noFill/>
          </p:spPr>
        </p:pic>
        <p:pic>
          <p:nvPicPr>
            <p:cNvPr id="13326" name="Picture 14" descr="Picture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 flipV="1">
              <a:off x="228" y="1437"/>
              <a:ext cx="1918" cy="1011"/>
            </a:xfrm>
            <a:prstGeom prst="rect">
              <a:avLst/>
            </a:prstGeom>
            <a:noFill/>
          </p:spPr>
        </p:pic>
      </p:grpSp>
      <p:sp>
        <p:nvSpPr>
          <p:cNvPr id="13327" name="Text Box 15"/>
          <p:cNvSpPr txBox="1">
            <a:spLocks noChangeArrowheads="1"/>
          </p:cNvSpPr>
          <p:nvPr/>
        </p:nvSpPr>
        <p:spPr bwMode="gray">
          <a:xfrm>
            <a:off x="5663683" y="3215430"/>
            <a:ext cx="2498702" cy="708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4000" b="1" dirty="0">
                <a:solidFill>
                  <a:srgbClr val="FFFFFF"/>
                </a:solidFill>
                <a:cs typeface="Arial" charset="0"/>
              </a:rPr>
              <a:t>Вітаміни</a:t>
            </a:r>
            <a:endParaRPr lang="en-US" sz="40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328" name="AutoShape 16"/>
          <p:cNvSpPr>
            <a:spLocks noChangeArrowheads="1"/>
          </p:cNvSpPr>
          <p:nvPr/>
        </p:nvSpPr>
        <p:spPr bwMode="gray">
          <a:xfrm>
            <a:off x="6663164" y="1571976"/>
            <a:ext cx="515602" cy="571636"/>
          </a:xfrm>
          <a:prstGeom prst="upArrow">
            <a:avLst>
              <a:gd name="adj1" fmla="val 57861"/>
              <a:gd name="adj2" fmla="val 59514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29" name="AutoShape 17"/>
          <p:cNvSpPr>
            <a:spLocks noChangeArrowheads="1"/>
          </p:cNvSpPr>
          <p:nvPr/>
        </p:nvSpPr>
        <p:spPr bwMode="gray">
          <a:xfrm>
            <a:off x="8024179" y="3276416"/>
            <a:ext cx="785306" cy="571636"/>
          </a:xfrm>
          <a:prstGeom prst="rightArrow">
            <a:avLst>
              <a:gd name="adj1" fmla="val 54861"/>
              <a:gd name="adj2" fmla="val 59167"/>
            </a:avLst>
          </a:prstGeom>
          <a:solidFill>
            <a:schemeClr val="hlink"/>
          </a:soli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30" name="AutoShape 18"/>
          <p:cNvSpPr>
            <a:spLocks noChangeArrowheads="1"/>
          </p:cNvSpPr>
          <p:nvPr/>
        </p:nvSpPr>
        <p:spPr bwMode="gray">
          <a:xfrm>
            <a:off x="6663165" y="4787430"/>
            <a:ext cx="464834" cy="500182"/>
          </a:xfrm>
          <a:prstGeom prst="downArrow">
            <a:avLst>
              <a:gd name="adj1" fmla="val 50167"/>
              <a:gd name="adj2" fmla="val 58051"/>
            </a:avLst>
          </a:prstGeom>
          <a:solidFill>
            <a:srgbClr val="7030A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13331" name="AutoShape 19"/>
          <p:cNvSpPr>
            <a:spLocks noChangeArrowheads="1"/>
          </p:cNvSpPr>
          <p:nvPr/>
        </p:nvSpPr>
        <p:spPr bwMode="gray">
          <a:xfrm>
            <a:off x="4902180" y="3319364"/>
            <a:ext cx="571132" cy="500182"/>
          </a:xfrm>
          <a:prstGeom prst="leftArrow">
            <a:avLst>
              <a:gd name="adj1" fmla="val 50000"/>
              <a:gd name="adj2" fmla="val 53815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grpSp>
        <p:nvGrpSpPr>
          <p:cNvPr id="13332" name="Group 20"/>
          <p:cNvGrpSpPr>
            <a:grpSpLocks/>
          </p:cNvGrpSpPr>
          <p:nvPr/>
        </p:nvGrpSpPr>
        <p:grpSpPr bwMode="auto">
          <a:xfrm>
            <a:off x="3664722" y="3072521"/>
            <a:ext cx="1213654" cy="1143273"/>
            <a:chOff x="3745" y="1818"/>
            <a:chExt cx="382" cy="382"/>
          </a:xfrm>
        </p:grpSpPr>
        <p:sp>
          <p:nvSpPr>
            <p:cNvPr id="13333" name="Oval 21"/>
            <p:cNvSpPr>
              <a:spLocks noChangeArrowheads="1"/>
            </p:cNvSpPr>
            <p:nvPr/>
          </p:nvSpPr>
          <p:spPr bwMode="gray">
            <a:xfrm>
              <a:off x="3745" y="1818"/>
              <a:ext cx="382" cy="382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4" name="Oval 22"/>
            <p:cNvSpPr>
              <a:spLocks noChangeArrowheads="1"/>
            </p:cNvSpPr>
            <p:nvPr/>
          </p:nvSpPr>
          <p:spPr bwMode="gray">
            <a:xfrm>
              <a:off x="3756" y="1829"/>
              <a:ext cx="358" cy="360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3335" name="Group 23"/>
          <p:cNvGrpSpPr>
            <a:grpSpLocks/>
          </p:cNvGrpSpPr>
          <p:nvPr/>
        </p:nvGrpSpPr>
        <p:grpSpPr bwMode="auto">
          <a:xfrm>
            <a:off x="9304650" y="3143976"/>
            <a:ext cx="1148625" cy="1143273"/>
            <a:chOff x="3745" y="1818"/>
            <a:chExt cx="382" cy="382"/>
          </a:xfrm>
        </p:grpSpPr>
        <p:sp>
          <p:nvSpPr>
            <p:cNvPr id="13336" name="Oval 24"/>
            <p:cNvSpPr>
              <a:spLocks noChangeArrowheads="1"/>
            </p:cNvSpPr>
            <p:nvPr/>
          </p:nvSpPr>
          <p:spPr bwMode="gray">
            <a:xfrm>
              <a:off x="3745" y="1818"/>
              <a:ext cx="382" cy="38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10196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10196"/>
                    <a:invGamma/>
                  </a:schemeClr>
                </a:gs>
              </a:gsLst>
              <a:lin ang="5400000" scaled="1"/>
            </a:gradFill>
            <a:ln w="6350">
              <a:solidFill>
                <a:schemeClr val="hlink"/>
              </a:solidFill>
              <a:round/>
              <a:headEnd/>
              <a:tailEnd/>
            </a:ln>
            <a:effectLst>
              <a:outerShdw dist="38100" dir="54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7" name="Oval 25"/>
            <p:cNvSpPr>
              <a:spLocks noChangeArrowheads="1"/>
            </p:cNvSpPr>
            <p:nvPr/>
          </p:nvSpPr>
          <p:spPr bwMode="gray">
            <a:xfrm>
              <a:off x="3756" y="1829"/>
              <a:ext cx="358" cy="360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79216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hlink">
                  <a:alpha val="2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3338" name="Group 26"/>
          <p:cNvGrpSpPr>
            <a:grpSpLocks/>
          </p:cNvGrpSpPr>
          <p:nvPr/>
        </p:nvGrpSpPr>
        <p:grpSpPr bwMode="auto">
          <a:xfrm>
            <a:off x="6306206" y="5430521"/>
            <a:ext cx="1070872" cy="1143273"/>
            <a:chOff x="3745" y="1818"/>
            <a:chExt cx="382" cy="382"/>
          </a:xfrm>
          <a:solidFill>
            <a:srgbClr val="7030A0"/>
          </a:solidFill>
        </p:grpSpPr>
        <p:sp>
          <p:nvSpPr>
            <p:cNvPr id="13339" name="Oval 27"/>
            <p:cNvSpPr>
              <a:spLocks noChangeArrowheads="1"/>
            </p:cNvSpPr>
            <p:nvPr/>
          </p:nvSpPr>
          <p:spPr bwMode="gray">
            <a:xfrm>
              <a:off x="3745" y="1818"/>
              <a:ext cx="382" cy="382"/>
            </a:xfrm>
            <a:prstGeom prst="ellipse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40" name="Oval 28"/>
            <p:cNvSpPr>
              <a:spLocks noChangeArrowheads="1"/>
            </p:cNvSpPr>
            <p:nvPr/>
          </p:nvSpPr>
          <p:spPr bwMode="gray">
            <a:xfrm>
              <a:off x="3756" y="1829"/>
              <a:ext cx="358" cy="360"/>
            </a:xfrm>
            <a:prstGeom prst="ellipse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3341" name="Group 29"/>
          <p:cNvGrpSpPr>
            <a:grpSpLocks/>
          </p:cNvGrpSpPr>
          <p:nvPr/>
        </p:nvGrpSpPr>
        <p:grpSpPr bwMode="auto">
          <a:xfrm>
            <a:off x="6163424" y="214339"/>
            <a:ext cx="1448200" cy="1143275"/>
            <a:chOff x="3745" y="1818"/>
            <a:chExt cx="382" cy="382"/>
          </a:xfrm>
        </p:grpSpPr>
        <p:sp>
          <p:nvSpPr>
            <p:cNvPr id="13342" name="Oval 30"/>
            <p:cNvSpPr>
              <a:spLocks noChangeArrowheads="1"/>
            </p:cNvSpPr>
            <p:nvPr/>
          </p:nvSpPr>
          <p:spPr bwMode="gray">
            <a:xfrm>
              <a:off x="3745" y="1818"/>
              <a:ext cx="382" cy="38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1019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tint val="10196"/>
                    <a:invGamma/>
                  </a:schemeClr>
                </a:gs>
              </a:gsLst>
              <a:lin ang="5400000" scaled="1"/>
            </a:gradFill>
            <a:ln w="6350">
              <a:solidFill>
                <a:schemeClr val="accent2"/>
              </a:solidFill>
              <a:round/>
              <a:headEnd/>
              <a:tailEnd/>
            </a:ln>
            <a:effectLst>
              <a:outerShdw dist="38100" dir="54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43" name="Oval 31"/>
            <p:cNvSpPr>
              <a:spLocks noChangeArrowheads="1"/>
            </p:cNvSpPr>
            <p:nvPr/>
          </p:nvSpPr>
          <p:spPr bwMode="gray">
            <a:xfrm>
              <a:off x="3756" y="1829"/>
              <a:ext cx="358" cy="360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79216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accent2">
                  <a:alpha val="2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3344" name="Text Box 32"/>
          <p:cNvSpPr txBox="1">
            <a:spLocks noChangeArrowheads="1"/>
          </p:cNvSpPr>
          <p:nvPr/>
        </p:nvSpPr>
        <p:spPr bwMode="gray">
          <a:xfrm>
            <a:off x="6448990" y="428703"/>
            <a:ext cx="858286" cy="7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FFFF"/>
                </a:solidFill>
                <a:cs typeface="Arial" charset="0"/>
              </a:rPr>
              <a:t>A</a:t>
            </a:r>
          </a:p>
        </p:txBody>
      </p:sp>
      <p:sp>
        <p:nvSpPr>
          <p:cNvPr id="13345" name="Text Box 33"/>
          <p:cNvSpPr txBox="1">
            <a:spLocks noChangeArrowheads="1"/>
          </p:cNvSpPr>
          <p:nvPr/>
        </p:nvSpPr>
        <p:spPr bwMode="gray">
          <a:xfrm>
            <a:off x="4021678" y="3286885"/>
            <a:ext cx="456902" cy="7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FFFF"/>
                </a:solidFill>
                <a:cs typeface="Arial" charset="0"/>
              </a:rPr>
              <a:t>D</a:t>
            </a:r>
          </a:p>
        </p:txBody>
      </p:sp>
      <p:sp>
        <p:nvSpPr>
          <p:cNvPr id="13346" name="Text Box 34"/>
          <p:cNvSpPr txBox="1">
            <a:spLocks noChangeArrowheads="1"/>
          </p:cNvSpPr>
          <p:nvPr/>
        </p:nvSpPr>
        <p:spPr bwMode="gray">
          <a:xfrm>
            <a:off x="9681630" y="3371656"/>
            <a:ext cx="456902" cy="7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FFFF"/>
                </a:solidFill>
                <a:cs typeface="Arial" charset="0"/>
              </a:rPr>
              <a:t>B</a:t>
            </a:r>
          </a:p>
        </p:txBody>
      </p:sp>
      <p:sp>
        <p:nvSpPr>
          <p:cNvPr id="13347" name="Text Box 35"/>
          <p:cNvSpPr txBox="1">
            <a:spLocks noChangeArrowheads="1"/>
          </p:cNvSpPr>
          <p:nvPr/>
        </p:nvSpPr>
        <p:spPr bwMode="gray">
          <a:xfrm>
            <a:off x="6591772" y="5716339"/>
            <a:ext cx="456902" cy="7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FFFF"/>
                </a:solidFill>
                <a:cs typeface="Arial" charset="0"/>
              </a:rPr>
              <a:t>C</a:t>
            </a:r>
          </a:p>
        </p:txBody>
      </p:sp>
      <p:pic>
        <p:nvPicPr>
          <p:cNvPr id="32" name="Рисунок 31" descr="1270504293_polza-ot-produktov-2[1]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78378" y="1197546"/>
            <a:ext cx="1529784" cy="123186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iCAWEKX5W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809485" y="268834"/>
            <a:ext cx="1564405" cy="128618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lukzb[1]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77599" y="2215068"/>
            <a:ext cx="1070841" cy="67967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1249275408_10[1]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021678" y="214341"/>
            <a:ext cx="1213655" cy="120326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petrushka[1].jp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451150" y="1053530"/>
            <a:ext cx="1368595" cy="120661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524318_w640_h640_fasol_struchkovaya[1].jp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9628606" y="1786341"/>
            <a:ext cx="1402740" cy="106789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17[1].jp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8327046" y="2396629"/>
            <a:ext cx="1264642" cy="91413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12[1].jp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8947691" y="4573068"/>
            <a:ext cx="1162631" cy="85743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item_4056[1].jpg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8090994" y="3787067"/>
            <a:ext cx="1213623" cy="100388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image[1].jpg"/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4378637" y="5644886"/>
            <a:ext cx="1465872" cy="100034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1270245014[1].jpg"/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8090995" y="5716339"/>
            <a:ext cx="1142233" cy="90786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smorodina1[1].jpg"/>
          <p:cNvPicPr>
            <a:picLocks noChangeAspect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5235334" y="4644523"/>
            <a:ext cx="1248089" cy="92888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799aaacabf99[1].jpg"/>
          <p:cNvPicPr>
            <a:picLocks noChangeAspect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7305687" y="4715976"/>
            <a:ext cx="1070872" cy="10324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dill[1].jpg"/>
          <p:cNvPicPr>
            <a:picLocks noChangeAspect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6306207" y="3858521"/>
            <a:ext cx="1124113" cy="78600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nasyvor[1].gif"/>
          <p:cNvPicPr>
            <a:picLocks noChangeAspect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9716434" y="5268582"/>
            <a:ext cx="1314911" cy="89551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10[2].jpg"/>
          <p:cNvPicPr>
            <a:picLocks noChangeAspect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2879414" y="1786341"/>
            <a:ext cx="1356406" cy="10994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tk_sob_large_630_22_11_10_04_55[1].jpg"/>
          <p:cNvPicPr>
            <a:picLocks noChangeAspect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1737152" y="2572340"/>
            <a:ext cx="1223854" cy="10718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photos0-800x600[1].jpg"/>
          <p:cNvPicPr>
            <a:picLocks noChangeAspect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1879935" y="4358703"/>
            <a:ext cx="1237453" cy="92890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369254[1].jpg"/>
          <p:cNvPicPr>
            <a:picLocks noChangeAspect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3664722" y="4287249"/>
            <a:ext cx="1189858" cy="10718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5" name="Прямая соединительная линия 54"/>
          <p:cNvCxnSpPr>
            <a:stCxn id="13325" idx="1"/>
          </p:cNvCxnSpPr>
          <p:nvPr/>
        </p:nvCxnSpPr>
        <p:spPr>
          <a:xfrm rot="10800000">
            <a:off x="2483744" y="372204"/>
            <a:ext cx="3097707" cy="24721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>
            <a:stCxn id="13325" idx="3"/>
          </p:cNvCxnSpPr>
          <p:nvPr/>
        </p:nvCxnSpPr>
        <p:spPr>
          <a:xfrm flipV="1">
            <a:off x="7875286" y="1444022"/>
            <a:ext cx="2604273" cy="1400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rot="10800000" flipV="1">
            <a:off x="2665240" y="4215794"/>
            <a:ext cx="3284009" cy="26437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7734036" y="4358703"/>
            <a:ext cx="2927019" cy="25008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Рисунок 64" descr="img4bf7130bc785d[1].jpg"/>
          <p:cNvPicPr>
            <a:picLocks noChangeAspect="1"/>
          </p:cNvPicPr>
          <p:nvPr/>
        </p:nvPicPr>
        <p:blipFill>
          <a:blip r:embed="rId23" cstate="email"/>
          <a:srcRect/>
          <a:stretch>
            <a:fillRect/>
          </a:stretch>
        </p:blipFill>
        <p:spPr>
          <a:xfrm>
            <a:off x="1523008" y="214341"/>
            <a:ext cx="1927538" cy="1455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708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20204" y="477466"/>
            <a:ext cx="10508754" cy="834933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Продукти за частотою вживання в їжу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9459" name="AutoShape 3"/>
          <p:cNvSpPr>
            <a:spLocks noChangeArrowheads="1"/>
          </p:cNvSpPr>
          <p:nvPr/>
        </p:nvSpPr>
        <p:spPr bwMode="gray">
          <a:xfrm>
            <a:off x="7172151" y="1440500"/>
            <a:ext cx="4097635" cy="2310063"/>
          </a:xfrm>
          <a:prstGeom prst="notchedRightArrow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sz="2800" b="1" dirty="0"/>
              <a:t>Продукти нечастого</a:t>
            </a:r>
          </a:p>
          <a:p>
            <a:pPr algn="ctr"/>
            <a:r>
              <a:rPr lang="uk-UA" sz="2800" b="1" dirty="0"/>
              <a:t> вживання в їжу.</a:t>
            </a:r>
            <a:endParaRPr lang="ru-RU" sz="2800" b="1" dirty="0"/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gray">
          <a:xfrm>
            <a:off x="594654" y="4056416"/>
            <a:ext cx="3998187" cy="2164181"/>
          </a:xfrm>
          <a:prstGeom prst="notchedRightArrow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Продукти, </a:t>
            </a:r>
            <a:r>
              <a:rPr lang="uk-UA" sz="2800" b="1" dirty="0">
                <a:solidFill>
                  <a:schemeClr val="bg1"/>
                </a:solidFill>
              </a:rPr>
              <a:t>які краще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 рідко вживати в їжу.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471" name="AutoShape 15"/>
          <p:cNvSpPr>
            <a:spLocks noChangeArrowheads="1"/>
          </p:cNvSpPr>
          <p:nvPr/>
        </p:nvSpPr>
        <p:spPr bwMode="gray">
          <a:xfrm>
            <a:off x="331391" y="1500522"/>
            <a:ext cx="4261451" cy="2386578"/>
          </a:xfrm>
          <a:prstGeom prst="notchedRightArrow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Продукти щоденного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вживання в їжу.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475" name="Text Box 19"/>
          <p:cNvSpPr txBox="1">
            <a:spLocks noChangeArrowheads="1"/>
          </p:cNvSpPr>
          <p:nvPr/>
        </p:nvSpPr>
        <p:spPr bwMode="gray">
          <a:xfrm>
            <a:off x="5241687" y="3887100"/>
            <a:ext cx="1665790" cy="3386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cs typeface="Arial" charset="0"/>
              </a:rPr>
              <a:t> </a:t>
            </a:r>
          </a:p>
        </p:txBody>
      </p:sp>
      <p:pic>
        <p:nvPicPr>
          <p:cNvPr id="27" name="Picture 5" descr="аверина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3249" y="3606345"/>
            <a:ext cx="2342665" cy="3064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8" name="Picture 5" descr="аверина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76207" y="3151412"/>
            <a:ext cx="2552368" cy="3354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9" name="Picture 5" descr="аверина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01745" y="994197"/>
            <a:ext cx="2435592" cy="3095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863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  <p:bldP spid="194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15409" y="1485579"/>
            <a:ext cx="8827231" cy="57606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14" tIns="54407" rIns="108814" bIns="54407" rtlCol="0" anchor="ctr"/>
          <a:lstStyle/>
          <a:p>
            <a:pPr algn="ctr"/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Оберіть рослину своїх очікувань на уроці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79463" y="549474"/>
            <a:ext cx="10153129" cy="6842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Налаштування на урок </a:t>
            </a:r>
            <a:endParaRPr lang="ru-RU" sz="40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79462" y="5155733"/>
            <a:ext cx="2143182" cy="101036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Практичні вміння</a:t>
            </a:r>
            <a:endParaRPr lang="ru-RU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499744" y="5083724"/>
            <a:ext cx="2016224" cy="1082373"/>
          </a:xfrm>
          <a:prstGeom prst="round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Наукові знання </a:t>
            </a:r>
            <a:endParaRPr lang="ru-RU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965071" y="5048847"/>
            <a:ext cx="2520279" cy="10823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Цікаве спілкування</a:t>
            </a:r>
            <a:endParaRPr lang="ru-RU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90368" y="5013970"/>
            <a:ext cx="2497005" cy="1152128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Важлива інформація </a:t>
            </a:r>
            <a:endParaRPr lang="ru-RU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2" descr="D:\Картинки до тестів\Емоції Рослини в горщиках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570" y="2062399"/>
            <a:ext cx="2666667" cy="28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Картинки до тестів\Емоції Рослини в горщиках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626" y="2083603"/>
            <a:ext cx="3016579" cy="307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Картинки до тестів\Емоції Рослини в горщиках\potted-plant-whatsap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44" y="2241298"/>
            <a:ext cx="2842427" cy="284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Емоції Рослини в горщиках\🪴-Tanaman-Pot-JoyPixel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91" y="2241298"/>
            <a:ext cx="2914435" cy="291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08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7495" y="542859"/>
            <a:ext cx="9577064" cy="7266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Запам’ятай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32029" y="1413570"/>
            <a:ext cx="7112530" cy="43664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За </a:t>
            </a:r>
            <a:r>
              <a:rPr lang="ru-RU" sz="3200" b="1" dirty="0" err="1"/>
              <a:t>ознак</a:t>
            </a:r>
            <a:r>
              <a:rPr lang="ru-RU" sz="3200" b="1" dirty="0"/>
              <a:t> </a:t>
            </a:r>
            <a:r>
              <a:rPr lang="ru-RU" sz="3200" b="1" dirty="0" err="1"/>
              <a:t>отруєння</a:t>
            </a:r>
            <a:r>
              <a:rPr lang="ru-RU" sz="3200" b="1" dirty="0"/>
              <a:t> — </a:t>
            </a:r>
            <a:r>
              <a:rPr lang="ru-RU" sz="3200" b="1" dirty="0" err="1"/>
              <a:t>біль</a:t>
            </a:r>
            <a:r>
              <a:rPr lang="ru-RU" sz="3200" b="1" dirty="0"/>
              <a:t> у </a:t>
            </a:r>
            <a:r>
              <a:rPr lang="ru-RU" sz="3200" b="1" dirty="0" err="1"/>
              <a:t>животі</a:t>
            </a:r>
            <a:r>
              <a:rPr lang="ru-RU" sz="3200" b="1" dirty="0"/>
              <a:t>, </a:t>
            </a:r>
            <a:r>
              <a:rPr lang="ru-RU" sz="3200" b="1" dirty="0" err="1"/>
              <a:t>слабкість</a:t>
            </a:r>
            <a:r>
              <a:rPr lang="ru-RU" sz="3200" b="1" dirty="0"/>
              <a:t>, </a:t>
            </a:r>
            <a:r>
              <a:rPr lang="ru-RU" sz="3200" b="1" dirty="0" err="1"/>
              <a:t>нудота</a:t>
            </a:r>
            <a:r>
              <a:rPr lang="ru-RU" sz="3200" b="1" dirty="0"/>
              <a:t>, пронос (</a:t>
            </a:r>
            <a:r>
              <a:rPr lang="ru-RU" sz="3200" b="1" dirty="0" err="1"/>
              <a:t>діарея</a:t>
            </a:r>
            <a:r>
              <a:rPr lang="ru-RU" sz="3200" b="1" dirty="0"/>
              <a:t>), </a:t>
            </a:r>
            <a:r>
              <a:rPr lang="ru-RU" sz="3200" b="1" dirty="0" err="1"/>
              <a:t>блювання</a:t>
            </a:r>
            <a:r>
              <a:rPr lang="ru-RU" sz="3200" b="1" dirty="0"/>
              <a:t>, </a:t>
            </a:r>
            <a:r>
              <a:rPr lang="ru-RU" sz="3200" b="1" dirty="0" err="1"/>
              <a:t>підвищення</a:t>
            </a:r>
            <a:r>
              <a:rPr lang="ru-RU" sz="3200" b="1" dirty="0"/>
              <a:t> </a:t>
            </a:r>
            <a:r>
              <a:rPr lang="ru-RU" sz="3200" b="1" dirty="0" err="1"/>
              <a:t>температури</a:t>
            </a:r>
            <a:r>
              <a:rPr lang="ru-RU" sz="3200" b="1" dirty="0"/>
              <a:t> — </a:t>
            </a:r>
            <a:r>
              <a:rPr lang="ru-RU" sz="3200" b="1" dirty="0" err="1"/>
              <a:t>потрібно</a:t>
            </a:r>
            <a:r>
              <a:rPr lang="ru-RU" sz="3200" b="1" dirty="0"/>
              <a:t> </a:t>
            </a:r>
            <a:r>
              <a:rPr lang="ru-RU" sz="3200" b="1" dirty="0" err="1"/>
              <a:t>звернутися</a:t>
            </a:r>
            <a:r>
              <a:rPr lang="ru-RU" sz="3200" b="1" dirty="0"/>
              <a:t> до </a:t>
            </a:r>
            <a:r>
              <a:rPr lang="ru-RU" sz="3200" b="1" dirty="0" err="1"/>
              <a:t>лікаря</a:t>
            </a:r>
            <a:r>
              <a:rPr lang="ru-RU" sz="3200" b="1" dirty="0"/>
              <a:t>. До </a:t>
            </a:r>
            <a:r>
              <a:rPr lang="ru-RU" sz="3200" b="1" dirty="0" err="1"/>
              <a:t>його</a:t>
            </a:r>
            <a:r>
              <a:rPr lang="ru-RU" sz="3200" b="1" dirty="0"/>
              <a:t> </a:t>
            </a:r>
            <a:r>
              <a:rPr lang="ru-RU" sz="3200" b="1" dirty="0" err="1"/>
              <a:t>приїзду</a:t>
            </a:r>
            <a:r>
              <a:rPr lang="ru-RU" sz="3200" b="1" dirty="0"/>
              <a:t> </a:t>
            </a:r>
            <a:r>
              <a:rPr lang="ru-RU" sz="3200" b="1" dirty="0" err="1"/>
              <a:t>варто</a:t>
            </a:r>
            <a:r>
              <a:rPr lang="ru-RU" sz="3200" b="1" dirty="0"/>
              <a:t> </a:t>
            </a:r>
            <a:r>
              <a:rPr lang="ru-RU" sz="3200" b="1" dirty="0" err="1"/>
              <a:t>промити</a:t>
            </a:r>
            <a:r>
              <a:rPr lang="ru-RU" sz="3200" b="1" dirty="0"/>
              <a:t> </a:t>
            </a:r>
            <a:r>
              <a:rPr lang="ru-RU" sz="3200" b="1" dirty="0" err="1"/>
              <a:t>шлунок</a:t>
            </a:r>
            <a:r>
              <a:rPr lang="ru-RU" sz="3200" b="1" dirty="0"/>
              <a:t>, </a:t>
            </a:r>
            <a:r>
              <a:rPr lang="ru-RU" sz="3200" b="1" dirty="0" err="1"/>
              <a:t>випивши</a:t>
            </a:r>
            <a:r>
              <a:rPr lang="ru-RU" sz="3200" b="1" dirty="0"/>
              <a:t> 1–2 </a:t>
            </a:r>
            <a:r>
              <a:rPr lang="ru-RU" sz="3200" b="1" dirty="0" err="1"/>
              <a:t>літри</a:t>
            </a:r>
            <a:r>
              <a:rPr lang="ru-RU" sz="3200" b="1" dirty="0"/>
              <a:t> води, </a:t>
            </a:r>
            <a:r>
              <a:rPr lang="ru-RU" sz="3200" b="1" dirty="0" err="1"/>
              <a:t>щоб</a:t>
            </a:r>
            <a:r>
              <a:rPr lang="ru-RU" sz="3200" b="1" dirty="0"/>
              <a:t> </a:t>
            </a:r>
            <a:r>
              <a:rPr lang="ru-RU" sz="3200" b="1" dirty="0" err="1"/>
              <a:t>викликати</a:t>
            </a:r>
            <a:r>
              <a:rPr lang="ru-RU" sz="3200" b="1" dirty="0"/>
              <a:t> </a:t>
            </a:r>
            <a:r>
              <a:rPr lang="ru-RU" sz="3200" b="1" dirty="0" err="1"/>
              <a:t>блювоту</a:t>
            </a:r>
            <a:r>
              <a:rPr lang="ru-RU" sz="3200" b="1" dirty="0"/>
              <a:t> й </a:t>
            </a:r>
            <a:r>
              <a:rPr lang="ru-RU" sz="3200" b="1" dirty="0" err="1"/>
              <a:t>очистити</a:t>
            </a:r>
            <a:r>
              <a:rPr lang="ru-RU" sz="3200" b="1" dirty="0"/>
              <a:t> </a:t>
            </a:r>
            <a:r>
              <a:rPr lang="ru-RU" sz="3200" b="1" dirty="0" err="1"/>
              <a:t>організм</a:t>
            </a:r>
            <a:r>
              <a:rPr lang="ru-RU" sz="3200" b="1" dirty="0"/>
              <a:t> </a:t>
            </a:r>
            <a:r>
              <a:rPr lang="ru-RU" sz="3200" b="1" dirty="0" err="1"/>
              <a:t>від</a:t>
            </a:r>
            <a:r>
              <a:rPr lang="ru-RU" sz="3200" b="1" dirty="0"/>
              <a:t> </a:t>
            </a:r>
            <a:r>
              <a:rPr lang="ru-RU" sz="3200" b="1" dirty="0" err="1"/>
              <a:t>отрути</a:t>
            </a:r>
            <a:r>
              <a:rPr lang="ru-RU" sz="3200" b="1" dirty="0"/>
              <a:t>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130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55" y="1845618"/>
            <a:ext cx="2664296" cy="3113398"/>
          </a:xfrm>
          <a:prstGeom prst="roundRect">
            <a:avLst/>
          </a:prstGeom>
          <a:ln w="38100"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3616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5487" y="693490"/>
            <a:ext cx="9649072" cy="720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Поміркуйте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5727" y="1423128"/>
            <a:ext cx="5962494" cy="73907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3">
                    <a:lumMod val="50000"/>
                  </a:schemeClr>
                </a:solidFill>
              </a:rPr>
              <a:t>Здорове харчування. </a:t>
            </a:r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</a:rPr>
              <a:t>Що </a:t>
            </a:r>
            <a:r>
              <a:rPr lang="uk-UA" sz="3200" b="1" dirty="0">
                <a:solidFill>
                  <a:schemeClr val="accent3">
                    <a:lumMod val="50000"/>
                  </a:schemeClr>
                </a:solidFill>
              </a:rPr>
              <a:t>це?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20968" y="2302216"/>
            <a:ext cx="8553560" cy="1008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Продукти харчування діляться на:</a:t>
            </a:r>
            <a:endParaRPr lang="ru-RU" sz="3600" b="1" dirty="0"/>
          </a:p>
        </p:txBody>
      </p:sp>
      <p:sp>
        <p:nvSpPr>
          <p:cNvPr id="9" name="Овал 8"/>
          <p:cNvSpPr/>
          <p:nvPr/>
        </p:nvSpPr>
        <p:spPr>
          <a:xfrm>
            <a:off x="2415942" y="3810442"/>
            <a:ext cx="3100025" cy="2505521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Корисні для здоров’я </a:t>
            </a:r>
            <a:endParaRPr lang="ru-RU" sz="3600" b="1" dirty="0"/>
          </a:p>
        </p:txBody>
      </p:sp>
      <p:sp>
        <p:nvSpPr>
          <p:cNvPr id="10" name="Овал 9"/>
          <p:cNvSpPr/>
          <p:nvPr/>
        </p:nvSpPr>
        <p:spPr>
          <a:xfrm>
            <a:off x="6947923" y="3810442"/>
            <a:ext cx="3176556" cy="2505521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Шкідливі для здоров’я</a:t>
            </a:r>
            <a:endParaRPr lang="ru-RU" sz="3600" b="1" dirty="0"/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3515611" y="3341918"/>
            <a:ext cx="860503" cy="316175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7982899" y="3351652"/>
            <a:ext cx="860504" cy="321761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5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17862" y="514702"/>
            <a:ext cx="11294736" cy="8268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Назвіть </a:t>
            </a:r>
            <a:r>
              <a:rPr lang="uk-UA" sz="3200" b="1" dirty="0">
                <a:solidFill>
                  <a:schemeClr val="bg1"/>
                </a:solidFill>
              </a:rPr>
              <a:t>продукти, корисні для здоров’я. </a:t>
            </a:r>
            <a:r>
              <a:rPr lang="uk-UA" sz="3200" b="1" dirty="0" smtClean="0">
                <a:solidFill>
                  <a:schemeClr val="bg1"/>
                </a:solidFill>
              </a:rPr>
              <a:t>Доповніть </a:t>
            </a:r>
            <a:r>
              <a:rPr lang="uk-UA" sz="3200" b="1" dirty="0">
                <a:solidFill>
                  <a:schemeClr val="bg1"/>
                </a:solidFill>
              </a:rPr>
              <a:t>перелік.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735" y="1748497"/>
            <a:ext cx="2396352" cy="179885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168" y="1734224"/>
            <a:ext cx="2880439" cy="170038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023" y="1749238"/>
            <a:ext cx="2197736" cy="18927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17" y="4187374"/>
            <a:ext cx="2387586" cy="182089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17" y="1734224"/>
            <a:ext cx="2492429" cy="18229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27" y="4147751"/>
            <a:ext cx="2049201" cy="20042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295" y="4089449"/>
            <a:ext cx="2880439" cy="191882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97" y="4094017"/>
            <a:ext cx="2774759" cy="186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0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305" y="1522587"/>
            <a:ext cx="2046910" cy="2006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2" r="1425"/>
          <a:stretch/>
        </p:blipFill>
        <p:spPr>
          <a:xfrm>
            <a:off x="9113873" y="1529211"/>
            <a:ext cx="2195746" cy="191545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7" r="1071"/>
          <a:stretch/>
        </p:blipFill>
        <p:spPr>
          <a:xfrm>
            <a:off x="6020024" y="1522587"/>
            <a:ext cx="2952328" cy="19568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88" y="3702800"/>
            <a:ext cx="3844829" cy="217079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47" y="3702800"/>
            <a:ext cx="2807590" cy="218022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39" y="3717826"/>
            <a:ext cx="3275505" cy="218396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63" y="1606839"/>
            <a:ext cx="2448272" cy="183782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17862" y="514702"/>
            <a:ext cx="11294736" cy="8268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Назвіть </a:t>
            </a:r>
            <a:r>
              <a:rPr lang="uk-UA" sz="3200" b="1" dirty="0">
                <a:solidFill>
                  <a:schemeClr val="bg1"/>
                </a:solidFill>
              </a:rPr>
              <a:t>продукти, </a:t>
            </a:r>
            <a:r>
              <a:rPr lang="uk-UA" sz="3200" b="1" dirty="0" smtClean="0">
                <a:solidFill>
                  <a:schemeClr val="bg1"/>
                </a:solidFill>
              </a:rPr>
              <a:t>шкідливі </a:t>
            </a:r>
            <a:r>
              <a:rPr lang="uk-UA" sz="3200" b="1" dirty="0">
                <a:solidFill>
                  <a:schemeClr val="bg1"/>
                </a:solidFill>
              </a:rPr>
              <a:t>для здоров’я. </a:t>
            </a:r>
            <a:r>
              <a:rPr lang="uk-UA" sz="3200" b="1" dirty="0" smtClean="0">
                <a:solidFill>
                  <a:schemeClr val="bg1"/>
                </a:solidFill>
              </a:rPr>
              <a:t>Доповніть </a:t>
            </a:r>
            <a:r>
              <a:rPr lang="uk-UA" sz="3200" b="1" dirty="0">
                <a:solidFill>
                  <a:schemeClr val="bg1"/>
                </a:solidFill>
              </a:rPr>
              <a:t>перелік.</a:t>
            </a:r>
          </a:p>
        </p:txBody>
      </p:sp>
    </p:spTree>
    <p:extLst>
      <p:ext uri="{BB962C8B-B14F-4D97-AF65-F5344CB8AC3E}">
        <p14:creationId xmlns:p14="http://schemas.microsoft.com/office/powerpoint/2010/main" val="360170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9463" y="492927"/>
            <a:ext cx="10225136" cy="7046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Руханка «Здорова їжа»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2" y="4372776"/>
            <a:ext cx="2535408" cy="16917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784" r="1275" b="23540"/>
          <a:stretch/>
        </p:blipFill>
        <p:spPr>
          <a:xfrm>
            <a:off x="763439" y="2477922"/>
            <a:ext cx="2862569" cy="15950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791" y="2359676"/>
            <a:ext cx="2006527" cy="19667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7" r="1071"/>
          <a:stretch/>
        </p:blipFill>
        <p:spPr>
          <a:xfrm>
            <a:off x="3678786" y="4478668"/>
            <a:ext cx="2512536" cy="16653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47" y="2475699"/>
            <a:ext cx="2411292" cy="158027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83" y="4293257"/>
            <a:ext cx="2155356" cy="18562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347" y="2421362"/>
            <a:ext cx="2239824" cy="170820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594" y="4424039"/>
            <a:ext cx="2291330" cy="172001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979463" y="1313950"/>
            <a:ext cx="10225136" cy="917529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3">
                    <a:lumMod val="50000"/>
                  </a:schemeClr>
                </a:solidFill>
              </a:rPr>
              <a:t>Якщо це корисно для здоров’я, </a:t>
            </a:r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</a:rPr>
              <a:t>зробіть нахили тулубом вліво-вправо, </a:t>
            </a: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</a:rPr>
              <a:t>якщо шкідливо – </a:t>
            </a:r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</a:rPr>
              <a:t>повороти тулубом вліво-вправо.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3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thefullpint.com/wp-content/uploads/2010/11/boy-eating-turkey-clipart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8" b="100000" l="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79" y="1278657"/>
            <a:ext cx="221367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890242" y="1300043"/>
            <a:ext cx="7416823" cy="1384995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/>
            <a:r>
              <a:rPr lang="uk-UA" sz="2800" b="1" dirty="0">
                <a:solidFill>
                  <a:schemeClr val="bg1"/>
                </a:solidFill>
                <a:latin typeface="+mn-lt"/>
              </a:rPr>
              <a:t>Миколка любить їсти м’ясо і не любить їсти овочі. Він говорить, що білок дає багато енергії, та і дуже смачно, особливо шашлики.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23479" y="478477"/>
            <a:ext cx="993710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/>
              <a:t>Що ви порадите </a:t>
            </a:r>
            <a:r>
              <a:rPr lang="uk-UA" sz="4000" b="1" dirty="0" smtClean="0"/>
              <a:t>дітям?</a:t>
            </a:r>
            <a:endParaRPr lang="ru-RU" sz="4000" b="1" dirty="0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147815" y="1700152"/>
            <a:ext cx="7056784" cy="584775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/>
            <a:r>
              <a:rPr lang="uk-UA" sz="3200" b="1" dirty="0">
                <a:solidFill>
                  <a:schemeClr val="bg1"/>
                </a:solidFill>
                <a:latin typeface="+mn-lt"/>
              </a:rPr>
              <a:t>Їжа 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</a:rPr>
              <a:t>повинна бути </a:t>
            </a:r>
            <a:r>
              <a:rPr lang="uk-UA" sz="3200" b="1" dirty="0">
                <a:solidFill>
                  <a:schemeClr val="bg1"/>
                </a:solidFill>
                <a:latin typeface="+mn-lt"/>
              </a:rPr>
              <a:t>різноманітною!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4" descr="http://previews.123rf.com/images/gurza/gurza1111/gurza111100155/11168772-Ni-a-con-caramelos-de-az-car-Foto-de-archiv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69" l="0" r="996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423" y="2908893"/>
            <a:ext cx="1846767" cy="310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2823311" y="2808770"/>
            <a:ext cx="5938884" cy="1384995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/>
            <a:r>
              <a:rPr lang="uk-UA" sz="2800" b="1" dirty="0">
                <a:solidFill>
                  <a:schemeClr val="bg1"/>
                </a:solidFill>
                <a:latin typeface="+mn-lt"/>
              </a:rPr>
              <a:t>Марійка дуже любить цукерки. Вона їсть їх на сніданок, і на перервах, і на обід. Іноді у неї  болять зуби.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823310" y="2911630"/>
            <a:ext cx="6211479" cy="1077218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/>
            <a:r>
              <a:rPr lang="uk-UA" sz="3200" b="1" dirty="0">
                <a:solidFill>
                  <a:schemeClr val="bg1"/>
                </a:solidFill>
                <a:latin typeface="+mn-lt"/>
              </a:rPr>
              <a:t>Солодощі 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</a:rPr>
              <a:t>– призводять </a:t>
            </a:r>
            <a:r>
              <a:rPr lang="uk-UA" sz="3200" b="1" dirty="0">
                <a:solidFill>
                  <a:schemeClr val="bg1"/>
                </a:solidFill>
                <a:latin typeface="+mn-lt"/>
              </a:rPr>
              <a:t>до карієсу і потемніння зубної емалі. 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2" descr="http://www.interaksyon.com/assets/images/articles/interphoto_13582075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31" y="4565113"/>
            <a:ext cx="2304256" cy="1704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094073" y="4293890"/>
            <a:ext cx="6598357" cy="1815882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/>
            <a:r>
              <a:rPr lang="uk-UA" sz="2800" b="1" dirty="0">
                <a:solidFill>
                  <a:schemeClr val="bg1"/>
                </a:solidFill>
                <a:latin typeface="+mn-lt"/>
              </a:rPr>
              <a:t>Славко набігався у вихідний день. Ніколи було йому поїсти. Наближався вечір. Славко накинувся на їжу. Наївся так, що з місця не міг зійти і пішов спати.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3094074" y="4822884"/>
            <a:ext cx="6598357" cy="1077218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/>
            <a:r>
              <a:rPr lang="ru-RU" sz="3200" b="1" dirty="0" err="1">
                <a:solidFill>
                  <a:schemeClr val="bg1"/>
                </a:solidFill>
                <a:latin typeface="+mn-lt"/>
              </a:rPr>
              <a:t>Вечеряти</a:t>
            </a:r>
            <a:r>
              <a:rPr lang="ru-RU" sz="3200" b="1" dirty="0">
                <a:solidFill>
                  <a:schemeClr val="bg1"/>
                </a:solidFill>
                <a:latin typeface="+mn-lt"/>
              </a:rPr>
              <a:t> не </a:t>
            </a:r>
            <a:r>
              <a:rPr lang="ru-RU" sz="3200" b="1" dirty="0" err="1">
                <a:solidFill>
                  <a:schemeClr val="bg1"/>
                </a:solidFill>
                <a:latin typeface="+mn-lt"/>
              </a:rPr>
              <a:t>пізніше</a:t>
            </a:r>
            <a:r>
              <a:rPr lang="ru-RU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+mn-lt"/>
              </a:rPr>
              <a:t>ніж</a:t>
            </a:r>
            <a:r>
              <a:rPr lang="ru-RU" sz="3200" b="1" dirty="0">
                <a:solidFill>
                  <a:schemeClr val="bg1"/>
                </a:solidFill>
                <a:latin typeface="+mn-lt"/>
              </a:rPr>
              <a:t> за 2–3 </a:t>
            </a:r>
            <a:r>
              <a:rPr lang="ru-RU" sz="3200" b="1" dirty="0" err="1">
                <a:solidFill>
                  <a:schemeClr val="bg1"/>
                </a:solidFill>
                <a:latin typeface="+mn-lt"/>
              </a:rPr>
              <a:t>години</a:t>
            </a:r>
            <a:r>
              <a:rPr lang="ru-RU" sz="3200" b="1" dirty="0">
                <a:solidFill>
                  <a:schemeClr val="bg1"/>
                </a:solidFill>
                <a:latin typeface="+mn-lt"/>
              </a:rPr>
              <a:t> до сну</a:t>
            </a:r>
            <a:r>
              <a:rPr lang="uk-UA" sz="3200" b="1" dirty="0">
                <a:solidFill>
                  <a:schemeClr val="bg1"/>
                </a:solidFill>
                <a:latin typeface="+mn-lt"/>
              </a:rPr>
              <a:t>!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413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0" grpId="1" animBg="1"/>
      <p:bldP spid="11" grpId="0" animBg="1"/>
      <p:bldP spid="13" grpId="0" animBg="1"/>
      <p:bldP spid="13" grpId="1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9463" y="477465"/>
            <a:ext cx="10081120" cy="6115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Побесідуймо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79463" y="1197546"/>
            <a:ext cx="10081120" cy="6314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Які органи відносяться до травної системи?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79464" y="1833064"/>
            <a:ext cx="10225135" cy="6314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Яку функцію виконують зуби та язик у травній системі?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76446" y="2464535"/>
            <a:ext cx="11389603" cy="631471"/>
          </a:xfrm>
          <a:prstGeom prst="round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Який час потрібний для перетравлення їжі у травній системі?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63257" y="3096006"/>
            <a:ext cx="9941442" cy="6314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Що допомагає перетравлюватися їжі у шлунку?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51471" y="3795814"/>
            <a:ext cx="10009112" cy="9468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Через стінки </a:t>
            </a:r>
            <a:r>
              <a:rPr lang="uk-UA" sz="3200" b="1" dirty="0" smtClean="0"/>
              <a:t>якого органу </a:t>
            </a:r>
            <a:r>
              <a:rPr lang="uk-UA" sz="3200" b="1" dirty="0"/>
              <a:t>всі поживні речовини всмоктуються в кров?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51470" y="4742627"/>
            <a:ext cx="10009113" cy="5830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Що відбувається з неперетравленими рештками їжі?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63257" y="5446018"/>
            <a:ext cx="9997326" cy="67987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Яку назву має головний орган виділення?</a:t>
            </a:r>
          </a:p>
        </p:txBody>
      </p:sp>
    </p:spTree>
    <p:extLst>
      <p:ext uri="{BB962C8B-B14F-4D97-AF65-F5344CB8AC3E}">
        <p14:creationId xmlns:p14="http://schemas.microsoft.com/office/powerpoint/2010/main" val="217782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835445" y="3789834"/>
            <a:ext cx="7992889" cy="2009061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 err="1" smtClean="0"/>
              <a:t>Поясніть</a:t>
            </a:r>
            <a:r>
              <a:rPr lang="ru-RU" sz="2800" b="1" dirty="0" smtClean="0"/>
              <a:t> </a:t>
            </a:r>
            <a:r>
              <a:rPr lang="ru-RU" sz="2800" b="1" dirty="0"/>
              <a:t>прислів’я. </a:t>
            </a:r>
            <a:endParaRPr lang="ru-RU" sz="2800" b="1" dirty="0" smtClean="0"/>
          </a:p>
          <a:p>
            <a:r>
              <a:rPr lang="ru-RU" sz="2800" b="1" dirty="0" smtClean="0"/>
              <a:t>• </a:t>
            </a:r>
            <a:r>
              <a:rPr lang="ru-RU" sz="2800" b="1" dirty="0"/>
              <a:t>Мало </a:t>
            </a:r>
            <a:r>
              <a:rPr lang="ru-RU" sz="2800" b="1" dirty="0" err="1"/>
              <a:t>вкусиш</a:t>
            </a:r>
            <a:r>
              <a:rPr lang="ru-RU" sz="2800" b="1" dirty="0"/>
              <a:t> — </a:t>
            </a:r>
            <a:r>
              <a:rPr lang="ru-RU" sz="2800" b="1" dirty="0" err="1"/>
              <a:t>скоріше</a:t>
            </a:r>
            <a:r>
              <a:rPr lang="ru-RU" sz="2800" b="1" dirty="0"/>
              <a:t> </a:t>
            </a:r>
            <a:r>
              <a:rPr lang="ru-RU" sz="2800" b="1" dirty="0" err="1"/>
              <a:t>прожуєш</a:t>
            </a:r>
            <a:r>
              <a:rPr lang="ru-RU" sz="2800" b="1" dirty="0"/>
              <a:t>. </a:t>
            </a:r>
            <a:endParaRPr lang="ru-RU" sz="2800" b="1" dirty="0" smtClean="0"/>
          </a:p>
          <a:p>
            <a:r>
              <a:rPr lang="ru-RU" sz="2800" b="1" dirty="0" smtClean="0"/>
              <a:t>• </a:t>
            </a:r>
            <a:r>
              <a:rPr lang="ru-RU" sz="2800" b="1" dirty="0" err="1"/>
              <a:t>Умілий</a:t>
            </a:r>
            <a:r>
              <a:rPr lang="ru-RU" sz="2800" b="1" dirty="0"/>
              <a:t> </a:t>
            </a:r>
            <a:r>
              <a:rPr lang="ru-RU" sz="2800" b="1" dirty="0" err="1"/>
              <a:t>кухар</a:t>
            </a:r>
            <a:r>
              <a:rPr lang="ru-RU" sz="2800" b="1" dirty="0"/>
              <a:t> — </a:t>
            </a:r>
            <a:r>
              <a:rPr lang="ru-RU" sz="2800" b="1" dirty="0" err="1"/>
              <a:t>найкращий</a:t>
            </a:r>
            <a:r>
              <a:rPr lang="ru-RU" sz="2800" b="1" dirty="0"/>
              <a:t> </a:t>
            </a:r>
            <a:r>
              <a:rPr lang="ru-RU" sz="2800" b="1" dirty="0" err="1"/>
              <a:t>лікар</a:t>
            </a:r>
            <a:r>
              <a:rPr lang="ru-RU" sz="2800" b="1" dirty="0"/>
              <a:t>. </a:t>
            </a:r>
            <a:endParaRPr lang="ru-RU" sz="2800" b="1" dirty="0" smtClean="0"/>
          </a:p>
          <a:p>
            <a:r>
              <a:rPr lang="ru-RU" sz="2800" b="1" dirty="0" smtClean="0"/>
              <a:t>• </a:t>
            </a:r>
            <a:r>
              <a:rPr lang="ru-RU" sz="2800" b="1" dirty="0"/>
              <a:t>Від </a:t>
            </a:r>
            <a:r>
              <a:rPr lang="ru-RU" sz="2800" b="1" dirty="0" err="1"/>
              <a:t>помірної</a:t>
            </a:r>
            <a:r>
              <a:rPr lang="ru-RU" sz="2800" b="1" dirty="0"/>
              <a:t> їжі — сила, від </a:t>
            </a:r>
            <a:r>
              <a:rPr lang="ru-RU" sz="2800" b="1" dirty="0" err="1"/>
              <a:t>надмірної</a:t>
            </a:r>
            <a:r>
              <a:rPr lang="ru-RU" sz="2800" b="1" dirty="0"/>
              <a:t> — горе.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8275" y="1413571"/>
            <a:ext cx="6667931" cy="2160240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b="1" dirty="0"/>
              <a:t>Для </a:t>
            </a:r>
            <a:r>
              <a:rPr lang="ru-RU" sz="3200" b="1" dirty="0" err="1"/>
              <a:t>нормальної</a:t>
            </a:r>
            <a:r>
              <a:rPr lang="ru-RU" sz="3200" b="1" dirty="0"/>
              <a:t> роботи </a:t>
            </a:r>
            <a:r>
              <a:rPr lang="ru-RU" sz="3200" b="1" dirty="0" err="1"/>
              <a:t>організму</a:t>
            </a:r>
            <a:r>
              <a:rPr lang="ru-RU" sz="3200" b="1" dirty="0"/>
              <a:t> </a:t>
            </a:r>
            <a:r>
              <a:rPr lang="ru-RU" sz="3200" b="1" dirty="0" err="1"/>
              <a:t>потрібні</a:t>
            </a:r>
            <a:r>
              <a:rPr lang="ru-RU" sz="3200" b="1" dirty="0"/>
              <a:t> </a:t>
            </a:r>
            <a:r>
              <a:rPr lang="ru-RU" sz="3200" b="1" dirty="0" err="1"/>
              <a:t>корисні</a:t>
            </a:r>
            <a:r>
              <a:rPr lang="ru-RU" sz="3200" b="1" dirty="0"/>
              <a:t> </a:t>
            </a:r>
            <a:r>
              <a:rPr lang="ru-RU" sz="3200" b="1" dirty="0" err="1"/>
              <a:t>речовини</a:t>
            </a:r>
            <a:r>
              <a:rPr lang="ru-RU" sz="3200" b="1" dirty="0"/>
              <a:t>.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Вони </a:t>
            </a:r>
            <a:r>
              <a:rPr lang="ru-RU" sz="3200" b="1" dirty="0" err="1"/>
              <a:t>містяться</a:t>
            </a:r>
            <a:r>
              <a:rPr lang="ru-RU" sz="3200" b="1" dirty="0"/>
              <a:t> в усіх продуктах, які ти </a:t>
            </a:r>
            <a:r>
              <a:rPr lang="ru-RU" sz="3200" b="1" dirty="0" err="1" smtClean="0"/>
              <a:t>споживаєш</a:t>
            </a:r>
            <a:r>
              <a:rPr lang="uk-UA" sz="3200" b="1" dirty="0" smtClean="0">
                <a:solidFill>
                  <a:prstClr val="white"/>
                </a:solidFill>
              </a:rPr>
              <a:t>. </a:t>
            </a:r>
            <a:endParaRPr lang="uk-UA" sz="3200" b="1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2750" y="565444"/>
            <a:ext cx="1013143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err="1" smtClean="0"/>
              <a:t>Висновок</a:t>
            </a:r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10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00343" y="1485576"/>
            <a:ext cx="2479866" cy="3161221"/>
          </a:xfrm>
          <a:prstGeom prst="roundRect">
            <a:avLst/>
          </a:prstGeom>
          <a:ln w="38100"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3241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5207" y="477466"/>
            <a:ext cx="10477423" cy="6703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Кошик запитань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920">
            <a:off x="10279869" y="1493332"/>
            <a:ext cx="1672492" cy="1825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72" y="1773317"/>
            <a:ext cx="1414767" cy="1544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164">
            <a:off x="6028679" y="1168866"/>
            <a:ext cx="2206675" cy="2408552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7162260" y="4885521"/>
            <a:ext cx="3727941" cy="101264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Які </a:t>
            </a:r>
            <a:r>
              <a:rPr lang="ru-RU" sz="2800" b="1" dirty="0" err="1"/>
              <a:t>продукти</a:t>
            </a:r>
            <a:r>
              <a:rPr lang="ru-RU" sz="2800" b="1" dirty="0"/>
              <a:t> — </a:t>
            </a:r>
            <a:r>
              <a:rPr lang="ru-RU" sz="2800" b="1" dirty="0" err="1"/>
              <a:t>твої</a:t>
            </a:r>
            <a:r>
              <a:rPr lang="ru-RU" sz="2800" b="1" dirty="0"/>
              <a:t> </a:t>
            </a:r>
            <a:r>
              <a:rPr lang="ru-RU" sz="2800" b="1" dirty="0" smtClean="0"/>
              <a:t>улюблені?</a:t>
            </a:r>
            <a:endParaRPr lang="ru-RU" sz="28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132016" y="4768620"/>
            <a:ext cx="3727941" cy="1084799"/>
          </a:xfrm>
          <a:prstGeom prst="roundRect">
            <a:avLst>
              <a:gd name="adj" fmla="val 15022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Як </a:t>
            </a:r>
            <a:r>
              <a:rPr lang="ru-RU" sz="2800" b="1" dirty="0" err="1"/>
              <a:t>діяти</a:t>
            </a:r>
            <a:r>
              <a:rPr lang="ru-RU" sz="2800" b="1" dirty="0"/>
              <a:t> в разі </a:t>
            </a:r>
            <a:r>
              <a:rPr lang="ru-RU" sz="2800" b="1" dirty="0" err="1"/>
              <a:t>харчового</a:t>
            </a:r>
            <a:r>
              <a:rPr lang="ru-RU" sz="2800" b="1" dirty="0"/>
              <a:t> </a:t>
            </a:r>
            <a:r>
              <a:rPr lang="ru-RU" sz="2800" b="1" dirty="0" err="1"/>
              <a:t>отруєння</a:t>
            </a:r>
            <a:r>
              <a:rPr lang="ru-RU" sz="2800" b="1" dirty="0"/>
              <a:t>?</a:t>
            </a:r>
            <a:endParaRPr lang="uk-UA" sz="28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428" y="1117690"/>
            <a:ext cx="2172773" cy="25767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95487" y="4885521"/>
            <a:ext cx="608965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130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5813" y="5557663"/>
            <a:ext cx="608965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101771" y="4396668"/>
            <a:ext cx="3758185" cy="139747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Чому не можна </a:t>
            </a:r>
            <a:r>
              <a:rPr lang="ru-RU" sz="2800" b="1" dirty="0" err="1"/>
              <a:t>розмовляти</a:t>
            </a:r>
            <a:r>
              <a:rPr lang="ru-RU" sz="2800" b="1" dirty="0"/>
              <a:t> з </a:t>
            </a:r>
            <a:r>
              <a:rPr lang="ru-RU" sz="2800" b="1" dirty="0" err="1"/>
              <a:t>повним</a:t>
            </a:r>
            <a:r>
              <a:rPr lang="ru-RU" sz="2800" b="1" dirty="0"/>
              <a:t> </a:t>
            </a:r>
            <a:r>
              <a:rPr lang="ru-RU" sz="2800" b="1" dirty="0" err="1"/>
              <a:t>ротом</a:t>
            </a:r>
            <a:r>
              <a:rPr lang="ru-RU" sz="2800" b="1" dirty="0"/>
              <a:t>?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722" l="885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39519" r="14936" b="285"/>
          <a:stretch/>
        </p:blipFill>
        <p:spPr>
          <a:xfrm>
            <a:off x="6100779" y="3383391"/>
            <a:ext cx="5582998" cy="32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516E-6 -1.11111E-6 L -1.11516E-6 0.00023 C 0.00026 -0.00764 0.00052 -0.01528 0.00104 -0.02268 C 0.00117 -0.02523 0.00196 -0.02755 0.00209 -0.03009 C 0.00261 -0.04259 0.00248 -0.05532 0.00313 -0.06759 C 0.00365 -0.07778 0.0043 -0.08773 0.00521 -0.09768 C 0.0056 -0.10139 0.00586 -0.10532 0.00625 -0.10903 C 0.00691 -0.11342 0.00769 -0.11782 0.00834 -0.12222 C 0.00769 -0.13727 0.00743 -0.15231 0.00625 -0.16713 C 0.00599 -0.1706 0.00469 -0.17338 0.00417 -0.17662 C 0.00065 -0.19907 0.00625 -0.17662 -1.11516E-6 -0.19907 C -0.00221 -0.21875 0.00065 -0.19815 -0.0043 -0.21782 C -0.00482 -0.22014 -0.00482 -0.22292 -0.00534 -0.22546 C -0.00599 -0.2287 -0.0069 -0.23148 -0.00742 -0.23472 C -0.00795 -0.23796 -0.00795 -0.2412 -0.00847 -0.24421 C -0.00899 -0.24676 -0.01003 -0.24907 -0.01068 -0.25162 C -0.01433 -0.26643 -0.01068 -0.25648 -0.01693 -0.27037 C -0.01772 -0.2743 -0.01798 -0.27824 -0.01902 -0.28171 C -0.02006 -0.28495 -0.02827 -0.30741 -0.03074 -0.31366 C -0.03244 -0.31805 -0.03465 -0.32199 -0.03596 -0.32685 C -0.037 -0.33055 -0.03817 -0.33426 -0.03921 -0.33796 C -0.04025 -0.34236 -0.04078 -0.34722 -0.04234 -0.35116 C -0.05146 -0.37546 -0.04403 -0.3463 -0.05185 -0.36991 C -0.05315 -0.37407 -0.05367 -0.37893 -0.05498 -0.3831 C -0.05615 -0.38657 -0.05797 -0.38912 -0.05927 -0.39259 C -0.06214 -0.39977 -0.0654 -0.40694 -0.06774 -0.41505 C -0.07035 -0.42454 -0.07374 -0.43704 -0.07725 -0.44514 C -0.07973 -0.45069 -0.08259 -0.45579 -0.08455 -0.46204 C -0.08572 -0.46505 -0.08676 -0.46805 -0.08781 -0.4713 C -0.09158 -0.48356 -0.09184 -0.48842 -0.09732 -0.50139 C -0.10422 -0.51782 -0.09588 -0.49884 -0.10578 -0.51829 C -0.10722 -0.5213 -0.10839 -0.52477 -0.10995 -0.52778 C -0.11152 -0.53055 -0.1136 -0.53241 -0.11529 -0.53495 C -0.11673 -0.5375 -0.1179 -0.54051 -0.11946 -0.54259 C -0.12103 -0.54467 -0.12663 -0.55046 -0.12897 -0.55185 C -0.13431 -0.55625 -0.14005 -0.56018 -0.14578 -0.56342 C -0.14721 -0.56412 -0.14864 -0.56435 -0.14995 -0.56528 C -0.15438 -0.56759 -0.15841 -0.57106 -0.16271 -0.57268 L -0.17744 -0.57824 C -0.18734 -0.57778 -0.19724 -0.57801 -0.20714 -0.57639 C -0.20896 -0.57616 -0.21053 -0.57361 -0.21235 -0.57268 C -0.21404 -0.57176 -0.21587 -0.57176 -0.21769 -0.57083 C -0.22824 -0.56574 -0.21977 -0.56805 -0.23137 -0.56342 C -0.23358 -0.5625 -0.23567 -0.56204 -0.23788 -0.56134 C -0.24283 -0.55787 -0.24479 -0.55579 -0.25052 -0.5537 C -0.25313 -0.55301 -0.25534 -0.55301 -0.25782 -0.55185 C -0.26277 -0.54977 -0.26759 -0.54583 -0.27254 -0.54467 C -0.27501 -0.54398 -0.27762 -0.54375 -0.27996 -0.54259 C -0.28504 -0.54051 -0.28973 -0.53634 -0.29481 -0.53495 C -0.29729 -0.53426 -0.29976 -0.53426 -0.30224 -0.53333 C -0.31618 -0.52801 -0.30328 -0.53148 -0.31592 -0.52569 C -0.32087 -0.52361 -0.32582 -0.52222 -0.33077 -0.52014 C -0.3382 -0.51713 -0.34562 -0.51412 -0.35292 -0.51088 C -0.37363 -0.50092 -0.35943 -0.50555 -0.37819 -0.49768 C -0.38171 -0.49606 -0.38523 -0.49537 -0.38874 -0.49398 C -0.40633 -0.48611 -0.38614 -0.49421 -0.3993 -0.48634 C -0.40125 -0.48518 -0.40933 -0.48333 -0.41089 -0.48264 C -0.42314 -0.47778 -0.40112 -0.48426 -0.41936 -0.47893 C -0.42183 -0.47824 -0.42431 -0.47778 -0.42678 -0.47708 C -0.42965 -0.47592 -0.43239 -0.47407 -0.43525 -0.47315 C -0.44007 -0.47153 -0.44515 -0.47106 -0.44997 -0.46944 C -0.45323 -0.46852 -0.45636 -0.46667 -0.45948 -0.46574 C -0.46704 -0.46342 -0.48228 -0.46227 -0.48801 -0.46204 L -0.5198 -0.46018 C -0.52123 -0.45764 -0.52267 -0.45532 -0.52397 -0.45255 C -0.52605 -0.44838 -0.52631 -0.4463 -0.52723 -0.4412 C -0.52762 -0.43889 -0.52814 -0.43634 -0.52827 -0.4338 C -0.5284 -0.43009 -0.52827 -0.42639 -0.52827 -0.42245 L -0.52827 -0.42222 " pathEditMode="relative" rAng="0" ptsTypes="AAAAAAAAAAAAAAAAAAAAAAAAAAAAAAAAAAAAAAAAAAAAAAAAAAAAAAAAAAAAAAAAAAA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3" y="-2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53 0.05833 L 0.03153 0.05856 C 0.03036 0.05278 0.03257 0.0456 0.03309 0.04167 C 0.03348 0.03912 0.03309 0.0368 0.03453 0.03426 C 0.0357 0.02708 0.03661 0.01944 0.03648 0.01018 C 0.03804 0.00463 0.0383 -0.00278 0.03922 -0.01042 C 0.04156 -0.02963 0.04443 -0.02732 0.04899 -0.04884 C 0.04951 -0.05116 0.04977 -0.05371 0.05029 -0.05602 C 0.05107 -0.05996 0.05211 -0.0632 0.05276 -0.06713 C 0.05485 -0.07917 0.05563 -0.08681 0.05706 -0.09861 C 0.05706 -0.10162 0.05785 -0.12963 0.05628 -0.14005 C 0.05407 -0.14329 0.05498 -0.14537 0.05446 -0.14792 C 0.05368 -0.15741 0.05316 -0.16829 0.05003 -0.17662 C 0.04912 -0.17917 0.04794 -0.18148 0.04625 -0.18611 C 0.04534 -0.19074 0.04404 -0.19954 0.03974 -0.20579 C 0.03804 -0.21019 0.0357 -0.21366 0.03387 -0.21806 C 0.03244 -0.22477 0.02971 -0.23195 0.02684 -0.23912 C 0.02684 -0.23889 0.01902 -0.2588 0.01902 -0.25857 C 0.01577 -0.26551 0.01095 -0.27292 0.00912 -0.27871 C 0.00508 -0.28542 -0.00039 -0.29283 -0.00299 -0.29861 C -0.00521 -0.30232 -0.00768 -0.30556 -0.01172 -0.30926 C -0.0142 -0.31296 -0.01446 -0.31736 -0.01824 -0.3213 C -0.02162 -0.32801 -0.0267 -0.33403 -0.03113 -0.34144 C -0.03517 -0.34815 -0.03856 -0.3544 -0.04325 -0.35949 C -0.04546 -0.36227 -0.0482 -0.36343 -0.05041 -0.36597 C -0.05263 -0.36829 -0.05432 -0.37176 -0.05641 -0.37431 C -0.05888 -0.37662 -0.06149 -0.37778 -0.0637 -0.38056 C -0.06592 -0.38333 -0.06735 -0.3882 -0.0697 -0.39051 C -0.0736 -0.39468 -0.07803 -0.39653 -0.08207 -0.39954 C -0.08429 -0.40093 -0.08624 -0.40255 -0.08832 -0.40394 C -0.0908 -0.40556 -0.09315 -0.40671 -0.09562 -0.40833 C -0.09979 -0.41019 -0.10031 -0.4132 -0.10266 -0.41482 C -0.10552 -0.41644 -0.10826 -0.41667 -0.11112 -0.41759 C -0.12011 -0.42477 -0.11959 -0.42454 -0.12962 -0.43079 C -0.13236 -0.43241 -0.13522 -0.43426 -0.13796 -0.43565 C -0.1407 -0.43681 -0.14356 -0.43681 -0.14669 -0.43843 C -0.16037 -0.44445 -0.16219 -0.44815 -0.1734 -0.45232 C -0.17678 -0.45394 -0.1803 -0.4544 -0.18434 -0.45556 L -0.1932 -0.46019 C -0.1988 -0.4632 -0.20414 -0.46736 -0.20987 -0.46945 C -0.22303 -0.47431 -0.21534 -0.47176 -0.23502 -0.47593 C -0.24453 -0.47662 -0.28335 -0.48079 -0.30159 -0.47917 C -0.30667 -0.47894 -0.31162 -0.47801 -0.31644 -0.47708 C -0.32074 -0.47639 -0.32504 -0.47477 -0.32934 -0.47477 L -0.34301 -0.47431 L -0.34953 -0.47315 C -0.352 -0.47269 -0.35448 -0.47292 -0.35682 -0.47199 C -0.37428 -0.4669 -0.34718 -0.46968 -0.37376 -0.46806 C -0.3748 -0.46759 -0.37676 -0.46713 -0.37819 -0.46667 C -0.37988 -0.46621 -0.38171 -0.46621 -0.3834 -0.46551 C -0.38496 -0.46412 -0.38991 -0.46227 -0.39304 -0.46088 C -0.4032 -0.45695 -0.39486 -0.46412 -0.40933 -0.45324 C -0.42613 -0.44028 -0.41897 -0.44306 -0.42978 -0.44028 C -0.42991 -0.43912 -0.43278 -0.43796 -0.43421 -0.43704 C -0.43421 -0.43565 -0.43786 -0.43519 -0.43955 -0.4338 C -0.44893 -0.42685 -0.44098 -0.42986 -0.45036 -0.42732 C -0.45479 -0.42292 -0.45896 -0.41736 -0.46365 -0.41366 C -0.46508 -0.41273 -0.46652 -0.41181 -0.46613 -0.41042 C -0.47016 -0.40833 -0.47238 -0.40602 -0.47446 -0.40371 C -0.47564 -0.40255 -0.47668 -0.40139 -0.47772 -0.40023 C -0.47928 -0.39838 -0.48072 -0.39676 -0.48228 -0.39514 C -0.49348 -0.38264 -0.47368 -0.40324 -0.48984 -0.38658 C -0.49179 -0.38171 -0.49283 -0.37662 -0.4957 -0.37222 C -0.49492 -0.36945 -0.49791 -0.36736 -0.49909 -0.36482 C -0.50143 -0.35972 -0.50443 -0.35208 -0.5043 -0.34676 C -0.5069 -0.34398 -0.50768 -0.34074 -0.50847 -0.33773 C -0.50951 -0.33033 -0.51185 -0.32315 -0.51133 -0.31528 C -0.51042 -0.29977 -0.50925 -0.30116 -0.50651 -0.28125 C -0.50599 -0.27755 -0.50534 -0.27384 -0.50482 -0.26991 C -0.50625 -0.26736 -0.50638 -0.26458 -0.5043 -0.26227 C -0.50286 -0.25787 -0.49922 -0.24653 -0.49909 -0.24074 C -0.4983 -0.23889 -0.49622 -0.2382 -0.49713 -0.23496 C -0.49309 -0.22292 -0.4957 -0.22871 -0.49453 -0.21783 C -0.49374 -0.17685 -0.49505 -0.21019 -0.49335 -0.18935 C -0.49309 -0.18565 -0.49322 -0.18171 -0.4927 -0.17801 C -0.49179 -0.1713 -0.48945 -0.16458 -0.48918 -0.1588 C -0.48814 -0.15625 -0.48723 -0.15347 -0.48619 -0.15116 C -0.48397 -0.1463 -0.4815 -0.14167 -0.47746 -0.13704 L -0.47746 -0.13681 " pathEditMode="relative" rAng="207912" ptsTypes="AAAAAAAAAAAAAAAAAAAAAAAAAAAAAAAAAAAAAAAAAAAAAAAAAAAAAAAAAAAAAAAAAAAAAAAAAAAAAAA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60" y="-2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21 0.07801 L 0.04521 0.0787 C 0.04286 0.07222 0.04469 0.06528 0.04521 0.06111 C 0.04521 0.05857 0.04442 0.05648 0.04573 0.05394 C 0.04586 0.04607 0.04651 0.03866 0.04416 0.02963 C 0.04638 0.02292 0.04586 0.0162 0.04599 0.0081 C 0.04599 -0.01134 0.04911 -0.01018 0.05198 -0.03287 C 0.05224 -0.03518 0.05211 -0.03773 0.05237 -0.04028 C 0.05289 -0.04398 0.05315 -0.04792 0.0538 -0.05162 C 0.0542 -0.06412 0.05459 -0.07268 0.05485 -0.08472 C 0.05446 -0.08704 0.05237 -0.11505 0.04977 -0.125 C 0.04729 -0.12708 0.04833 -0.1294 0.04664 -0.13148 C 0.04599 -0.14097 0.04429 -0.15162 0.04039 -0.15903 C 0.03882 -0.16065 0.03778 -0.16273 0.03531 -0.16667 C 0.03426 -0.1713 0.03218 -0.17963 0.02697 -0.18426 C 0.02527 -0.18773 0.02215 -0.19051 0.0198 -0.19444 C 0.01824 -0.20069 0.01459 -0.20694 0.01081 -0.21296 C 0.01068 -0.21273 0.00182 -0.23009 0.00182 -0.22986 C -0.00221 -0.23542 -0.00795 -0.2412 -0.0099 -0.24653 C -0.01459 -0.25208 -0.0211 -0.25741 -0.02384 -0.26273 C -0.02632 -0.26528 -0.02918 -0.26782 -0.034 -0.26991 C -0.03661 -0.27292 -0.037 -0.27731 -0.04104 -0.2794 C -0.04508 -0.28542 -0.05068 -0.29028 -0.05589 -0.2956 C -0.06032 -0.30116 -0.06436 -0.30625 -0.06957 -0.31018 C -0.07191 -0.31204 -0.07465 -0.31204 -0.07725 -0.31366 C -0.07947 -0.31551 -0.08168 -0.31829 -0.08377 -0.32014 C -0.0865 -0.32176 -0.08911 -0.32176 -0.09158 -0.32384 C -0.09432 -0.32616 -0.09588 -0.33032 -0.09849 -0.33194 C -0.10279 -0.33449 -0.10761 -0.33542 -0.11152 -0.3368 C -0.11386 -0.33773 -0.11595 -0.33842 -0.11829 -0.33912 C -0.12064 -0.34051 -0.12324 -0.34097 -0.12572 -0.34143 C -0.13054 -0.3419 -0.1308 -0.34467 -0.13353 -0.34606 C -0.13627 -0.3463 -0.1394 -0.34514 -0.142 -0.34606 C -0.15151 -0.35023 -0.15099 -0.35023 -0.16141 -0.35324 C -0.16428 -0.35393 -0.16727 -0.35509 -0.17027 -0.35555 C -0.17301 -0.35555 -0.17574 -0.35486 -0.179 -0.35555 C -0.19307 -0.35694 -0.19515 -0.36042 -0.20701 -0.36018 C -0.21027 -0.36088 -0.21378 -0.36065 -0.21782 -0.36018 L -0.22694 -0.3625 C -0.23267 -0.36342 -0.23841 -0.36597 -0.24427 -0.36643 C -0.25743 -0.36736 -0.24987 -0.36643 -0.26967 -0.36481 C -0.27905 -0.36273 -0.31761 -0.35463 -0.33559 -0.34722 C -0.34041 -0.3456 -0.34523 -0.34305 -0.34992 -0.34074 C -0.35409 -0.33866 -0.35813 -0.33565 -0.36243 -0.33472 L -0.37572 -0.32963 L -0.3821 -0.32685 C -0.38444 -0.32546 -0.38692 -0.32477 -0.38887 -0.32315 C -0.40581 -0.31296 -0.37897 -0.32407 -0.40542 -0.31412 C -0.40607 -0.31366 -0.40789 -0.3125 -0.40959 -0.31134 C -0.41128 -0.31042 -0.41311 -0.30972 -0.41467 -0.30856 C -0.41571 -0.30694 -0.42079 -0.30324 -0.42379 -0.30116 C -0.43317 -0.29398 -0.42561 -0.30347 -0.43903 -0.28866 C -0.45427 -0.27083 -0.4475 -0.27546 -0.45779 -0.26875 C -0.45779 -0.26805 -0.46066 -0.2662 -0.46196 -0.26481 C -0.46105 -0.26366 -0.46509 -0.26204 -0.46665 -0.26018 C -0.47538 -0.24977 -0.46795 -0.25555 -0.47655 -0.24954 C -0.48085 -0.24444 -0.48437 -0.23773 -0.48814 -0.2331 C -0.48971 -0.23102 -0.49127 -0.22986 -0.4901 -0.22893 C -0.49453 -0.22569 -0.49648 -0.22245 -0.49805 -0.21898 C -0.49922 -0.21782 -0.5 -0.2169 -0.50078 -0.21505 C -0.50234 -0.21296 -0.50378 -0.21042 -0.50508 -0.2088 C -0.51407 -0.19213 -0.49687 -0.21944 -0.51133 -0.19815 C -0.51303 -0.19236 -0.51368 -0.18727 -0.51602 -0.18194 C -0.51433 -0.17986 -0.51772 -0.17616 -0.51837 -0.17384 C -0.52058 -0.16805 -0.52267 -0.15949 -0.5215 -0.1544 C -0.52436 -0.15046 -0.52475 -0.14745 -0.52488 -0.14421 C -0.52527 -0.13657 -0.52684 -0.1287 -0.52579 -0.12106 C -0.52332 -0.10625 -0.52241 -0.10764 -0.5172 -0.08889 C -0.51628 -0.08518 -0.5155 -0.08241 -0.51433 -0.07824 C -0.51615 -0.07546 -0.51602 -0.07245 -0.51381 -0.0713 C -0.51133 -0.06713 -0.50677 -0.05741 -0.50638 -0.05162 C -0.5056 -0.05 -0.503 -0.04977 -0.50404 -0.04653 C -0.49805 -0.03611 -0.50156 -0.04074 -0.49961 -0.03032 C -0.49492 0.00972 -0.49935 -0.02292 -0.49544 -0.00301 C -0.49479 0.0007 -0.49492 0.0044 -0.49388 0.00833 C -0.49231 0.01435 -0.48906 0.02014 -0.48841 0.02593 C -0.48736 0.02847 -0.4858 0.03056 -0.48489 0.03287 C -0.48215 0.03681 -0.47929 0.04028 -0.47447 0.04329 L -0.4746 0.04329 " pathEditMode="relative" rAng="-393824" ptsTypes="AAAAAAAAAAAAAAAAAAAAAAAAAAAAAAAAAAAAAAAAAAAAAAAAAAAAAAAAAAAAAAAAAAAAAAAAAAAAAAA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92" y="-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506" y="1321273"/>
            <a:ext cx="6770687" cy="176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80726" y="1344871"/>
            <a:ext cx="3672408" cy="99410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4. Які страви корисні для твого здоров’я? Познач</a:t>
            </a:r>
            <a:endParaRPr lang="uk-UA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033299" y="1773610"/>
            <a:ext cx="542411" cy="565368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Cambria"/>
                <a:ea typeface="Cambria"/>
              </a:rPr>
              <a:t>𝑽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880726" y="470065"/>
            <a:ext cx="10323873" cy="7274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в зошиті</a:t>
            </a:r>
          </a:p>
        </p:txBody>
      </p:sp>
      <p:sp>
        <p:nvSpPr>
          <p:cNvPr id="30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1" y="5878065"/>
            <a:ext cx="1051470" cy="9815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Частина 2 Сторінка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42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922627" y="3285778"/>
            <a:ext cx="3588606" cy="149964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5. Склади й напиши раціон здорового харчування на одну добу для дитини твого віку</a:t>
            </a:r>
            <a:endParaRPr lang="uk-UA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837652" y="2421682"/>
            <a:ext cx="542411" cy="565368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Cambria"/>
                <a:ea typeface="Cambria"/>
              </a:rPr>
              <a:t>𝑽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844559" y="2338979"/>
            <a:ext cx="542411" cy="565368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Cambria"/>
                <a:ea typeface="Cambria"/>
              </a:rPr>
              <a:t>𝑽</a:t>
            </a:r>
            <a:endParaRPr lang="uk-UA" sz="2800" b="1" dirty="0">
              <a:solidFill>
                <a:srgbClr val="FF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211" y="3285778"/>
            <a:ext cx="6742113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6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22284"/>
            <a:ext cx="1069820" cy="10373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62-63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8533" y="2162118"/>
            <a:ext cx="6462841" cy="77695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uk-UA" sz="2400" b="1" dirty="0" err="1" smtClean="0">
                <a:solidFill>
                  <a:schemeClr val="accent3">
                    <a:lumMod val="50000"/>
                  </a:schemeClr>
                </a:solidFill>
              </a:rPr>
              <a:t>Запиши</a:t>
            </a:r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 свої спостереження за неживою природою у календар спостережень</a:t>
            </a:r>
            <a:endParaRPr lang="uk-UA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63070" y="1053530"/>
            <a:ext cx="3120040" cy="5219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8534" y="1635199"/>
            <a:ext cx="3120040" cy="5269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92871" y="1053530"/>
            <a:ext cx="2918504" cy="5269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92871" y="1629594"/>
            <a:ext cx="2917568" cy="5275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9218" name="Picture 2" descr="Набір карток для фенологічних спостережень &quot;Календар природ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686" y="265353"/>
            <a:ext cx="3858057" cy="267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890402" y="376223"/>
            <a:ext cx="6420037" cy="5895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D:\3 клас\04 ЯДС\Грущинська\5 Тварини\2026-03-18_143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32" y="2919953"/>
            <a:ext cx="10582842" cy="358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0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195487" y="549474"/>
            <a:ext cx="9577063" cy="720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в зошиті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1" y="5878065"/>
            <a:ext cx="1051470" cy="9815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Частина 2 Сторінка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43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02107" y="4509914"/>
            <a:ext cx="7610340" cy="171756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u="sng" dirty="0">
                <a:solidFill>
                  <a:schemeClr val="accent3">
                    <a:lumMod val="50000"/>
                  </a:schemeClr>
                </a:solidFill>
              </a:rPr>
              <a:t>Домашнє </a:t>
            </a:r>
            <a:r>
              <a:rPr lang="uk-UA" sz="3200" b="1" u="sng" dirty="0" smtClean="0">
                <a:solidFill>
                  <a:schemeClr val="accent3">
                    <a:lumMod val="50000"/>
                  </a:schemeClr>
                </a:solidFill>
              </a:rPr>
              <a:t>завдання</a:t>
            </a:r>
          </a:p>
          <a:p>
            <a:pPr algn="ctr"/>
            <a:r>
              <a:rPr lang="uk-UA" sz="3200" b="1" dirty="0" err="1" smtClean="0">
                <a:solidFill>
                  <a:schemeClr val="accent3">
                    <a:lumMod val="50000"/>
                  </a:schemeClr>
                </a:solidFill>
              </a:rPr>
              <a:t>Стор</a:t>
            </a:r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</a:rPr>
              <a:t>. 128-130 читати, в зошиті завдання до </a:t>
            </a:r>
            <a:r>
              <a:rPr lang="uk-UA" sz="3200" b="1" dirty="0" err="1" smtClean="0">
                <a:solidFill>
                  <a:schemeClr val="accent3">
                    <a:lumMod val="50000"/>
                  </a:schemeClr>
                </a:solidFill>
              </a:rPr>
              <a:t>ур</a:t>
            </a:r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</a:rPr>
              <a:t> 89.</a:t>
            </a:r>
            <a:endParaRPr lang="uk-UA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0" name="Picture 2" descr="D:\3 клас\04 ЯДС\Грущинська\7 Організм людини\88-89 Травна система\2026-04-20_1757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747" y="1413570"/>
            <a:ext cx="902254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507855" y="2571046"/>
            <a:ext cx="1008112" cy="565368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Cambria"/>
                <a:ea typeface="Cambria"/>
              </a:rPr>
              <a:t>їсть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63639" y="3006130"/>
            <a:ext cx="1440160" cy="565368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Cambria"/>
                <a:ea typeface="Cambria"/>
              </a:rPr>
              <a:t>жити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779663" y="3501802"/>
            <a:ext cx="1008112" cy="565368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Cambria"/>
                <a:ea typeface="Cambria"/>
              </a:rPr>
              <a:t>їсти</a:t>
            </a:r>
            <a:endParaRPr lang="uk-U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9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014" y="5177208"/>
            <a:ext cx="2122880" cy="15232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07327" y="2519937"/>
            <a:ext cx="2122880" cy="15032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7171" y="2574261"/>
            <a:ext cx="2122880" cy="14776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014" y="2519937"/>
            <a:ext cx="2122880" cy="15224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07327" y="5177208"/>
            <a:ext cx="2122880" cy="15136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7171" y="5186780"/>
            <a:ext cx="2122880" cy="152323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xmlns="" id="{F6C8355B-DE56-497F-966E-230AE1892956}"/>
              </a:ext>
            </a:extLst>
          </p:cNvPr>
          <p:cNvGrpSpPr/>
          <p:nvPr/>
        </p:nvGrpSpPr>
        <p:grpSpPr>
          <a:xfrm>
            <a:off x="550652" y="1453551"/>
            <a:ext cx="2122880" cy="2588810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A422E68-C715-41C5-BD9F-D4C4EE7F7FFA}"/>
                </a:ext>
              </a:extLst>
            </p:cNvPr>
            <p:cNvSpPr txBox="1"/>
            <p:nvPr/>
          </p:nvSpPr>
          <p:spPr>
            <a:xfrm>
              <a:off x="1084004" y="1605593"/>
              <a:ext cx="1757405" cy="193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Сьогодні 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на уроці 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я навчився/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навчилася…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xmlns="" id="{59C71607-5FF6-495D-87B1-4E26A8726C1B}"/>
              </a:ext>
            </a:extLst>
          </p:cNvPr>
          <p:cNvGrpSpPr/>
          <p:nvPr/>
        </p:nvGrpSpPr>
        <p:grpSpPr>
          <a:xfrm>
            <a:off x="2677171" y="1463123"/>
            <a:ext cx="2122880" cy="2588810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CF7A4D3-CAF4-43F6-9D4A-86A306BE94A3}"/>
                </a:ext>
              </a:extLst>
            </p:cNvPr>
            <p:cNvSpPr txBox="1"/>
            <p:nvPr/>
          </p:nvSpPr>
          <p:spPr>
            <a:xfrm>
              <a:off x="4758788" y="1605593"/>
              <a:ext cx="1877615" cy="193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 уроці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я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uk-UA" sz="2400" dirty="0">
                  <a:solidFill>
                    <a:schemeClr val="bg1"/>
                  </a:solidFill>
                </a:rPr>
                <a:t>запам’ятав/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запам’ятала…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xmlns="" id="{90B76003-0E5E-4C40-B2BC-15396009528E}"/>
              </a:ext>
            </a:extLst>
          </p:cNvPr>
          <p:cNvGrpSpPr/>
          <p:nvPr/>
        </p:nvGrpSpPr>
        <p:grpSpPr>
          <a:xfrm>
            <a:off x="4810966" y="1434405"/>
            <a:ext cx="2122880" cy="2588810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AA5B367-759C-4656-8406-C6FEB2C4ADA9}"/>
                </a:ext>
              </a:extLst>
            </p:cNvPr>
            <p:cNvSpPr txBox="1"/>
            <p:nvPr/>
          </p:nvSpPr>
          <p:spPr>
            <a:xfrm>
              <a:off x="8929919" y="1605593"/>
              <a:ext cx="1576041" cy="120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Найкраще 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мені вдалося…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xmlns="" id="{1FAC3E24-8DED-4D03-963B-9E8A528F0BEE}"/>
              </a:ext>
            </a:extLst>
          </p:cNvPr>
          <p:cNvGrpSpPr/>
          <p:nvPr/>
        </p:nvGrpSpPr>
        <p:grpSpPr>
          <a:xfrm>
            <a:off x="547014" y="4121208"/>
            <a:ext cx="2122880" cy="2588810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C6D81AE-5CFB-4C25-A3D2-05B1D10F4D90}"/>
                </a:ext>
              </a:extLst>
            </p:cNvPr>
            <p:cNvSpPr txBox="1"/>
            <p:nvPr/>
          </p:nvSpPr>
          <p:spPr>
            <a:xfrm>
              <a:off x="1257310" y="4305853"/>
              <a:ext cx="1741163" cy="156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Найбільше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 мені сподобалося…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xmlns="" id="{A4E2C8E9-B043-48B3-A66A-E17BEC8EA6A3}"/>
              </a:ext>
            </a:extLst>
          </p:cNvPr>
          <p:cNvGrpSpPr/>
          <p:nvPr/>
        </p:nvGrpSpPr>
        <p:grpSpPr>
          <a:xfrm>
            <a:off x="2677171" y="4115827"/>
            <a:ext cx="2122880" cy="2588811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8854B14-A831-4207-9DA7-F8B11852112C}"/>
                </a:ext>
              </a:extLst>
            </p:cNvPr>
            <p:cNvSpPr txBox="1"/>
            <p:nvPr/>
          </p:nvSpPr>
          <p:spPr>
            <a:xfrm>
              <a:off x="4827664" y="4130453"/>
              <a:ext cx="1687243" cy="156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Урок 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завершую з настроєм…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xmlns="" id="{01C56E89-3617-49DC-9DD7-F78EF09F9185}"/>
              </a:ext>
            </a:extLst>
          </p:cNvPr>
          <p:cNvGrpSpPr/>
          <p:nvPr/>
        </p:nvGrpSpPr>
        <p:grpSpPr>
          <a:xfrm>
            <a:off x="4807327" y="4093184"/>
            <a:ext cx="2122880" cy="2597685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E42A582-EBEF-45E5-89DE-6246D26FEEBC}"/>
                </a:ext>
              </a:extLst>
            </p:cNvPr>
            <p:cNvSpPr txBox="1"/>
            <p:nvPr/>
          </p:nvSpPr>
          <p:spPr>
            <a:xfrm>
              <a:off x="8933561" y="4310292"/>
              <a:ext cx="1587952" cy="119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rgbClr val="002060"/>
                  </a:solidFill>
                </a:rPr>
                <a:t>Труднощі виникали…</a:t>
              </a:r>
              <a:endParaRPr lang="ru-RU" sz="2400" dirty="0">
                <a:solidFill>
                  <a:srgbClr val="002060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051471" y="494645"/>
            <a:ext cx="10153127" cy="8010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051172" y="2154257"/>
            <a:ext cx="4471990" cy="4396449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:a16="http://schemas.microsoft.com/office/drawing/2014/main" xmlns="" id="{3CA92863-B7FF-496A-BA1F-CAC1B6F06959}"/>
              </a:ext>
            </a:extLst>
          </p:cNvPr>
          <p:cNvSpPr/>
          <p:nvPr/>
        </p:nvSpPr>
        <p:spPr>
          <a:xfrm>
            <a:off x="6982716" y="1434403"/>
            <a:ext cx="4540446" cy="843008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3">
                    <a:lumMod val="75000"/>
                  </a:schemeClr>
                </a:solidFill>
              </a:rPr>
              <a:t>Вибери </a:t>
            </a:r>
            <a:r>
              <a:rPr lang="uk-UA" sz="2000" b="1" dirty="0">
                <a:solidFill>
                  <a:schemeClr val="accent3">
                    <a:lumMod val="75000"/>
                  </a:schemeClr>
                </a:solidFill>
              </a:rPr>
              <a:t>лист, який ти хочеш відкрити</a:t>
            </a:r>
          </a:p>
          <a:p>
            <a:pPr algn="ctr"/>
            <a:r>
              <a:rPr lang="uk-UA" sz="2000" i="1" dirty="0">
                <a:solidFill>
                  <a:schemeClr val="accent3">
                    <a:lumMod val="75000"/>
                  </a:schemeClr>
                </a:solidFill>
              </a:rPr>
              <a:t>(щоби відкрити лист, натисніть на нього)</a:t>
            </a:r>
          </a:p>
        </p:txBody>
      </p:sp>
    </p:spTree>
    <p:extLst>
      <p:ext uri="{BB962C8B-B14F-4D97-AF65-F5344CB8AC3E}">
        <p14:creationId xmlns:p14="http://schemas.microsoft.com/office/powerpoint/2010/main" val="244218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32277" y="453796"/>
            <a:ext cx="10100314" cy="731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Назвіть </a:t>
            </a:r>
            <a:r>
              <a:rPr lang="uk-UA" sz="4000" b="1" dirty="0">
                <a:solidFill>
                  <a:schemeClr val="bg1"/>
                </a:solidFill>
              </a:rPr>
              <a:t>органи </a:t>
            </a:r>
            <a:r>
              <a:rPr lang="uk-UA" sz="4000" b="1" dirty="0" smtClean="0">
                <a:solidFill>
                  <a:schemeClr val="bg1"/>
                </a:solidFill>
              </a:rPr>
              <a:t>травлення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134" y="1240224"/>
            <a:ext cx="2804336" cy="4982636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6445119" y="1291809"/>
            <a:ext cx="3247312" cy="5679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Ротова порожнина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14505" y="2000668"/>
            <a:ext cx="2229854" cy="56536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Стравохід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662414" y="2865814"/>
            <a:ext cx="1951746" cy="56536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Шлунок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699152" y="3826305"/>
            <a:ext cx="2489223" cy="56536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Тонка кишка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919643" y="4938008"/>
            <a:ext cx="2484756" cy="56536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Товста кишка</a:t>
            </a:r>
            <a:endParaRPr lang="uk-UA" sz="28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045311" y="5883348"/>
            <a:ext cx="2959238" cy="56536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Пряма кишка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24935" y="3431182"/>
            <a:ext cx="1583472" cy="56536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Печінка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779663" y="2010880"/>
            <a:ext cx="1583471" cy="56536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Глотка </a:t>
            </a:r>
          </a:p>
        </p:txBody>
      </p:sp>
      <p:cxnSp>
        <p:nvCxnSpPr>
          <p:cNvPr id="19" name="Прямая соединительная линия 18"/>
          <p:cNvCxnSpPr>
            <a:endCxn id="16" idx="3"/>
          </p:cNvCxnSpPr>
          <p:nvPr/>
        </p:nvCxnSpPr>
        <p:spPr>
          <a:xfrm flipH="1" flipV="1">
            <a:off x="4308407" y="3713866"/>
            <a:ext cx="34346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4323715" y="2273140"/>
            <a:ext cx="13362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852449" y="1021886"/>
            <a:ext cx="883351" cy="92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C00000"/>
                </a:solidFill>
              </a:rPr>
              <a:t>?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10389" y="1901000"/>
            <a:ext cx="668555" cy="92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C00000"/>
                </a:solidFill>
              </a:rPr>
              <a:t>?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95687" y="3149225"/>
            <a:ext cx="908990" cy="92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C00000"/>
                </a:solidFill>
              </a:rPr>
              <a:t>?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80842" y="4775896"/>
            <a:ext cx="748590" cy="92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C00000"/>
                </a:solidFill>
              </a:rPr>
              <a:t>?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10389" y="3647217"/>
            <a:ext cx="883735" cy="92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C00000"/>
                </a:solidFill>
              </a:rPr>
              <a:t>?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21473" y="2723673"/>
            <a:ext cx="857298" cy="92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C00000"/>
                </a:solidFill>
              </a:rPr>
              <a:t>?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20978" y="1811368"/>
            <a:ext cx="807077" cy="92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C00000"/>
                </a:solidFill>
              </a:rPr>
              <a:t>?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99446" y="5682464"/>
            <a:ext cx="722027" cy="92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C00000"/>
                </a:solidFill>
              </a:rPr>
              <a:t>?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67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 descr="http://3-devs.com/site/contents/uploads/NurseComfortingPati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t="2020" r="7841" b="14787"/>
          <a:stretch>
            <a:fillRect/>
          </a:stretch>
        </p:blipFill>
        <p:spPr bwMode="auto">
          <a:xfrm>
            <a:off x="4003798" y="2061642"/>
            <a:ext cx="5018189" cy="310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Заголовок 1"/>
          <p:cNvSpPr>
            <a:spLocks noGrp="1"/>
          </p:cNvSpPr>
          <p:nvPr>
            <p:ph type="title"/>
          </p:nvPr>
        </p:nvSpPr>
        <p:spPr>
          <a:xfrm>
            <a:off x="1339503" y="563433"/>
            <a:ext cx="9793088" cy="778129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altLang="en-US" sz="40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Поміркуйте</a:t>
            </a:r>
            <a:endParaRPr lang="ru-RU" altLang="en-US" sz="4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Овальная выноска 3"/>
          <p:cNvSpPr/>
          <p:nvPr/>
        </p:nvSpPr>
        <p:spPr>
          <a:xfrm>
            <a:off x="8540302" y="1485578"/>
            <a:ext cx="3024335" cy="2592288"/>
          </a:xfrm>
          <a:prstGeom prst="wedgeEllipseCallout">
            <a:avLst>
              <a:gd name="adj1" fmla="val -59565"/>
              <a:gd name="adj2" fmla="val 2790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У мене болить шлунок. Що </a:t>
            </a:r>
            <a:r>
              <a:rPr lang="uk-UA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порадите, </a:t>
            </a:r>
            <a:r>
              <a:rPr lang="uk-UA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лікарю?</a:t>
            </a:r>
            <a:endParaRPr lang="ru-RU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763439" y="1485578"/>
            <a:ext cx="2736304" cy="3816424"/>
          </a:xfrm>
          <a:prstGeom prst="wedgeEllipseCallout">
            <a:avLst>
              <a:gd name="adj1" fmla="val 77420"/>
              <a:gd name="adj2" fmla="val -890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Вочевидь, </a:t>
            </a:r>
            <a:r>
              <a:rPr lang="uk-UA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у вас хворі зуби. Потрібно лікувати й шлунок, і зуби.</a:t>
            </a:r>
            <a:endParaRPr lang="ru-RU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804277" y="5192376"/>
            <a:ext cx="521771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uk-UA" sz="4000" dirty="0">
                <a:ea typeface="宋体" charset="-122"/>
              </a:rPr>
              <a:t>Чому  лікар так сказав?</a:t>
            </a:r>
            <a:endParaRPr lang="ru-RU" sz="4000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97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79463" y="405458"/>
            <a:ext cx="10153128" cy="64807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altLang="zh-CN" sz="40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Тест </a:t>
            </a:r>
            <a:r>
              <a:rPr lang="uk-UA" sz="4000" b="1" dirty="0" smtClean="0">
                <a:solidFill>
                  <a:schemeClr val="bg1"/>
                </a:solidFill>
              </a:rPr>
              <a:t>„Травна </a:t>
            </a:r>
            <a:r>
              <a:rPr lang="uk-UA" sz="4000" b="1" dirty="0">
                <a:solidFill>
                  <a:schemeClr val="bg1"/>
                </a:solidFill>
              </a:rPr>
              <a:t>система“</a:t>
            </a:r>
            <a:endParaRPr lang="zh-CN" altLang="en-US" sz="4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9221" name="Прямоугольник 5"/>
          <p:cNvSpPr>
            <a:spLocks noChangeArrowheads="1"/>
          </p:cNvSpPr>
          <p:nvPr/>
        </p:nvSpPr>
        <p:spPr bwMode="auto">
          <a:xfrm>
            <a:off x="945871" y="1125538"/>
            <a:ext cx="5506200" cy="1384995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1.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Для того, щоб людина могла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жити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, працювати, а дитячий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організм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- ще й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рости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необхідні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:</a:t>
            </a:r>
          </a:p>
        </p:txBody>
      </p:sp>
      <p:sp>
        <p:nvSpPr>
          <p:cNvPr id="9222" name="Прямоугольник 7"/>
          <p:cNvSpPr>
            <a:spLocks noChangeArrowheads="1"/>
          </p:cNvSpPr>
          <p:nvPr/>
        </p:nvSpPr>
        <p:spPr bwMode="auto">
          <a:xfrm>
            <a:off x="6884119" y="1161389"/>
            <a:ext cx="3816425" cy="1384995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t"/>
            <a:r>
              <a:rPr lang="uk-UA" sz="2800" b="1" dirty="0">
                <a:solidFill>
                  <a:schemeClr val="bg1"/>
                </a:solidFill>
                <a:latin typeface="+mn-lt"/>
                <a:ea typeface="Times New Roman" pitchFamily="18" charset="0"/>
              </a:rPr>
              <a:t>а)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поживні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речовини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;</a:t>
            </a:r>
          </a:p>
          <a:p>
            <a:pPr fontAlgn="t"/>
            <a:r>
              <a:rPr lang="ru-RU" sz="2800" b="1" dirty="0">
                <a:solidFill>
                  <a:schemeClr val="bg1"/>
                </a:solidFill>
                <a:latin typeface="+mn-lt"/>
              </a:rPr>
              <a:t>б)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смаколики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;</a:t>
            </a:r>
          </a:p>
          <a:p>
            <a:pPr fontAlgn="t"/>
            <a:r>
              <a:rPr lang="ru-RU" sz="2800" b="1" dirty="0">
                <a:solidFill>
                  <a:schemeClr val="bg1"/>
                </a:solidFill>
                <a:latin typeface="+mn-lt"/>
              </a:rPr>
              <a:t>в) 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заняття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спортом.</a:t>
            </a:r>
          </a:p>
        </p:txBody>
      </p:sp>
      <p:sp>
        <p:nvSpPr>
          <p:cNvPr id="9223" name="Прямоугольник 8"/>
          <p:cNvSpPr>
            <a:spLocks noChangeArrowheads="1"/>
          </p:cNvSpPr>
          <p:nvPr/>
        </p:nvSpPr>
        <p:spPr bwMode="auto">
          <a:xfrm>
            <a:off x="907655" y="2637706"/>
            <a:ext cx="6178285" cy="954107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2.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Визначте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правильну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послідовність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органів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травлення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9224" name="Прямоугольник 10"/>
          <p:cNvSpPr>
            <a:spLocks noChangeArrowheads="1"/>
          </p:cNvSpPr>
          <p:nvPr/>
        </p:nvSpPr>
        <p:spPr bwMode="auto">
          <a:xfrm>
            <a:off x="835446" y="3645818"/>
            <a:ext cx="7851467" cy="2677656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t"/>
            <a:r>
              <a:rPr lang="uk-UA" sz="2800" b="1" dirty="0">
                <a:solidFill>
                  <a:schemeClr val="bg1"/>
                </a:solidFill>
                <a:latin typeface="+mn-lt"/>
                <a:ea typeface="Times New Roman" pitchFamily="18" charset="0"/>
              </a:rPr>
              <a:t>а)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Стравохід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ротова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порожнина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, пряма кишка, тонка кишка,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шлунок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товста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кишка.</a:t>
            </a:r>
          </a:p>
          <a:p>
            <a:pPr fontAlgn="t"/>
            <a:r>
              <a:rPr lang="ru-RU" sz="2800" b="1" dirty="0">
                <a:solidFill>
                  <a:schemeClr val="bg1"/>
                </a:solidFill>
                <a:latin typeface="+mn-lt"/>
              </a:rPr>
              <a:t>б) 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Ротова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порожнина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стравохід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шлунок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, тонка кишка,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товста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кишка, пряма кишка. </a:t>
            </a:r>
          </a:p>
          <a:p>
            <a:pPr fontAlgn="t"/>
            <a:r>
              <a:rPr lang="ru-RU" sz="2800" b="1" dirty="0">
                <a:solidFill>
                  <a:schemeClr val="bg1"/>
                </a:solidFill>
                <a:latin typeface="+mn-lt"/>
              </a:rPr>
              <a:t>в) 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Ротова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порожнина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стравохід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, тонка кишка,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товста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кишка,шлунок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, пряма кишка.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7085941" y="1629594"/>
            <a:ext cx="320194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945871" y="4984646"/>
            <a:ext cx="737840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https://naurok-test.nyc3.cdn.digitaloceanspaces.com/uploads/test/178866/152703/212139_15861643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343" y="2677362"/>
            <a:ext cx="2331453" cy="36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945871" y="5374010"/>
            <a:ext cx="5506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93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  <p:bldP spid="92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7163897" y="2766040"/>
            <a:ext cx="3672408" cy="181588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t"/>
            <a:r>
              <a:rPr lang="uk-UA" sz="2800" b="1" dirty="0">
                <a:solidFill>
                  <a:schemeClr val="bg1"/>
                </a:solidFill>
                <a:ea typeface="Times New Roman" pitchFamily="18" charset="0"/>
              </a:rPr>
              <a:t>а) </a:t>
            </a:r>
            <a:r>
              <a:rPr lang="ru-RU" sz="2800" b="1" dirty="0">
                <a:solidFill>
                  <a:schemeClr val="bg1"/>
                </a:solidFill>
              </a:rPr>
              <a:t>від </a:t>
            </a:r>
            <a:r>
              <a:rPr lang="ru-RU" sz="2800" b="1" dirty="0" err="1">
                <a:solidFill>
                  <a:schemeClr val="bg1"/>
                </a:solidFill>
              </a:rPr>
              <a:t>кислої</a:t>
            </a:r>
            <a:r>
              <a:rPr lang="ru-RU" sz="2800" b="1" dirty="0">
                <a:solidFill>
                  <a:schemeClr val="bg1"/>
                </a:solidFill>
              </a:rPr>
              <a:t> їжі; </a:t>
            </a:r>
          </a:p>
          <a:p>
            <a:pPr fontAlgn="t"/>
            <a:r>
              <a:rPr lang="ru-RU" sz="2800" b="1" dirty="0">
                <a:solidFill>
                  <a:schemeClr val="bg1"/>
                </a:solidFill>
              </a:rPr>
              <a:t>б) від </a:t>
            </a:r>
            <a:r>
              <a:rPr lang="ru-RU" sz="2800" b="1" dirty="0" err="1">
                <a:solidFill>
                  <a:schemeClr val="bg1"/>
                </a:solidFill>
              </a:rPr>
              <a:t>переїдання</a:t>
            </a:r>
            <a:r>
              <a:rPr lang="ru-RU" sz="2800" b="1" dirty="0">
                <a:solidFill>
                  <a:schemeClr val="bg1"/>
                </a:solidFill>
              </a:rPr>
              <a:t>; </a:t>
            </a:r>
          </a:p>
          <a:p>
            <a:pPr fontAlgn="t"/>
            <a:r>
              <a:rPr lang="ru-RU" sz="2800" b="1" dirty="0">
                <a:solidFill>
                  <a:schemeClr val="bg1"/>
                </a:solidFill>
              </a:rPr>
              <a:t>в) від </a:t>
            </a:r>
            <a:r>
              <a:rPr lang="ru-RU" sz="2800" b="1" dirty="0" smtClean="0">
                <a:solidFill>
                  <a:schemeClr val="bg1"/>
                </a:solidFill>
              </a:rPr>
              <a:t>не </a:t>
            </a:r>
            <a:r>
              <a:rPr lang="ru-RU" sz="2800" b="1" dirty="0" err="1">
                <a:solidFill>
                  <a:schemeClr val="bg1"/>
                </a:solidFill>
              </a:rPr>
              <a:t>дотримання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</a:p>
          <a:p>
            <a:pPr fontAlgn="t"/>
            <a:r>
              <a:rPr lang="ru-RU" sz="2800" b="1" dirty="0">
                <a:solidFill>
                  <a:schemeClr val="bg1"/>
                </a:solidFill>
              </a:rPr>
              <a:t>правил </a:t>
            </a:r>
            <a:r>
              <a:rPr lang="ru-RU" sz="2800" b="1" dirty="0" err="1">
                <a:solidFill>
                  <a:schemeClr val="bg1"/>
                </a:solidFill>
              </a:rPr>
              <a:t>гігієни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221" name="Прямоугольник 5"/>
          <p:cNvSpPr>
            <a:spLocks noChangeArrowheads="1"/>
          </p:cNvSpPr>
          <p:nvPr/>
        </p:nvSpPr>
        <p:spPr bwMode="auto">
          <a:xfrm>
            <a:off x="945871" y="1125538"/>
            <a:ext cx="10114712" cy="954107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3.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Позначте,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у якому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органі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травлення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визначається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смак їжі, починається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перетравлювання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їжі під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дією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слини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9222" name="Прямоугольник 7"/>
          <p:cNvSpPr>
            <a:spLocks noChangeArrowheads="1"/>
          </p:cNvSpPr>
          <p:nvPr/>
        </p:nvSpPr>
        <p:spPr bwMode="auto">
          <a:xfrm>
            <a:off x="890658" y="2061642"/>
            <a:ext cx="4368291" cy="1384995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t"/>
            <a:r>
              <a:rPr lang="uk-UA" sz="2800" b="1" dirty="0">
                <a:solidFill>
                  <a:schemeClr val="bg1"/>
                </a:solidFill>
                <a:latin typeface="+mn-lt"/>
                <a:ea typeface="Times New Roman" pitchFamily="18" charset="0"/>
              </a:rPr>
              <a:t>а)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у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шлунку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; </a:t>
            </a:r>
          </a:p>
          <a:p>
            <a:pPr fontAlgn="t"/>
            <a:r>
              <a:rPr lang="ru-RU" sz="2800" b="1" dirty="0">
                <a:solidFill>
                  <a:schemeClr val="bg1"/>
                </a:solidFill>
                <a:latin typeface="+mn-lt"/>
              </a:rPr>
              <a:t>б) у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ротовій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порожнині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;</a:t>
            </a:r>
          </a:p>
          <a:p>
            <a:pPr fontAlgn="t"/>
            <a:r>
              <a:rPr lang="ru-RU" sz="2800" b="1" dirty="0">
                <a:solidFill>
                  <a:schemeClr val="bg1"/>
                </a:solidFill>
                <a:latin typeface="+mn-lt"/>
              </a:rPr>
              <a:t>в) у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стравоході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99841" y="2925738"/>
            <a:ext cx="372403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5"/>
          <p:cNvSpPr>
            <a:spLocks noChangeArrowheads="1"/>
          </p:cNvSpPr>
          <p:nvPr/>
        </p:nvSpPr>
        <p:spPr bwMode="auto">
          <a:xfrm>
            <a:off x="827048" y="3698662"/>
            <a:ext cx="5264983" cy="52322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4.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Яку роботу виконують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зуби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?  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 </a:t>
            </a:r>
          </a:p>
        </p:txBody>
      </p:sp>
      <p:sp>
        <p:nvSpPr>
          <p:cNvPr id="29" name="Прямоугольник 7"/>
          <p:cNvSpPr>
            <a:spLocks noChangeArrowheads="1"/>
          </p:cNvSpPr>
          <p:nvPr/>
        </p:nvSpPr>
        <p:spPr bwMode="auto">
          <a:xfrm>
            <a:off x="800517" y="4249689"/>
            <a:ext cx="6042631" cy="1384995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t"/>
            <a:r>
              <a:rPr lang="uk-UA" sz="2800" b="1" dirty="0">
                <a:solidFill>
                  <a:schemeClr val="bg1"/>
                </a:solidFill>
                <a:latin typeface="+mn-lt"/>
                <a:ea typeface="Times New Roman" pitchFamily="18" charset="0"/>
              </a:rPr>
              <a:t>а)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Захищають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організм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від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мікробів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; </a:t>
            </a:r>
          </a:p>
          <a:p>
            <a:pPr fontAlgn="t"/>
            <a:r>
              <a:rPr lang="ru-RU" sz="2800" b="1" dirty="0">
                <a:solidFill>
                  <a:schemeClr val="bg1"/>
                </a:solidFill>
                <a:latin typeface="+mn-lt"/>
              </a:rPr>
              <a:t>б) 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допомагають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перетравлювати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їжу;</a:t>
            </a:r>
          </a:p>
          <a:p>
            <a:pPr fontAlgn="t"/>
            <a:r>
              <a:rPr lang="ru-RU" sz="2800" b="1" dirty="0">
                <a:solidFill>
                  <a:schemeClr val="bg1"/>
                </a:solidFill>
                <a:latin typeface="+mn-lt"/>
              </a:rPr>
              <a:t>в) 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подрібнюють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їжу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.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" name="Прямоугольник 11"/>
          <p:cNvSpPr>
            <a:spLocks noChangeArrowheads="1"/>
          </p:cNvSpPr>
          <p:nvPr/>
        </p:nvSpPr>
        <p:spPr bwMode="auto">
          <a:xfrm>
            <a:off x="6774276" y="2213596"/>
            <a:ext cx="4279864" cy="52322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5.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Від чого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псуються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зуби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890658" y="5518026"/>
            <a:ext cx="31717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285774" y="4077866"/>
            <a:ext cx="325686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https://naurok-test.nyc3.cdn.digitaloceanspaces.com/uploads/test/178866/152703/186312_15861652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774" y="4755046"/>
            <a:ext cx="2575418" cy="175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7498210" y="4581922"/>
            <a:ext cx="219422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285774" y="4509914"/>
            <a:ext cx="226264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979463" y="405458"/>
            <a:ext cx="10153128" cy="64807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altLang="zh-CN" sz="40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Тест </a:t>
            </a:r>
            <a:r>
              <a:rPr lang="uk-UA" sz="4000" b="1" dirty="0" smtClean="0">
                <a:solidFill>
                  <a:schemeClr val="bg1"/>
                </a:solidFill>
              </a:rPr>
              <a:t>„Травна </a:t>
            </a:r>
            <a:r>
              <a:rPr lang="uk-UA" sz="4000" b="1" dirty="0">
                <a:solidFill>
                  <a:schemeClr val="bg1"/>
                </a:solidFill>
              </a:rPr>
              <a:t>система“</a:t>
            </a:r>
            <a:endParaRPr lang="zh-CN" altLang="en-US" sz="4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89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8" grpId="0" animBg="1"/>
      <p:bldP spid="29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Прямоугольник 5"/>
          <p:cNvSpPr>
            <a:spLocks noChangeArrowheads="1"/>
          </p:cNvSpPr>
          <p:nvPr/>
        </p:nvSpPr>
        <p:spPr bwMode="auto">
          <a:xfrm>
            <a:off x="945870" y="1125538"/>
            <a:ext cx="5055526" cy="954107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6.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Визначте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що на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малюнку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позначено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цифрою 1.</a:t>
            </a:r>
          </a:p>
        </p:txBody>
      </p:sp>
      <p:sp>
        <p:nvSpPr>
          <p:cNvPr id="9222" name="Прямоугольник 7"/>
          <p:cNvSpPr>
            <a:spLocks noChangeArrowheads="1"/>
          </p:cNvSpPr>
          <p:nvPr/>
        </p:nvSpPr>
        <p:spPr bwMode="auto">
          <a:xfrm>
            <a:off x="929519" y="2061642"/>
            <a:ext cx="3733805" cy="1384995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t"/>
            <a:r>
              <a:rPr lang="uk-UA" sz="2800" b="1" dirty="0">
                <a:solidFill>
                  <a:schemeClr val="bg1"/>
                </a:solidFill>
                <a:latin typeface="+mn-lt"/>
                <a:ea typeface="Times New Roman" pitchFamily="18" charset="0"/>
              </a:rPr>
              <a:t>а)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Ротова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порожнина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;</a:t>
            </a:r>
          </a:p>
          <a:p>
            <a:pPr fontAlgn="t"/>
            <a:r>
              <a:rPr lang="ru-RU" sz="2800" b="1" dirty="0">
                <a:solidFill>
                  <a:schemeClr val="bg1"/>
                </a:solidFill>
                <a:latin typeface="+mn-lt"/>
              </a:rPr>
              <a:t>б) 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стравохід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;</a:t>
            </a:r>
          </a:p>
          <a:p>
            <a:pPr fontAlgn="t"/>
            <a:r>
              <a:rPr lang="ru-RU" sz="2800" b="1" dirty="0">
                <a:solidFill>
                  <a:schemeClr val="bg1"/>
                </a:solidFill>
                <a:latin typeface="+mn-lt"/>
              </a:rPr>
              <a:t>в) тонка кишка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.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223" name="Прямоугольник 8"/>
          <p:cNvSpPr>
            <a:spLocks noChangeArrowheads="1"/>
          </p:cNvSpPr>
          <p:nvPr/>
        </p:nvSpPr>
        <p:spPr bwMode="auto">
          <a:xfrm>
            <a:off x="6264064" y="1125538"/>
            <a:ext cx="4867396" cy="954107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7.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Визначте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, що на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малюнку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позначено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цифрою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2.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224" name="Прямоугольник 10"/>
          <p:cNvSpPr>
            <a:spLocks noChangeArrowheads="1"/>
          </p:cNvSpPr>
          <p:nvPr/>
        </p:nvSpPr>
        <p:spPr bwMode="auto">
          <a:xfrm>
            <a:off x="6550123" y="2079645"/>
            <a:ext cx="2147639" cy="1384995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uk-UA" sz="2800" b="1" dirty="0">
                <a:solidFill>
                  <a:schemeClr val="bg1"/>
                </a:solidFill>
                <a:latin typeface="+mn-lt"/>
                <a:ea typeface="Times New Roman" pitchFamily="18" charset="0"/>
              </a:rPr>
              <a:t>а)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стравохід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;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б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)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печінка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;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в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)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шлунок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58146" y="2925738"/>
            <a:ext cx="189352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658134" y="2948788"/>
            <a:ext cx="193161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5"/>
          <p:cNvSpPr>
            <a:spLocks noChangeArrowheads="1"/>
          </p:cNvSpPr>
          <p:nvPr/>
        </p:nvSpPr>
        <p:spPr bwMode="auto">
          <a:xfrm>
            <a:off x="2796421" y="3707666"/>
            <a:ext cx="4712741" cy="954107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8.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Визначте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, що на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малюнку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n-lt"/>
              </a:rPr>
              <a:t>позначено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цифрою 3.</a:t>
            </a:r>
            <a:endParaRPr lang="zh-CN" alt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Прямоугольник 7"/>
          <p:cNvSpPr>
            <a:spLocks noChangeArrowheads="1"/>
          </p:cNvSpPr>
          <p:nvPr/>
        </p:nvSpPr>
        <p:spPr bwMode="auto">
          <a:xfrm>
            <a:off x="3392044" y="4748641"/>
            <a:ext cx="2542559" cy="1384995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uk-UA" sz="2800" b="1" dirty="0">
                <a:solidFill>
                  <a:schemeClr val="bg1"/>
                </a:solidFill>
                <a:latin typeface="+mn-lt"/>
                <a:ea typeface="Times New Roman" pitchFamily="18" charset="0"/>
              </a:rPr>
              <a:t>а)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шлунок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;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 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б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)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кишківник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;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в) </a:t>
            </a:r>
            <a:r>
              <a:rPr lang="ru-RU" sz="2800" b="1" dirty="0" err="1" smtClean="0">
                <a:solidFill>
                  <a:schemeClr val="bg1"/>
                </a:solidFill>
                <a:latin typeface="+mn-lt"/>
              </a:rPr>
              <a:t>печінка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.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3392044" y="5229994"/>
            <a:ext cx="176954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979463" y="405458"/>
            <a:ext cx="10153128" cy="64807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altLang="zh-CN" sz="40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Тест </a:t>
            </a:r>
            <a:r>
              <a:rPr lang="uk-UA" sz="4000" b="1" dirty="0" smtClean="0">
                <a:solidFill>
                  <a:schemeClr val="bg1"/>
                </a:solidFill>
              </a:rPr>
              <a:t>„Травна </a:t>
            </a:r>
            <a:r>
              <a:rPr lang="uk-UA" sz="4000" b="1" dirty="0">
                <a:solidFill>
                  <a:schemeClr val="bg1"/>
                </a:solidFill>
              </a:rPr>
              <a:t>система“</a:t>
            </a:r>
            <a:endParaRPr lang="zh-CN" altLang="en-US" sz="4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Picture 4" descr="https://naurok-test.nyc3.cdn.digitaloceanspaces.com/uploads/test/178866/152703/268089_1586166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971" y="2519710"/>
            <a:ext cx="2330504" cy="364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3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  <p:bldP spid="9224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: округлені кути 4">
            <a:extLst>
              <a:ext uri="{FF2B5EF4-FFF2-40B4-BE49-F238E27FC236}">
                <a16:creationId xmlns="" xmlns:a16="http://schemas.microsoft.com/office/drawing/2014/main" id="{1896F3DD-BC45-4241-9805-AA8A31A05C03}"/>
              </a:ext>
            </a:extLst>
          </p:cNvPr>
          <p:cNvSpPr/>
          <p:nvPr/>
        </p:nvSpPr>
        <p:spPr>
          <a:xfrm>
            <a:off x="3357356" y="1527865"/>
            <a:ext cx="5032954" cy="1122772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Як </a:t>
            </a:r>
            <a:r>
              <a:rPr lang="ru-RU" sz="2800" b="1" dirty="0" err="1"/>
              <a:t>організм</a:t>
            </a:r>
            <a:r>
              <a:rPr lang="ru-RU" sz="2800" b="1" dirty="0"/>
              <a:t> </a:t>
            </a:r>
            <a:r>
              <a:rPr lang="ru-RU" sz="2800" b="1" dirty="0" err="1"/>
              <a:t>отримує</a:t>
            </a:r>
            <a:r>
              <a:rPr lang="ru-RU" sz="2800" b="1" dirty="0"/>
              <a:t> </a:t>
            </a:r>
            <a:r>
              <a:rPr lang="ru-RU" sz="2800" b="1" dirty="0" err="1"/>
              <a:t>поживні</a:t>
            </a:r>
            <a:r>
              <a:rPr lang="ru-RU" sz="2800" b="1" dirty="0"/>
              <a:t> </a:t>
            </a:r>
            <a:r>
              <a:rPr lang="ru-RU" sz="2800" b="1" dirty="0" err="1" smtClean="0"/>
              <a:t>речовини</a:t>
            </a:r>
            <a:r>
              <a:rPr lang="ru-RU" sz="2800" b="1" dirty="0" smtClean="0"/>
              <a:t> </a:t>
            </a:r>
            <a:r>
              <a:rPr lang="ru-RU" sz="2800" b="1" dirty="0"/>
              <a:t>й </a:t>
            </a:r>
            <a:r>
              <a:rPr lang="ru-RU" sz="2800" b="1" dirty="0" err="1"/>
              <a:t>енергію</a:t>
            </a:r>
            <a:r>
              <a:rPr lang="ru-RU" sz="2800" b="1" dirty="0" smtClean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8" name="Содержимое 9"/>
          <p:cNvSpPr txBox="1">
            <a:spLocks/>
          </p:cNvSpPr>
          <p:nvPr/>
        </p:nvSpPr>
        <p:spPr>
          <a:xfrm>
            <a:off x="873679" y="648084"/>
            <a:ext cx="10297144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108814" tIns="54407" rIns="108814" bIns="54407" rtlCol="0">
            <a:noAutofit/>
          </a:bodyPr>
          <a:lstStyle/>
          <a:p>
            <a:pPr marL="408051" indent="-408051" algn="ctr" defTabSz="1088136">
              <a:spcBef>
                <a:spcPct val="20000"/>
              </a:spcBef>
              <a:defRPr/>
            </a:pPr>
            <a:r>
              <a:rPr lang="uk-UA" sz="4000" b="1" dirty="0" smtClean="0">
                <a:solidFill>
                  <a:schemeClr val="bg1"/>
                </a:solidFill>
                <a:cs typeface="Times New Roman" pitchFamily="18" charset="0"/>
              </a:rPr>
              <a:t>Пригадайте</a:t>
            </a:r>
            <a:endParaRPr lang="uk-UA" sz="4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1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093" y="1514934"/>
            <a:ext cx="2543309" cy="3799407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211711" y="4774281"/>
            <a:ext cx="5300439" cy="1080120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Сьогодні на уроці ви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дізнаєтеся</a:t>
            </a:r>
            <a:r>
              <a:rPr lang="uk-UA" altLang="en-US" sz="2800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uk-UA" sz="28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як </a:t>
            </a:r>
            <a:r>
              <a:rPr lang="uk-UA" sz="2800" b="1" spc="50" dirty="0">
                <a:ln w="11430"/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правильно </a:t>
            </a:r>
            <a:r>
              <a:rPr lang="uk-UA" sz="28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харчуватися.</a:t>
            </a:r>
            <a:endParaRPr lang="ru-RU" alt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5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6" y="1514934"/>
            <a:ext cx="3132859" cy="349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663440" y="3256169"/>
            <a:ext cx="4430719" cy="1055608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FF00"/>
                </a:solidFill>
              </a:rPr>
              <a:t>Їжа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надає</a:t>
            </a:r>
            <a:r>
              <a:rPr lang="ru-RU" sz="2800" b="1" dirty="0" smtClean="0">
                <a:solidFill>
                  <a:schemeClr val="bg1"/>
                </a:solidFill>
              </a:rPr>
              <a:t> людині </a:t>
            </a:r>
            <a:r>
              <a:rPr lang="ru-RU" sz="2800" b="1" dirty="0" err="1">
                <a:solidFill>
                  <a:schemeClr val="bg1"/>
                </a:solidFill>
              </a:rPr>
              <a:t>енергію</a:t>
            </a:r>
            <a:r>
              <a:rPr lang="ru-RU" sz="2800" b="1" dirty="0">
                <a:solidFill>
                  <a:schemeClr val="bg1"/>
                </a:solidFill>
              </a:rPr>
              <a:t> і </a:t>
            </a:r>
            <a:r>
              <a:rPr lang="ru-RU" sz="2800" b="1" dirty="0" err="1">
                <a:solidFill>
                  <a:schemeClr val="bg1"/>
                </a:solidFill>
              </a:rPr>
              <a:t>поживні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речовини</a:t>
            </a:r>
            <a:r>
              <a:rPr lang="ru-RU" sz="2800" b="1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71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14456</TotalTime>
  <Words>1204</Words>
  <Application>Microsoft Office PowerPoint</Application>
  <PresentationFormat>Произвольный</PresentationFormat>
  <Paragraphs>229</Paragraphs>
  <Slides>31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Поміркуйте</vt:lpstr>
      <vt:lpstr>Тест „Травна система“</vt:lpstr>
      <vt:lpstr>Тест „Травна система“</vt:lpstr>
      <vt:lpstr>Тест „Травна система“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Продукти багаті вітамінами</vt:lpstr>
      <vt:lpstr>Презентация PowerPoint</vt:lpstr>
      <vt:lpstr>Продукти за частотою вживання в їжу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Для нормальної роботи організму потрібні корисні речовини.  Вони містяться в усіх продуктах, які ти споживаєш.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1070</cp:revision>
  <dcterms:created xsi:type="dcterms:W3CDTF">2025-08-27T14:01:18Z</dcterms:created>
  <dcterms:modified xsi:type="dcterms:W3CDTF">2026-04-22T10:57:13Z</dcterms:modified>
</cp:coreProperties>
</file>