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977" r:id="rId3"/>
    <p:sldId id="680" r:id="rId4"/>
    <p:sldId id="1090" r:id="rId5"/>
    <p:sldId id="1094" r:id="rId6"/>
    <p:sldId id="1113" r:id="rId7"/>
    <p:sldId id="1114" r:id="rId8"/>
    <p:sldId id="934" r:id="rId9"/>
    <p:sldId id="1117" r:id="rId10"/>
    <p:sldId id="1047" r:id="rId11"/>
    <p:sldId id="1118" r:id="rId12"/>
    <p:sldId id="1119" r:id="rId13"/>
    <p:sldId id="1121" r:id="rId14"/>
    <p:sldId id="1122" r:id="rId15"/>
    <p:sldId id="1123" r:id="rId16"/>
    <p:sldId id="1125" r:id="rId17"/>
    <p:sldId id="1126" r:id="rId18"/>
    <p:sldId id="1132" r:id="rId19"/>
    <p:sldId id="1127" r:id="rId20"/>
    <p:sldId id="1131" r:id="rId21"/>
    <p:sldId id="1060" r:id="rId22"/>
    <p:sldId id="1091" r:id="rId23"/>
    <p:sldId id="772" r:id="rId24"/>
    <p:sldId id="599" r:id="rId2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6B7"/>
    <a:srgbClr val="E377BF"/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190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9543" y="1125537"/>
            <a:ext cx="8732630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Для чого потрібне дихання</a:t>
            </a:r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6167" y="3908215"/>
            <a:ext cx="3116006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</a:rPr>
              <a:t>Організм людини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Урок 90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324981"/>
            <a:ext cx="2224505" cy="2484512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9"/>
          <p:cNvSpPr txBox="1">
            <a:spLocks/>
          </p:cNvSpPr>
          <p:nvPr/>
        </p:nvSpPr>
        <p:spPr>
          <a:xfrm>
            <a:off x="609833" y="621482"/>
            <a:ext cx="1071042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3600" b="1" dirty="0" err="1">
                <a:solidFill>
                  <a:schemeClr val="bg1"/>
                </a:solidFill>
              </a:rPr>
              <a:t>Роздивіться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зображення </a:t>
            </a:r>
            <a:r>
              <a:rPr lang="ru-RU" sz="3600" b="1" dirty="0" err="1" smtClean="0">
                <a:solidFill>
                  <a:schemeClr val="bg1"/>
                </a:solidFill>
              </a:rPr>
              <a:t>органів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дихальної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системи</a:t>
            </a:r>
            <a:endParaRPr lang="uk-UA" sz="3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3639" y="1603643"/>
            <a:ext cx="2372048" cy="1930442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Коли вам доводилося чути про них?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3 клас\04 ЯДС\Грущинська\7 Організм людини\90 Дихальна система\Дихальна сист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95" y="1499352"/>
            <a:ext cx="5040560" cy="401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4 ЯДС\Грущинська\7 Організм людини\90 Дихальна система\2026-04-21_105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1499352"/>
            <a:ext cx="3284450" cy="401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0713" y="5514069"/>
            <a:ext cx="993710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Повітря в органах </a:t>
            </a:r>
            <a:r>
              <a:rPr lang="ru-RU" sz="2800" b="1" dirty="0" err="1"/>
              <a:t>дихання</a:t>
            </a:r>
            <a:r>
              <a:rPr lang="ru-RU" sz="2800" b="1" dirty="0"/>
              <a:t> проходить такий шлях: </a:t>
            </a:r>
            <a:r>
              <a:rPr lang="ru-RU" sz="2800" b="1" dirty="0" err="1">
                <a:solidFill>
                  <a:srgbClr val="FFFF00"/>
                </a:solidFill>
              </a:rPr>
              <a:t>носова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порожнина</a:t>
            </a:r>
            <a:r>
              <a:rPr lang="ru-RU" sz="2800" b="1" dirty="0">
                <a:solidFill>
                  <a:srgbClr val="FFFF00"/>
                </a:solidFill>
              </a:rPr>
              <a:t> → глотка → гортань </a:t>
            </a:r>
            <a:r>
              <a:rPr lang="ru-RU" sz="2800" b="1" dirty="0" smtClean="0">
                <a:solidFill>
                  <a:srgbClr val="FFFF00"/>
                </a:solidFill>
              </a:rPr>
              <a:t>→ трахея </a:t>
            </a:r>
            <a:r>
              <a:rPr lang="ru-RU" sz="2800" b="1" dirty="0">
                <a:solidFill>
                  <a:srgbClr val="FFFF00"/>
                </a:solidFill>
              </a:rPr>
              <a:t>→ бронхи → </a:t>
            </a:r>
            <a:r>
              <a:rPr lang="ru-RU" sz="2800" b="1" dirty="0" err="1">
                <a:solidFill>
                  <a:srgbClr val="FFFF00"/>
                </a:solidFill>
              </a:rPr>
              <a:t>легені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6929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688662" y="621482"/>
            <a:ext cx="11001760" cy="230832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3600" b="1" dirty="0">
                <a:solidFill>
                  <a:srgbClr val="FFFF00"/>
                </a:solidFill>
                <a:latin typeface="+mn-lt"/>
              </a:rPr>
              <a:t>Дихання</a:t>
            </a:r>
            <a:r>
              <a:rPr lang="uk-UA" altLang="en-US" sz="3600" b="1" dirty="0">
                <a:solidFill>
                  <a:schemeClr val="bg1"/>
                </a:solidFill>
                <a:latin typeface="+mn-lt"/>
              </a:rPr>
              <a:t> – це природня потреба, </a:t>
            </a:r>
            <a:r>
              <a:rPr lang="uk-UA" altLang="en-US" sz="3600" b="1" dirty="0" err="1">
                <a:solidFill>
                  <a:schemeClr val="bg1"/>
                </a:solidFill>
                <a:latin typeface="+mn-lt"/>
              </a:rPr>
              <a:t>життєво</a:t>
            </a:r>
            <a:r>
              <a:rPr lang="uk-UA" altLang="en-US" sz="3600" b="1" dirty="0">
                <a:solidFill>
                  <a:schemeClr val="bg1"/>
                </a:solidFill>
                <a:latin typeface="+mn-lt"/>
              </a:rPr>
              <a:t> необхідна людині. Цей процес відбувається автоматично, </a:t>
            </a:r>
            <a:r>
              <a:rPr lang="uk-UA" altLang="en-US" sz="3600" b="1" dirty="0" smtClean="0">
                <a:solidFill>
                  <a:schemeClr val="bg1"/>
                </a:solidFill>
                <a:latin typeface="+mn-lt"/>
              </a:rPr>
              <a:t>ним </a:t>
            </a:r>
            <a:r>
              <a:rPr lang="uk-UA" altLang="en-US" sz="3600" b="1" dirty="0">
                <a:solidFill>
                  <a:srgbClr val="FFFF00"/>
                </a:solidFill>
                <a:latin typeface="+mn-lt"/>
              </a:rPr>
              <a:t>керує мозок</a:t>
            </a:r>
            <a:r>
              <a:rPr lang="uk-UA" altLang="en-US" sz="3600" b="1" dirty="0">
                <a:solidFill>
                  <a:schemeClr val="bg1"/>
                </a:solidFill>
                <a:latin typeface="+mn-lt"/>
              </a:rPr>
              <a:t>, але ви можете керувати ним: підсилити вдих або затримати подих.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89542" y="3573810"/>
            <a:ext cx="5231081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Але без повітря людина не </a:t>
            </a:r>
            <a:r>
              <a:rPr lang="uk-UA" altLang="en-US" b="1" dirty="0" err="1">
                <a:solidFill>
                  <a:schemeClr val="bg1"/>
                </a:solidFill>
                <a:latin typeface="+mn-lt"/>
              </a:rPr>
              <a:t>проживе</a:t>
            </a:r>
            <a:r>
              <a:rPr lang="uk-UA" altLang="en-US" b="1" dirty="0">
                <a:solidFill>
                  <a:schemeClr val="bg1"/>
                </a:solidFill>
                <a:latin typeface="+mn-lt"/>
              </a:rPr>
              <a:t> і кількох хвилин. </a:t>
            </a:r>
          </a:p>
        </p:txBody>
      </p:sp>
      <p:pic>
        <p:nvPicPr>
          <p:cNvPr id="5" name="Picture 2" descr="F:\наташа\3 клас\ПРИРОДОЗНАВСТВО\ЛЮДИНА- ЖИВИЙ ОРГАНІЗМ\ОРГАНИ ДИХАННЯ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60805"/>
            <a:ext cx="4104456" cy="30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2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52" y="1573827"/>
            <a:ext cx="2646338" cy="416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68482" y="1485578"/>
            <a:ext cx="7270075" cy="181588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Розпочинається шлях повітря в організм з </a:t>
            </a:r>
            <a:r>
              <a:rPr lang="uk-UA" altLang="en-US" sz="2800" b="1" dirty="0">
                <a:solidFill>
                  <a:srgbClr val="FFFF00"/>
                </a:solidFill>
                <a:latin typeface="+mn-lt"/>
              </a:rPr>
              <a:t>носової порожнини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. Тут повітря зігрівається, зволожується та </a:t>
            </a:r>
            <a:r>
              <a:rPr lang="uk-UA" altLang="en-US" sz="2800" b="1" dirty="0" smtClean="0">
                <a:solidFill>
                  <a:schemeClr val="bg1"/>
                </a:solidFill>
                <a:latin typeface="+mn-lt"/>
              </a:rPr>
              <a:t>очищується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від </a:t>
            </a:r>
            <a:r>
              <a:rPr lang="uk-UA" altLang="en-US" sz="2800" b="1" dirty="0" smtClean="0">
                <a:solidFill>
                  <a:schemeClr val="bg1"/>
                </a:solidFill>
                <a:latin typeface="+mn-lt"/>
              </a:rPr>
              <a:t>пилу та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мікробів, які виводяться назовні.</a:t>
            </a: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979463" y="549474"/>
            <a:ext cx="1025909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Дихання</a:t>
            </a:r>
            <a:r>
              <a:rPr lang="ru-RU" sz="4000" b="1" dirty="0" smtClean="0">
                <a:solidFill>
                  <a:schemeClr val="bg1"/>
                </a:solidFill>
              </a:rPr>
              <a:t> людини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87209" y="3429794"/>
            <a:ext cx="7234573" cy="138499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Очищене й зігріте повітря продовжує свій шлях через </a:t>
            </a:r>
            <a:r>
              <a:rPr lang="uk-UA" altLang="en-US" sz="2800" b="1" dirty="0">
                <a:solidFill>
                  <a:srgbClr val="FFFF00"/>
                </a:solidFill>
                <a:latin typeface="+mn-lt"/>
              </a:rPr>
              <a:t>носоглотку й глотку 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– ділянку шляху, спільну для повітря і їжі, </a:t>
            </a:r>
            <a:r>
              <a:rPr lang="uk-UA" altLang="en-US" sz="2800" b="1" dirty="0">
                <a:solidFill>
                  <a:srgbClr val="FFFF00"/>
                </a:solidFill>
                <a:latin typeface="+mn-lt"/>
              </a:rPr>
              <a:t>гортань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31294" y="4920271"/>
            <a:ext cx="794444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</a:rPr>
              <a:t>Коли людина </a:t>
            </a:r>
            <a:r>
              <a:rPr lang="uk-UA" sz="2800" b="1" dirty="0" smtClean="0">
                <a:solidFill>
                  <a:schemeClr val="bg1"/>
                </a:solidFill>
              </a:rPr>
              <a:t>ковтає </a:t>
            </a:r>
            <a:r>
              <a:rPr lang="uk-UA" sz="2800" b="1" dirty="0">
                <a:solidFill>
                  <a:schemeClr val="bg1"/>
                </a:solidFill>
              </a:rPr>
              <a:t>їжу, то гортань закривається, щоб їжа потрапляла до стравоходу, а не у </a:t>
            </a:r>
            <a:r>
              <a:rPr lang="uk-UA" sz="2800" b="1" dirty="0" err="1">
                <a:solidFill>
                  <a:schemeClr val="bg1"/>
                </a:solidFill>
              </a:rPr>
              <a:t>повітроносні</a:t>
            </a:r>
            <a:r>
              <a:rPr lang="uk-UA" sz="2800" b="1" dirty="0">
                <a:solidFill>
                  <a:schemeClr val="bg1"/>
                </a:solidFill>
              </a:rPr>
              <a:t> шляхи – </a:t>
            </a:r>
            <a:r>
              <a:rPr lang="uk-UA" sz="2800" b="1" dirty="0">
                <a:solidFill>
                  <a:srgbClr val="FFFF00"/>
                </a:solidFill>
              </a:rPr>
              <a:t>до трахеї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2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8309" y="544475"/>
            <a:ext cx="95770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 smtClean="0">
                <a:solidFill>
                  <a:schemeClr val="bg1"/>
                </a:solidFill>
                <a:ea typeface="宋体" charset="-122"/>
              </a:rPr>
              <a:t>Поміркуйте</a:t>
            </a:r>
            <a:endParaRPr lang="uk-UA" sz="4000" b="1" dirty="0">
              <a:solidFill>
                <a:schemeClr val="bg1"/>
              </a:solidFill>
              <a:ea typeface="宋体" charset="-122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9" t="-2811"/>
          <a:stretch>
            <a:fillRect/>
          </a:stretch>
        </p:blipFill>
        <p:spPr bwMode="auto">
          <a:xfrm>
            <a:off x="6524079" y="1971661"/>
            <a:ext cx="1857040" cy="342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https://img-fotki.yandex.ru/get/5301/134091466.151/0_e9f97_f6a03eaa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1917944"/>
            <a:ext cx="1878376" cy="290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0681" y="5543937"/>
            <a:ext cx="88723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ea typeface="宋体" charset="-122"/>
              </a:rPr>
              <a:t>Це дуже некультурно, </a:t>
            </a:r>
            <a:r>
              <a:rPr lang="uk-UA" sz="3200" b="1" dirty="0" smtClean="0">
                <a:ea typeface="宋体" charset="-122"/>
              </a:rPr>
              <a:t>негарно й </a:t>
            </a:r>
            <a:r>
              <a:rPr lang="uk-UA" sz="3200" b="1" dirty="0">
                <a:ea typeface="宋体" charset="-122"/>
              </a:rPr>
              <a:t>небезпечно!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90681" y="1294835"/>
            <a:ext cx="7270075" cy="52322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uk-UA" sz="2800" b="1" dirty="0">
                <a:solidFill>
                  <a:schemeClr val="bg1"/>
                </a:solidFill>
                <a:latin typeface="+mn-lt"/>
                <a:ea typeface="宋体" charset="-122"/>
              </a:rPr>
              <a:t>Чому не можна під час їжі розмовляти?</a:t>
            </a:r>
          </a:p>
        </p:txBody>
      </p:sp>
    </p:spTree>
    <p:extLst>
      <p:ext uri="{BB962C8B-B14F-4D97-AF65-F5344CB8AC3E}">
        <p14:creationId xmlns:p14="http://schemas.microsoft.com/office/powerpoint/2010/main" val="25333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02259" y="1197546"/>
            <a:ext cx="6616075" cy="1532334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З гортані повітря потрапляє в </a:t>
            </a:r>
            <a:r>
              <a:rPr lang="uk-UA" altLang="en-US" sz="2800" b="1" dirty="0">
                <a:solidFill>
                  <a:srgbClr val="FFFF00"/>
                </a:solidFill>
                <a:latin typeface="+mn-lt"/>
              </a:rPr>
              <a:t>трахею</a:t>
            </a: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. У нижній частині вона ділиться на </a:t>
            </a:r>
            <a:r>
              <a:rPr lang="uk-UA" altLang="en-US" sz="2800" b="1" dirty="0">
                <a:solidFill>
                  <a:srgbClr val="FFFF00"/>
                </a:solidFill>
                <a:latin typeface="+mn-lt"/>
              </a:rPr>
              <a:t>два </a:t>
            </a:r>
            <a:r>
              <a:rPr lang="uk-UA" altLang="en-US" sz="2800" b="1" dirty="0" smtClean="0">
                <a:solidFill>
                  <a:srgbClr val="FFFF00"/>
                </a:solidFill>
                <a:latin typeface="+mn-lt"/>
              </a:rPr>
              <a:t>бронхи, </a:t>
            </a:r>
            <a:r>
              <a:rPr lang="uk-UA" altLang="en-US" sz="2800" b="1" dirty="0" smtClean="0">
                <a:solidFill>
                  <a:schemeClr val="bg1"/>
                </a:solidFill>
                <a:latin typeface="+mn-lt"/>
              </a:rPr>
              <a:t>які з’єднуються </a:t>
            </a:r>
            <a:r>
              <a:rPr lang="uk-UA" altLang="en-US" sz="2800" b="1" dirty="0" smtClean="0">
                <a:solidFill>
                  <a:srgbClr val="FFFF00"/>
                </a:solidFill>
                <a:latin typeface="+mn-lt"/>
              </a:rPr>
              <a:t>з легенями.</a:t>
            </a:r>
            <a:endParaRPr lang="uk-UA" alt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656022" y="2750510"/>
            <a:ext cx="6370662" cy="107065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>
                <a:solidFill>
                  <a:srgbClr val="FF0000"/>
                </a:solidFill>
              </a:rPr>
              <a:t>Трахея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– це </a:t>
            </a:r>
            <a:r>
              <a:rPr lang="uk-UA" sz="2800" b="1" dirty="0">
                <a:solidFill>
                  <a:schemeClr val="bg1"/>
                </a:solidFill>
              </a:rPr>
              <a:t>трубка завдовжки близько 12 см, що має хрящові кільця</a:t>
            </a:r>
            <a:r>
              <a:rPr lang="uk-UA" sz="2400" b="1" dirty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16029" r="1180" b="8881"/>
          <a:stretch/>
        </p:blipFill>
        <p:spPr bwMode="auto">
          <a:xfrm>
            <a:off x="1541970" y="1341562"/>
            <a:ext cx="1763747" cy="21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одержимое 9"/>
          <p:cNvSpPr txBox="1">
            <a:spLocks/>
          </p:cNvSpPr>
          <p:nvPr/>
        </p:nvSpPr>
        <p:spPr>
          <a:xfrm>
            <a:off x="979463" y="477466"/>
            <a:ext cx="1025909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Дихання</a:t>
            </a:r>
            <a:r>
              <a:rPr lang="ru-RU" sz="4000" b="1" dirty="0" smtClean="0">
                <a:solidFill>
                  <a:schemeClr val="bg1"/>
                </a:solidFill>
              </a:rPr>
              <a:t> людини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321717" y="3855942"/>
            <a:ext cx="8112461" cy="2485787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FFFF00"/>
                </a:solidFill>
              </a:rPr>
              <a:t>Легені</a:t>
            </a:r>
            <a:r>
              <a:rPr lang="ru-RU" sz="2800" b="1" dirty="0" smtClean="0"/>
              <a:t> </a:t>
            </a:r>
            <a:r>
              <a:rPr lang="ru-RU" sz="2800" b="1" dirty="0"/>
              <a:t>складаються з </a:t>
            </a:r>
            <a:r>
              <a:rPr lang="ru-RU" sz="2800" b="1" dirty="0" err="1"/>
              <a:t>дрібних</a:t>
            </a:r>
            <a:r>
              <a:rPr lang="ru-RU" sz="2800" b="1" dirty="0"/>
              <a:t> </a:t>
            </a:r>
            <a:r>
              <a:rPr lang="ru-RU" sz="2800" b="1" dirty="0" err="1"/>
              <a:t>міхурців</a:t>
            </a:r>
            <a:r>
              <a:rPr lang="ru-RU" sz="2800" b="1" dirty="0"/>
              <a:t>, у них </a:t>
            </a:r>
            <a:r>
              <a:rPr lang="ru-RU" sz="2800" b="1" dirty="0" err="1" smtClean="0"/>
              <a:t>здійснюється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газообмін</a:t>
            </a:r>
            <a:r>
              <a:rPr lang="ru-RU" sz="2800" b="1" dirty="0"/>
              <a:t> із </a:t>
            </a:r>
            <a:r>
              <a:rPr lang="ru-RU" sz="2800" b="1" dirty="0" err="1"/>
              <a:t>кров’ю</a:t>
            </a:r>
            <a:r>
              <a:rPr lang="ru-RU" sz="2800" b="1" dirty="0"/>
              <a:t>. Так у кров </a:t>
            </a:r>
            <a:r>
              <a:rPr lang="ru-RU" sz="2800" b="1" dirty="0" err="1"/>
              <a:t>потрапляє</a:t>
            </a:r>
            <a:r>
              <a:rPr lang="ru-RU" sz="2800" b="1" dirty="0"/>
              <a:t> </a:t>
            </a:r>
            <a:r>
              <a:rPr lang="ru-RU" sz="2800" b="1" dirty="0" err="1"/>
              <a:t>кисень</a:t>
            </a:r>
            <a:r>
              <a:rPr lang="ru-RU" sz="2800" b="1" dirty="0"/>
              <a:t> і </a:t>
            </a:r>
            <a:r>
              <a:rPr lang="ru-RU" sz="2800" b="1" dirty="0" err="1"/>
              <a:t>розноситься</a:t>
            </a:r>
            <a:r>
              <a:rPr lang="ru-RU" sz="2800" b="1" dirty="0"/>
              <a:t> до всіх </a:t>
            </a:r>
            <a:r>
              <a:rPr lang="ru-RU" sz="2800" b="1" dirty="0" err="1"/>
              <a:t>органів</a:t>
            </a:r>
            <a:r>
              <a:rPr lang="ru-RU" sz="2800" b="1" dirty="0"/>
              <a:t>. </a:t>
            </a:r>
            <a:r>
              <a:rPr lang="ru-RU" sz="2800" b="1" dirty="0" err="1"/>
              <a:t>Натомість</a:t>
            </a:r>
            <a:r>
              <a:rPr lang="ru-RU" sz="2800" b="1" dirty="0"/>
              <a:t> </a:t>
            </a:r>
            <a:r>
              <a:rPr lang="ru-RU" sz="2800" b="1" dirty="0" err="1" smtClean="0"/>
              <a:t>виробляється</a:t>
            </a:r>
            <a:r>
              <a:rPr lang="ru-RU" sz="2800" b="1" dirty="0" smtClean="0"/>
              <a:t> </a:t>
            </a:r>
            <a:r>
              <a:rPr lang="ru-RU" sz="2800" b="1" dirty="0" err="1"/>
              <a:t>вуглекислий</a:t>
            </a:r>
            <a:r>
              <a:rPr lang="ru-RU" sz="2800" b="1" dirty="0"/>
              <a:t> газ, його кров </a:t>
            </a:r>
            <a:r>
              <a:rPr lang="ru-RU" sz="2800" b="1" dirty="0" err="1" smtClean="0"/>
              <a:t>відносить</a:t>
            </a:r>
            <a:r>
              <a:rPr lang="ru-RU" sz="2800" b="1" dirty="0" smtClean="0"/>
              <a:t> </a:t>
            </a:r>
            <a:r>
              <a:rPr lang="ru-RU" sz="2800" b="1" dirty="0"/>
              <a:t>до </a:t>
            </a:r>
            <a:r>
              <a:rPr lang="ru-RU" sz="2800" b="1" dirty="0" err="1"/>
              <a:t>легень</a:t>
            </a:r>
            <a:r>
              <a:rPr lang="ru-RU" sz="2800" b="1" dirty="0"/>
              <a:t>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3483095"/>
            <a:ext cx="2387632" cy="259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9 Flecha izquierda"/>
          <p:cNvSpPr/>
          <p:nvPr/>
        </p:nvSpPr>
        <p:spPr>
          <a:xfrm rot="1629513">
            <a:off x="2388125" y="2355740"/>
            <a:ext cx="2457677" cy="214715"/>
          </a:xfrm>
          <a:prstGeom prst="lef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s-ES" kern="0">
              <a:solidFill>
                <a:sysClr val="window" lastClr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15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484657"/>
            <a:ext cx="2855640" cy="24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19823" y="1484657"/>
            <a:ext cx="7018734" cy="1532334"/>
          </a:xfrm>
          <a:prstGeom prst="round2Diag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chemeClr val="bg1"/>
                </a:solidFill>
                <a:latin typeface="+mn-lt"/>
              </a:rPr>
              <a:t>Легені можна назвати їдальнею для крові. Вони схожі на два пташині крила і містяться у грудній порожнині. </a:t>
            </a:r>
          </a:p>
        </p:txBody>
      </p:sp>
      <p:pic>
        <p:nvPicPr>
          <p:cNvPr id="23554" name="Picture 2" descr="http://orig13.deviantart.net/c4af/f/2015/137/f/6/alveoli_by_shinaig-d8trpu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14415" r="1202" b="18484"/>
          <a:stretch>
            <a:fillRect/>
          </a:stretch>
        </p:blipFill>
        <p:spPr bwMode="auto">
          <a:xfrm rot="744818">
            <a:off x="1650185" y="4430394"/>
            <a:ext cx="2243160" cy="206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одержимое 9"/>
          <p:cNvSpPr txBox="1">
            <a:spLocks/>
          </p:cNvSpPr>
          <p:nvPr/>
        </p:nvSpPr>
        <p:spPr>
          <a:xfrm>
            <a:off x="979463" y="549474"/>
            <a:ext cx="1025909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Дихання</a:t>
            </a:r>
            <a:r>
              <a:rPr lang="ru-RU" sz="4000" b="1" dirty="0" smtClean="0">
                <a:solidFill>
                  <a:schemeClr val="bg1"/>
                </a:solidFill>
              </a:rPr>
              <a:t> людини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89135" y="3045399"/>
            <a:ext cx="7200800" cy="153233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/>
              <a:t>Під час </a:t>
            </a:r>
            <a:r>
              <a:rPr lang="ru-RU" sz="2800" b="1" dirty="0" err="1"/>
              <a:t>вдиху</a:t>
            </a:r>
            <a:r>
              <a:rPr lang="ru-RU" sz="2800" b="1" dirty="0"/>
              <a:t> в </a:t>
            </a:r>
            <a:r>
              <a:rPr lang="ru-RU" sz="2800" b="1" dirty="0" err="1"/>
              <a:t>організм</a:t>
            </a:r>
            <a:r>
              <a:rPr lang="ru-RU" sz="2800" b="1" dirty="0"/>
              <a:t> </a:t>
            </a:r>
            <a:r>
              <a:rPr lang="ru-RU" sz="2800" b="1" dirty="0" err="1"/>
              <a:t>надходить</a:t>
            </a:r>
            <a:r>
              <a:rPr lang="ru-RU" sz="2800" b="1" dirty="0"/>
              <a:t> </a:t>
            </a:r>
            <a:r>
              <a:rPr lang="ru-RU" sz="2800" b="1" dirty="0" err="1"/>
              <a:t>кисень</a:t>
            </a:r>
            <a:r>
              <a:rPr lang="ru-RU" sz="2800" b="1" dirty="0"/>
              <a:t>, а під час </a:t>
            </a:r>
            <a:r>
              <a:rPr lang="ru-RU" sz="2800" b="1" dirty="0" err="1"/>
              <a:t>видиху</a:t>
            </a:r>
            <a:r>
              <a:rPr lang="ru-RU" sz="2800" b="1" dirty="0"/>
              <a:t> </a:t>
            </a:r>
            <a:r>
              <a:rPr lang="ru-RU" sz="2800" b="1" dirty="0" err="1"/>
              <a:t>виводиться</a:t>
            </a:r>
            <a:r>
              <a:rPr lang="ru-RU" sz="2800" b="1" dirty="0"/>
              <a:t> </a:t>
            </a:r>
            <a:r>
              <a:rPr lang="ru-RU" sz="2800" b="1" dirty="0" err="1"/>
              <a:t>шкідливий</a:t>
            </a:r>
            <a:r>
              <a:rPr lang="ru-RU" sz="2800" b="1" dirty="0"/>
              <a:t> </a:t>
            </a:r>
            <a:r>
              <a:rPr lang="ru-RU" sz="2800" b="1" dirty="0" err="1"/>
              <a:t>вуглекислий</a:t>
            </a:r>
            <a:r>
              <a:rPr lang="ru-RU" sz="2800" b="1" dirty="0"/>
              <a:t> газ.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314322" y="4725938"/>
            <a:ext cx="682973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Зауважте</a:t>
            </a:r>
            <a:r>
              <a:rPr lang="ru-RU" sz="2800" b="1" dirty="0" smtClean="0"/>
              <a:t>, ви </a:t>
            </a:r>
            <a:r>
              <a:rPr lang="ru-RU" sz="2800" b="1" dirty="0"/>
              <a:t>в </a:t>
            </a:r>
            <a:r>
              <a:rPr lang="ru-RU" sz="2800" b="1" dirty="0" err="1"/>
              <a:t>стані</a:t>
            </a:r>
            <a:r>
              <a:rPr lang="ru-RU" sz="2800" b="1" dirty="0"/>
              <a:t> </a:t>
            </a:r>
            <a:r>
              <a:rPr lang="ru-RU" sz="2800" b="1" dirty="0" err="1"/>
              <a:t>спокою</a:t>
            </a:r>
            <a:r>
              <a:rPr lang="ru-RU" sz="2800" b="1" dirty="0"/>
              <a:t> </a:t>
            </a:r>
            <a:r>
              <a:rPr lang="ru-RU" sz="2800" b="1" dirty="0" err="1" smtClean="0"/>
              <a:t>робите</a:t>
            </a:r>
            <a:r>
              <a:rPr lang="ru-RU" sz="2800" b="1" dirty="0" smtClean="0"/>
              <a:t> </a:t>
            </a:r>
            <a:r>
              <a:rPr lang="ru-RU" sz="2800" b="1" dirty="0"/>
              <a:t>близько 22 </a:t>
            </a:r>
            <a:r>
              <a:rPr lang="ru-RU" sz="2800" b="1" dirty="0" err="1"/>
              <a:t>дихальних</a:t>
            </a:r>
            <a:r>
              <a:rPr lang="ru-RU" sz="2800" b="1" dirty="0"/>
              <a:t> </a:t>
            </a:r>
            <a:r>
              <a:rPr lang="ru-RU" sz="2800" b="1" dirty="0" err="1"/>
              <a:t>рухів</a:t>
            </a:r>
            <a:r>
              <a:rPr lang="ru-RU" sz="2800" b="1" dirty="0"/>
              <a:t> за хвилину.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71551" y="3669342"/>
            <a:ext cx="132337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FF0000"/>
                </a:solidFill>
                <a:ea typeface="宋体" charset="-122"/>
              </a:rPr>
              <a:t>Легені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455390"/>
            <a:ext cx="2233745" cy="303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47" y="2421682"/>
            <a:ext cx="1954105" cy="315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8103" y="1520651"/>
            <a:ext cx="6486652" cy="1077218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Щоб забезпечити організм киснем, треба </a:t>
            </a:r>
            <a:r>
              <a:rPr lang="uk-UA" altLang="en-US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розвивати</a:t>
            </a:r>
            <a:r>
              <a:rPr lang="uk-UA" alt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легені.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979463" y="549474"/>
            <a:ext cx="1025909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err="1" smtClean="0">
                <a:solidFill>
                  <a:schemeClr val="bg1"/>
                </a:solidFill>
              </a:rPr>
              <a:t>Запам’ятайте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13077" y="3285778"/>
            <a:ext cx="6336704" cy="206210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Процес дихання поліпшують: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фізкультура </a:t>
            </a:r>
            <a:r>
              <a:rPr lang="uk-UA" alt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і спорт, </a:t>
            </a:r>
            <a:endParaRPr lang="uk-UA" altLang="en-US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активні </a:t>
            </a:r>
            <a:r>
              <a:rPr lang="uk-UA" altLang="en-US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ігри на </a:t>
            </a:r>
            <a:r>
              <a:rPr lang="uk-UA" alt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свіжому повітрі, </a:t>
            </a:r>
          </a:p>
          <a:p>
            <a:pPr marL="457200" indent="-457200"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uk-UA" altLang="en-US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правильна постава. </a:t>
            </a:r>
          </a:p>
        </p:txBody>
      </p:sp>
    </p:spTree>
    <p:extLst>
      <p:ext uri="{BB962C8B-B14F-4D97-AF65-F5344CB8AC3E}">
        <p14:creationId xmlns:p14="http://schemas.microsoft.com/office/powerpoint/2010/main" val="37993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8709" y="1413570"/>
            <a:ext cx="5120852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rgbClr val="FFFF00"/>
                </a:solidFill>
                <a:latin typeface="+mn-lt"/>
              </a:rPr>
              <a:t>Органи дихання потрібно берегти!</a:t>
            </a: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907455" y="2672303"/>
            <a:ext cx="1728192" cy="2224618"/>
            <a:chOff x="611559" y="2263044"/>
            <a:chExt cx="3098990" cy="3515511"/>
          </a:xfrm>
        </p:grpSpPr>
        <p:pic>
          <p:nvPicPr>
            <p:cNvPr id="15371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" r="52457" b="2481"/>
            <a:stretch>
              <a:fillRect/>
            </a:stretch>
          </p:blipFill>
          <p:spPr bwMode="auto">
            <a:xfrm>
              <a:off x="683236" y="2263044"/>
              <a:ext cx="2955636" cy="302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11559" y="4824448"/>
              <a:ext cx="3098990" cy="95410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28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 здорової</a:t>
              </a:r>
            </a:p>
            <a:p>
              <a:pPr algn="ctr" eaLnBrk="1" hangingPunct="1">
                <a:defRPr/>
              </a:pPr>
              <a:r>
                <a:rPr lang="uk-UA" sz="28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 людини</a:t>
              </a:r>
              <a:endParaRPr lang="uk-UA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995687" y="3802293"/>
            <a:ext cx="2160240" cy="2192025"/>
            <a:chOff x="4401979" y="1862827"/>
            <a:chExt cx="3506355" cy="3452747"/>
          </a:xfrm>
        </p:grpSpPr>
        <p:pic>
          <p:nvPicPr>
            <p:cNvPr id="15369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65" t="2481"/>
            <a:stretch>
              <a:fillRect/>
            </a:stretch>
          </p:blipFill>
          <p:spPr bwMode="auto">
            <a:xfrm>
              <a:off x="4401979" y="1862827"/>
              <a:ext cx="3506355" cy="302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5308249" y="4792354"/>
              <a:ext cx="2504276" cy="52322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28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Легені курця</a:t>
              </a:r>
              <a:endParaRPr lang="uk-UA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051471" y="599873"/>
            <a:ext cx="1002922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>
                <a:solidFill>
                  <a:schemeClr val="bg1"/>
                </a:solidFill>
                <a:ea typeface="宋体" charset="-122"/>
              </a:rPr>
              <a:t>Чисте повітря - запорука здоров'я.</a:t>
            </a: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224591" y="2161021"/>
            <a:ext cx="2391614" cy="2934842"/>
            <a:chOff x="3087987" y="2461547"/>
            <a:chExt cx="3589066" cy="4146191"/>
          </a:xfrm>
        </p:grpSpPr>
        <p:pic>
          <p:nvPicPr>
            <p:cNvPr id="15367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7987" y="2461547"/>
              <a:ext cx="2640391" cy="2640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4" descr="https://img-fotki.yandex.ru/get/15535/134091466.264/0_122809_7a870367_ori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704" y="4005064"/>
              <a:ext cx="1897349" cy="260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"/>
          <p:cNvSpPr>
            <a:spLocks noChangeArrowheads="1"/>
          </p:cNvSpPr>
          <p:nvPr/>
        </p:nvSpPr>
        <p:spPr bwMode="auto">
          <a:xfrm>
            <a:off x="6616204" y="1419109"/>
            <a:ext cx="4464495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Дуже шкодять легеням </a:t>
            </a:r>
            <a:r>
              <a:rPr lang="uk-UA" altLang="en-US" b="1" dirty="0">
                <a:solidFill>
                  <a:srgbClr val="FFFF00"/>
                </a:solidFill>
                <a:latin typeface="+mn-lt"/>
              </a:rPr>
              <a:t>пил, тютюновий дим</a:t>
            </a:r>
            <a:r>
              <a:rPr lang="uk-UA" altLang="en-US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grpSp>
        <p:nvGrpSpPr>
          <p:cNvPr id="15" name="Группа 3"/>
          <p:cNvGrpSpPr>
            <a:grpSpLocks/>
          </p:cNvGrpSpPr>
          <p:nvPr/>
        </p:nvGrpSpPr>
        <p:grpSpPr bwMode="auto">
          <a:xfrm>
            <a:off x="6641015" y="3095509"/>
            <a:ext cx="4660402" cy="3057572"/>
            <a:chOff x="0" y="1873250"/>
            <a:chExt cx="9069674" cy="5424488"/>
          </a:xfrm>
        </p:grpSpPr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0" y="1873250"/>
              <a:ext cx="9058275" cy="5424488"/>
              <a:chOff x="0" y="1873600"/>
              <a:chExt cx="9057587" cy="5424063"/>
            </a:xfrm>
          </p:grpSpPr>
          <p:pic>
            <p:nvPicPr>
              <p:cNvPr id="19" name="Picture 2" descr="http://www.thestar.com.my/~/media/online/2014/11/06/07/39/file6gyt0lupk8g1cl22p29m-afp.ashx?la=e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920282"/>
                <a:ext cx="4514868" cy="280486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3" descr="F:\наташа\ЕКОЛОГІЧНЕ ВИХОВАННЯ\59ac2421f3b4d23e75f540c1dc47bd19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76"/>
              <a:stretch/>
            </p:blipFill>
            <p:spPr bwMode="auto">
              <a:xfrm>
                <a:off x="4887017" y="1873600"/>
                <a:ext cx="4170570" cy="299556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F:\наташа\ЕКОЛОГІЧНЕ ВИХОВАННЯ\8e717cde09454fe9c3baa53aed1d3cc3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792" y="2852936"/>
                <a:ext cx="4128229" cy="4444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08" y="4869045"/>
              <a:ext cx="2184627" cy="163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0660" y="4293096"/>
              <a:ext cx="2339014" cy="2492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8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 txBox="1">
            <a:spLocks/>
          </p:cNvSpPr>
          <p:nvPr/>
        </p:nvSpPr>
        <p:spPr>
          <a:xfrm>
            <a:off x="979463" y="549474"/>
            <a:ext cx="10259094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Розгляньте схему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26" name="Picture 2" descr="D:\3 клас\04 ЯДС\Грущинська\7 Організм людини\90 Дихальна система\2026-04-23_225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61" y="1990214"/>
            <a:ext cx="882252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3414" y="1466994"/>
            <a:ext cx="10195833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Обговоріть, яку роботу виконують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органи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дихальної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системи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8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17" descr="Scan0001"/>
          <p:cNvPicPr>
            <a:picLocks noChangeAspect="1" noChangeArrowheads="1"/>
          </p:cNvPicPr>
          <p:nvPr/>
        </p:nvPicPr>
        <p:blipFill>
          <a:blip r:embed="rId2">
            <a:lum bright="-1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81" y="1040055"/>
            <a:ext cx="3912226" cy="547020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992081" y="477466"/>
            <a:ext cx="95770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>
                <a:solidFill>
                  <a:schemeClr val="bg1"/>
                </a:solidFill>
                <a:ea typeface="宋体" charset="-122"/>
              </a:rPr>
              <a:t>Повторюємо разом!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V="1">
            <a:off x="4904575" y="2133811"/>
            <a:ext cx="2498685" cy="177841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5045899" y="2620949"/>
            <a:ext cx="2498685" cy="35727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4949776" y="3124066"/>
            <a:ext cx="2594808" cy="52285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92821" y="5573413"/>
            <a:ext cx="1231098" cy="14767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4949775" y="4215790"/>
            <a:ext cx="2070339" cy="285816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5204149" y="1665690"/>
            <a:ext cx="1331696" cy="4604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ru-RU" sz="3600">
              <a:solidFill>
                <a:srgbClr val="FF0000"/>
              </a:solidFill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267495" y="1204915"/>
            <a:ext cx="3940875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Носова </a:t>
            </a:r>
            <a:r>
              <a:rPr lang="ru-RU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порожнина</a:t>
            </a:r>
            <a:endParaRPr lang="ru-RU" altLang="en-US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2355327" y="1909374"/>
            <a:ext cx="2549248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Носоглотка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2944906" y="2643802"/>
            <a:ext cx="2004870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Гортань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101891" y="3354536"/>
            <a:ext cx="1793943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Трахея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241038" y="4144334"/>
            <a:ext cx="1992715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Бронхи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795909" y="5216145"/>
            <a:ext cx="1960318" cy="58477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Легені</a:t>
            </a:r>
            <a:endParaRPr lang="ru-RU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6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5409" y="1485579"/>
            <a:ext cx="8827231" cy="57606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  <a:cs typeface="Times New Roman" panose="02020603050405020304" pitchFamily="18" charset="0"/>
              </a:rPr>
              <a:t>Оберіть рослину своїх очікувань на уроці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549474"/>
            <a:ext cx="10153129" cy="6842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Налаштування на урок </a:t>
            </a:r>
            <a:endParaRPr lang="ru-RU" sz="40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9462" y="5155733"/>
            <a:ext cx="2143182" cy="10103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Практичні вміння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9744" y="5083724"/>
            <a:ext cx="2016224" cy="1082373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Наукові знання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65071" y="5048847"/>
            <a:ext cx="2520279" cy="10823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Цікаве спілкування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90368" y="5013970"/>
            <a:ext cx="2497005" cy="1152128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08814" tIns="54407" rIns="108814" bIns="54407"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Важлива інформація 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Picture 2" descr="D:\Картинки до тестів\Емоції Рослини в горщиках\Рисуно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570" y="2062399"/>
            <a:ext cx="2666667" cy="2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Картинки до тестів\Емоції Рослини в горщиках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26" y="2083603"/>
            <a:ext cx="3016579" cy="30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Картинки до тестів\Емоції Рослини в горщиках\potted-plant-whatsap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44" y="2241298"/>
            <a:ext cx="2842427" cy="284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Рослини в горщиках\🪴-Tanaman-Pot-JoyPixel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91" y="2241298"/>
            <a:ext cx="2914435" cy="29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11511" y="1242551"/>
            <a:ext cx="8203619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- Чому </a:t>
            </a:r>
            <a:r>
              <a:rPr lang="uk-UA" altLang="en-US" b="1" dirty="0" smtClean="0">
                <a:solidFill>
                  <a:schemeClr val="bg1"/>
                </a:solidFill>
                <a:latin typeface="+mn-lt"/>
              </a:rPr>
              <a:t>людина, </a:t>
            </a:r>
            <a:r>
              <a:rPr lang="uk-UA" altLang="en-US" b="1" dirty="0">
                <a:solidFill>
                  <a:schemeClr val="bg1"/>
                </a:solidFill>
                <a:latin typeface="+mn-lt"/>
              </a:rPr>
              <a:t>яка дихає ротом, може захворіти швидше, ніж та, яка дихає носом?</a:t>
            </a:r>
            <a:endParaRPr lang="ru-RU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4609" y="2421682"/>
            <a:ext cx="7740521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- Чому важко дихати в приміщенні, де було багато людей?</a:t>
            </a:r>
            <a:endParaRPr lang="ru-RU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5527" y="3608179"/>
            <a:ext cx="9073008" cy="58477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- Чому дуже шкодить здоров'ю тютюновий дим?</a:t>
            </a:r>
            <a:endParaRPr lang="ru-RU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9239" y="4365898"/>
            <a:ext cx="7725891" cy="1077218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- Чому після затримки дихання мимоволі поновлюється?</a:t>
            </a:r>
            <a:endParaRPr lang="ru-RU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74609" y="5631052"/>
            <a:ext cx="7740521" cy="584775"/>
          </a:xfrm>
          <a:prstGeom prst="rect">
            <a:avLst/>
          </a:prstGeom>
          <a:solidFill>
            <a:srgbClr val="00B05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b="1" dirty="0">
                <a:solidFill>
                  <a:schemeClr val="bg1"/>
                </a:solidFill>
                <a:latin typeface="+mn-lt"/>
              </a:rPr>
              <a:t>- Яка роль чистого повітря для легень ?</a:t>
            </a:r>
            <a:endParaRPr lang="ru-RU" alt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2081" y="477466"/>
            <a:ext cx="957706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 smtClean="0">
                <a:solidFill>
                  <a:schemeClr val="bg1"/>
                </a:solidFill>
                <a:ea typeface="宋体" charset="-122"/>
              </a:rPr>
              <a:t>Поміркуйте і скажіть</a:t>
            </a:r>
            <a:endParaRPr lang="uk-UA" sz="4000" b="1" dirty="0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370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32750" y="2853730"/>
            <a:ext cx="7488832" cy="282630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prstClr val="white"/>
                </a:solidFill>
              </a:rPr>
              <a:t>Основними органами дихання є легені. Під час вдиху кисень у складі повітря надходить до легень. Під час видиху з легень виходить повітря, насичене вуглекислим газом.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527" y="1485576"/>
            <a:ext cx="6667931" cy="115212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dirty="0">
                <a:solidFill>
                  <a:prstClr val="white"/>
                </a:solidFill>
              </a:rPr>
              <a:t>Дихальна система забезпечує організм киснем.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2750" y="565444"/>
            <a:ext cx="1013143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 smtClean="0"/>
              <a:t>Висновок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10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0343" y="1485576"/>
            <a:ext cx="2479866" cy="3161221"/>
          </a:xfrm>
          <a:prstGeom prst="roundRect">
            <a:avLst/>
          </a:prstGeom>
          <a:ln w="38100"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3241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7 Організм людини\90 Дихальна система\2026-04-23_22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63" y="1207293"/>
            <a:ext cx="6657856" cy="200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1095" y="1207293"/>
            <a:ext cx="3843154" cy="14368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7. Познач кожний орган дихальної системи людини відповідною цифрою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22627" y="405458"/>
            <a:ext cx="10323873" cy="6554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91431" y="3285778"/>
            <a:ext cx="3819802" cy="149964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8. Які функції виконують органи дихальної системи? Доповни схему.</a:t>
            </a:r>
            <a:endParaRPr lang="uk-UA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D:\3 клас\04 ЯДС\Грущинська\7 Організм людини\90 Дихальна система\2026-04-23_2257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73" y="3213770"/>
            <a:ext cx="67722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32191" y="145363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7186" y="169289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32191" y="183695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99175" y="227766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0305" y="217560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30305" y="253711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" grpId="0"/>
      <p:bldP spid="9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\04 ЯДС\Грущинська\7 Організм людини\90 Дихальна система\2026-04-23_230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9" y="1197546"/>
            <a:ext cx="6001668" cy="176600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195486" y="477466"/>
            <a:ext cx="9577063" cy="5760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44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5210" y="3933850"/>
            <a:ext cx="4466588" cy="136815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130-132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90.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5" name="Picture 3" descr="D:\3 клас\04 ЯДС\Грущинська\7 Організм людини\90 Дихальна система\2026-04-23_230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96" y="1701602"/>
            <a:ext cx="5711227" cy="4740796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7419" y="1692546"/>
            <a:ext cx="5040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</a:rPr>
              <a:t>Тому що </a:t>
            </a:r>
            <a:r>
              <a:rPr lang="ru-RU" sz="2800" b="1" dirty="0">
                <a:solidFill>
                  <a:srgbClr val="FF0000"/>
                </a:solidFill>
              </a:rPr>
              <a:t>у </a:t>
            </a:r>
            <a:r>
              <a:rPr lang="ru-RU" sz="2800" b="1" dirty="0" err="1">
                <a:solidFill>
                  <a:srgbClr val="FF0000"/>
                </a:solidFill>
              </a:rPr>
              <a:t>лівій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частині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2800" b="1" dirty="0" smtClean="0">
                <a:solidFill>
                  <a:srgbClr val="FF0000"/>
                </a:solidFill>
              </a:rPr>
              <a:t> людини </a:t>
            </a:r>
            <a:r>
              <a:rPr lang="ru-RU" sz="2800" b="1" dirty="0" err="1">
                <a:solidFill>
                  <a:srgbClr val="FF0000"/>
                </a:solidFill>
              </a:rPr>
              <a:t>знаходиться</a:t>
            </a:r>
            <a:r>
              <a:rPr lang="ru-RU" sz="2800" b="1" dirty="0">
                <a:solidFill>
                  <a:srgbClr val="FF0000"/>
                </a:solidFill>
              </a:rPr>
              <a:t> серце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04000" y="4793787"/>
            <a:ext cx="59231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Навантаження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призводять</a:t>
            </a:r>
            <a:r>
              <a:rPr lang="ru-RU" sz="2400" b="1" dirty="0" smtClean="0">
                <a:solidFill>
                  <a:srgbClr val="FF0000"/>
                </a:solidFill>
              </a:rPr>
              <a:t> до </a:t>
            </a:r>
            <a:r>
              <a:rPr lang="ru-RU" sz="2400" b="1" dirty="0" err="1" smtClean="0">
                <a:solidFill>
                  <a:srgbClr val="FF0000"/>
                </a:solidFill>
              </a:rPr>
              <a:t>збільшення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</a:rPr>
              <a:t>частоти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дихальних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рухів</a:t>
            </a:r>
            <a:r>
              <a:rPr lang="ru-RU" sz="2400" b="1" dirty="0" smtClean="0">
                <a:solidFill>
                  <a:srgbClr val="FF0000"/>
                </a:solidFill>
              </a:rPr>
              <a:t>, що </a:t>
            </a:r>
            <a:r>
              <a:rPr lang="ru-RU" sz="2400" b="1" dirty="0" err="1" smtClean="0">
                <a:solidFill>
                  <a:srgbClr val="FF0000"/>
                </a:solidFill>
              </a:rPr>
              <a:t>пов’язано</a:t>
            </a:r>
            <a:r>
              <a:rPr lang="ru-RU" sz="2400" b="1" dirty="0" smtClean="0">
                <a:solidFill>
                  <a:srgbClr val="FF0000"/>
                </a:solidFill>
              </a:rPr>
              <a:t> з потребою </a:t>
            </a:r>
            <a:r>
              <a:rPr lang="ru-RU" sz="2400" b="1" dirty="0" err="1" smtClean="0">
                <a:solidFill>
                  <a:srgbClr val="FF0000"/>
                </a:solidFill>
              </a:rPr>
              <a:t>організму</a:t>
            </a:r>
            <a:r>
              <a:rPr lang="ru-RU" sz="2400" b="1" dirty="0" smtClean="0">
                <a:solidFill>
                  <a:srgbClr val="FF0000"/>
                </a:solidFill>
              </a:rPr>
              <a:t> у </a:t>
            </a:r>
            <a:r>
              <a:rPr lang="ru-RU" sz="2400" b="1" dirty="0" err="1" smtClean="0">
                <a:solidFill>
                  <a:srgbClr val="FF0000"/>
                </a:solidFill>
              </a:rPr>
              <a:t>великій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кількості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кисню</a:t>
            </a:r>
            <a:r>
              <a:rPr lang="ru-RU" sz="2400" b="1" dirty="0" smtClean="0">
                <a:solidFill>
                  <a:srgbClr val="FF0000"/>
                </a:solidFill>
              </a:rPr>
              <a:t> під час </a:t>
            </a:r>
            <a:r>
              <a:rPr lang="ru-RU" sz="2400" b="1" dirty="0" err="1" smtClean="0">
                <a:solidFill>
                  <a:srgbClr val="FF0000"/>
                </a:solidFill>
              </a:rPr>
              <a:t>фізичних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вправ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3 клас\04 ЯДС\Грущинська\5 Тварини\2026-03-18_143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2" y="2919953"/>
            <a:ext cx="10582842" cy="35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77465"/>
            <a:ext cx="10081120" cy="611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Побесідуймо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79463" y="1197546"/>
            <a:ext cx="10081120" cy="631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Які органи відносяться до травної системи?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9464" y="1833064"/>
            <a:ext cx="10225135" cy="6314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Яку функцію виконують зуби та язик у травній системі?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6446" y="2464535"/>
            <a:ext cx="11389603" cy="63147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Який час потрібний для перетравлення їжі у травній системі?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3257" y="3096006"/>
            <a:ext cx="9941442" cy="631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допомагає перетравлюватися їжі у шлунку?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1471" y="3795814"/>
            <a:ext cx="10009112" cy="9468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Через стінки </a:t>
            </a:r>
            <a:r>
              <a:rPr lang="uk-UA" sz="3200" b="1" dirty="0" smtClean="0"/>
              <a:t>якого органу </a:t>
            </a:r>
            <a:r>
              <a:rPr lang="uk-UA" sz="3200" b="1" dirty="0"/>
              <a:t>всі поживні речовини всмоктуються в кров?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1470" y="4742627"/>
            <a:ext cx="10009113" cy="58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Що відбувається з неперетравленими рештками їжі?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63257" y="5446018"/>
            <a:ext cx="9997326" cy="67987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Яку назву має головний орган виділення?</a:t>
            </a:r>
          </a:p>
        </p:txBody>
      </p:sp>
    </p:spTree>
    <p:extLst>
      <p:ext uri="{BB962C8B-B14F-4D97-AF65-F5344CB8AC3E}">
        <p14:creationId xmlns:p14="http://schemas.microsoft.com/office/powerpoint/2010/main" val="21778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277" y="453796"/>
            <a:ext cx="10100314" cy="731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Назвіть </a:t>
            </a:r>
            <a:r>
              <a:rPr lang="uk-UA" sz="4000" b="1" dirty="0">
                <a:solidFill>
                  <a:schemeClr val="bg1"/>
                </a:solidFill>
              </a:rPr>
              <a:t>органи </a:t>
            </a:r>
            <a:r>
              <a:rPr lang="uk-UA" sz="4000" b="1" dirty="0" smtClean="0">
                <a:solidFill>
                  <a:schemeClr val="bg1"/>
                </a:solidFill>
              </a:rPr>
              <a:t>травлення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134" y="1240224"/>
            <a:ext cx="2804336" cy="49826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445119" y="1291809"/>
            <a:ext cx="3247312" cy="567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Ротова порожнина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14505" y="2000668"/>
            <a:ext cx="2229854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Стравохід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2414" y="2865814"/>
            <a:ext cx="1951746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Шлунок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99152" y="3826305"/>
            <a:ext cx="2489223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Тонка кишка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19643" y="4938008"/>
            <a:ext cx="2484756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Товста кишка</a:t>
            </a:r>
            <a:endParaRPr lang="uk-UA" sz="28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45311" y="5883348"/>
            <a:ext cx="2959238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Пряма кишка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24935" y="3431182"/>
            <a:ext cx="1583472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Печінка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9663" y="2010880"/>
            <a:ext cx="1583471" cy="5653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Глотка </a:t>
            </a:r>
          </a:p>
        </p:txBody>
      </p:sp>
      <p:cxnSp>
        <p:nvCxnSpPr>
          <p:cNvPr id="19" name="Прямая соединительная линия 18"/>
          <p:cNvCxnSpPr>
            <a:endCxn id="16" idx="3"/>
          </p:cNvCxnSpPr>
          <p:nvPr/>
        </p:nvCxnSpPr>
        <p:spPr>
          <a:xfrm flipH="1" flipV="1">
            <a:off x="4308407" y="3713866"/>
            <a:ext cx="34346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323715" y="2273140"/>
            <a:ext cx="13362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52449" y="1021886"/>
            <a:ext cx="883351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10389" y="1901000"/>
            <a:ext cx="668555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95687" y="3149225"/>
            <a:ext cx="908990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80842" y="4775896"/>
            <a:ext cx="748590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10389" y="3647217"/>
            <a:ext cx="883735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1473" y="2723673"/>
            <a:ext cx="857298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0978" y="1811368"/>
            <a:ext cx="807077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99446" y="5682464"/>
            <a:ext cx="722027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C00000"/>
                </a:solidFill>
              </a:rPr>
              <a:t>?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7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vk.me/c624526/v624526525/34469/VRfOXbk4jJ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5"/>
          <a:stretch/>
        </p:blipFill>
        <p:spPr bwMode="auto">
          <a:xfrm>
            <a:off x="907455" y="1401202"/>
            <a:ext cx="4854588" cy="34023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979463" y="549474"/>
            <a:ext cx="1018759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4000" b="1" dirty="0">
                <a:solidFill>
                  <a:schemeClr val="bg1"/>
                </a:solidFill>
                <a:ea typeface="宋体" charset="-122"/>
              </a:rPr>
              <a:t>Проблемна ситуація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745193" y="1401202"/>
            <a:ext cx="5472608" cy="4401205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Уявіть собі таку картину: </a:t>
            </a:r>
            <a:endParaRPr lang="uk-UA" altLang="en-US" sz="28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1846 </a:t>
            </a: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рік, судно 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«Мері </a:t>
            </a:r>
            <a:r>
              <a:rPr lang="uk-UA" altLang="en-US" sz="28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Сомс</a:t>
            </a: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» наздогнала на морі буря. Всі, хто був на 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судні (а </a:t>
            </a:r>
            <a:r>
              <a:rPr lang="uk-UA" altLang="en-US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це батальйон солдат і команда судна) сховалися в трюмі. Коли буря скінчилася, на палубу ніхто не піднявся - всі загинули, хоч  дно залишалося абсолютно неушкодженим.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907455" y="4840948"/>
            <a:ext cx="4752528" cy="1080120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</a:rPr>
              <a:t>З якої причини сталася </a:t>
            </a:r>
          </a:p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</a:rPr>
              <a:t>ця трагедія?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925444" y="373151"/>
            <a:ext cx="6136453" cy="4384102"/>
            <a:chOff x="1403648" y="373593"/>
            <a:chExt cx="6140922" cy="4382557"/>
          </a:xfrm>
        </p:grpSpPr>
        <p:pic>
          <p:nvPicPr>
            <p:cNvPr id="4107" name="Picture 2" descr="http://cdn.1001freedownloads.com/vector/thumb/124223/egore911_windmill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638" y="798513"/>
              <a:ext cx="2463800" cy="395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403648" y="2204864"/>
              <a:ext cx="1733168" cy="1323439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prst="angle"/>
            </a:sp3d>
          </p:spPr>
          <p:txBody>
            <a:bodyPr wrap="non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8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ПО</a:t>
              </a:r>
              <a:endPara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644965" y="373593"/>
              <a:ext cx="899605" cy="3154710"/>
            </a:xfrm>
            <a:prstGeom prst="rect">
              <a:avLst/>
            </a:prstGeom>
            <a:noFill/>
            <a:scene3d>
              <a:camera prst="orthographicFront"/>
              <a:lightRig rig="soft" dir="tl">
                <a:rot lat="0" lon="0" rev="0"/>
              </a:lightRig>
            </a:scene3d>
            <a:sp3d>
              <a:bevelT prst="angle"/>
            </a:sp3d>
          </p:spPr>
          <p:txBody>
            <a:bodyPr wrap="none">
              <a:spAutoFit/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199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,</a:t>
              </a:r>
              <a:endParaRPr lang="ru-RU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宋体" charset="-122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13382" y="444278"/>
            <a:ext cx="841050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/>
              <a:t>Дихання – ознака живих організмів. </a:t>
            </a:r>
            <a:endParaRPr lang="uk-UA" sz="4000" b="1" dirty="0"/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847677" y="1197546"/>
            <a:ext cx="7484714" cy="4500444"/>
            <a:chOff x="323528" y="-4372"/>
            <a:chExt cx="8595236" cy="5728936"/>
          </a:xfrm>
        </p:grpSpPr>
        <p:pic>
          <p:nvPicPr>
            <p:cNvPr id="4101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4316698"/>
              <a:ext cx="1241082" cy="1241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3257152"/>
              <a:ext cx="8568952" cy="227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42" y="87096"/>
              <a:ext cx="1802490" cy="2130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Рисунок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875" y="1933614"/>
              <a:ext cx="3867150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5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638" y="-4372"/>
              <a:ext cx="4204126" cy="5650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420" y="3387607"/>
              <a:ext cx="554836" cy="88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1450832" y="5567385"/>
            <a:ext cx="84412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</a:rPr>
              <a:t>Людина робить тисячу вдихів за годину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715767" y="1489222"/>
            <a:ext cx="4430720" cy="9658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/>
              <a:t>Що таке повітря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  <a:r>
              <a:rPr lang="uk-UA" altLang="en-US" sz="2800" b="1" dirty="0"/>
              <a:t> </a:t>
            </a:r>
            <a:endParaRPr lang="uk-UA" altLang="en-US" sz="2800" b="1" dirty="0" smtClean="0"/>
          </a:p>
          <a:p>
            <a:pPr algn="ctr"/>
            <a:r>
              <a:rPr lang="uk-UA" altLang="en-US" sz="2800" b="1" dirty="0" smtClean="0"/>
              <a:t>Який </a:t>
            </a:r>
            <a:r>
              <a:rPr lang="uk-UA" altLang="en-US" sz="2800" b="1" dirty="0"/>
              <a:t>склад має повітря</a:t>
            </a:r>
            <a:r>
              <a:rPr lang="uk-UA" altLang="en-US" sz="2800" b="1" dirty="0" smtClean="0"/>
              <a:t>?</a:t>
            </a:r>
            <a:endParaRPr lang="ru-RU" altLang="en-US" sz="2800" b="1" dirty="0"/>
          </a:p>
        </p:txBody>
      </p:sp>
      <p:sp>
        <p:nvSpPr>
          <p:cNvPr id="8" name="Содержимое 9"/>
          <p:cNvSpPr txBox="1">
            <a:spLocks/>
          </p:cNvSpPr>
          <p:nvPr/>
        </p:nvSpPr>
        <p:spPr>
          <a:xfrm>
            <a:off x="873679" y="648084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Пригадайте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1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093" y="1514934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131591" y="5314341"/>
            <a:ext cx="6812607" cy="10801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 більше про те</a:t>
            </a:r>
            <a:r>
              <a:rPr lang="uk-UA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uk-UA" sz="2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для </a:t>
            </a:r>
            <a:r>
              <a:rPr lang="uk-UA" sz="2800" b="1" spc="50" dirty="0">
                <a:ln w="11430"/>
                <a:solidFill>
                  <a:schemeClr val="accent3">
                    <a:lumMod val="50000"/>
                  </a:schemeClr>
                </a:solidFill>
                <a:cs typeface="Arial" panose="020B0604020202020204" pitchFamily="34" charset="0"/>
              </a:rPr>
              <a:t>чого потрібне дихання.</a:t>
            </a:r>
            <a:endParaRPr lang="ru-RU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7" y="1477440"/>
            <a:ext cx="25788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2779663" y="3521537"/>
            <a:ext cx="5832648" cy="578882"/>
          </a:xfrm>
          <a:prstGeom prst="round2Diag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/>
              <a:t>Який газ необхідний </a:t>
            </a:r>
            <a:r>
              <a:rPr lang="uk-UA" sz="2800" b="1" dirty="0" smtClean="0"/>
              <a:t>для </a:t>
            </a:r>
            <a:r>
              <a:rPr lang="uk-UA" sz="2800" b="1" dirty="0"/>
              <a:t>дихання?</a:t>
            </a:r>
            <a:endParaRPr lang="ru-RU" sz="2800" b="1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722316" y="4149874"/>
            <a:ext cx="5889995" cy="1055608"/>
          </a:xfrm>
          <a:prstGeom prst="round2Diag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en-US" sz="2800" b="1" dirty="0"/>
              <a:t>Де береться кисень?</a:t>
            </a:r>
            <a:endParaRPr lang="ru-RU" altLang="en-US" sz="2800" b="1" dirty="0"/>
          </a:p>
          <a:p>
            <a:pPr algn="ctr">
              <a:spcBef>
                <a:spcPct val="0"/>
              </a:spcBef>
            </a:pPr>
            <a:r>
              <a:rPr lang="uk-UA" altLang="en-US" sz="2800" b="1" dirty="0" smtClean="0"/>
              <a:t>Що </a:t>
            </a:r>
            <a:r>
              <a:rPr lang="uk-UA" altLang="en-US" sz="2800" b="1" dirty="0"/>
              <a:t>ви знаєте про </a:t>
            </a:r>
            <a:r>
              <a:rPr lang="uk-UA" altLang="en-US" sz="2800" b="1" dirty="0" smtClean="0"/>
              <a:t>вуглекислий </a:t>
            </a:r>
            <a:r>
              <a:rPr lang="uk-UA" altLang="en-US" sz="2800" b="1" dirty="0"/>
              <a:t>газ?</a:t>
            </a:r>
            <a:endParaRPr lang="ru-RU" altLang="en-US" sz="2800" b="1" dirty="0"/>
          </a:p>
        </p:txBody>
      </p:sp>
      <p:sp>
        <p:nvSpPr>
          <p:cNvPr id="9" name="Прямокутник: округлені кути 4">
            <a:extLst>
              <a:ext uri="{FF2B5EF4-FFF2-40B4-BE49-F238E27FC236}">
                <a16:creationId xmlns:a16="http://schemas.microsoft.com/office/drawing/2014/main" xmlns="" id="{1896F3DD-BC45-4241-9805-AA8A31A05C03}"/>
              </a:ext>
            </a:extLst>
          </p:cNvPr>
          <p:cNvSpPr/>
          <p:nvPr/>
        </p:nvSpPr>
        <p:spPr>
          <a:xfrm>
            <a:off x="3715767" y="2467596"/>
            <a:ext cx="4430720" cy="96582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2800" b="1" dirty="0" smtClean="0"/>
              <a:t>Це суміш газів: азоту, кисню, вуглекислого газу</a:t>
            </a:r>
            <a:endParaRPr lang="ru-RU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1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051471" y="516321"/>
            <a:ext cx="9937104" cy="230832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uk-UA" altLang="en-US" sz="3600" b="1" dirty="0">
                <a:solidFill>
                  <a:srgbClr val="FF0000"/>
                </a:solidFill>
                <a:latin typeface="+mn-lt"/>
              </a:rPr>
              <a:t>Дихання</a:t>
            </a:r>
            <a:r>
              <a:rPr lang="uk-UA" altLang="en-US" sz="3600" b="1" dirty="0">
                <a:latin typeface="+mn-lt"/>
              </a:rPr>
              <a:t> </a:t>
            </a:r>
            <a:r>
              <a:rPr lang="uk-UA" altLang="en-US" sz="3600" b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одна 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з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головних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ознак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життя. Людина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постійно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здійснює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дихальні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рухи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почергово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: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вдих</a:t>
            </a:r>
            <a:r>
              <a:rPr lang="ru-RU" sz="3600" dirty="0">
                <a:solidFill>
                  <a:srgbClr val="FF0000"/>
                </a:solidFill>
                <a:latin typeface="+mn-lt"/>
              </a:rPr>
              <a:t> і </a:t>
            </a:r>
            <a:r>
              <a:rPr lang="ru-RU" sz="3600" dirty="0" err="1">
                <a:solidFill>
                  <a:srgbClr val="FF0000"/>
                </a:solidFill>
                <a:latin typeface="+mn-lt"/>
              </a:rPr>
              <a:t>видих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Дихальна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система людини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складається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з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повітроносних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+mn-lt"/>
              </a:rPr>
              <a:t>шляхів</a:t>
            </a:r>
            <a:r>
              <a:rPr lang="ru-RU" sz="3600" dirty="0">
                <a:solidFill>
                  <a:schemeClr val="bg1"/>
                </a:solidFill>
                <a:latin typeface="+mn-lt"/>
              </a:rPr>
              <a:t> і </a:t>
            </a:r>
            <a:r>
              <a:rPr lang="ru-RU" sz="3600" dirty="0" err="1" smtClean="0">
                <a:solidFill>
                  <a:schemeClr val="bg1"/>
                </a:solidFill>
                <a:latin typeface="+mn-lt"/>
              </a:rPr>
              <a:t>легень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.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1987575" y="3141709"/>
            <a:ext cx="3782284" cy="2808672"/>
            <a:chOff x="485561" y="3060771"/>
            <a:chExt cx="3812848" cy="3098151"/>
          </a:xfrm>
        </p:grpSpPr>
        <p:sp>
          <p:nvSpPr>
            <p:cNvPr id="13" name="Блок-схема: перфолента 12"/>
            <p:cNvSpPr/>
            <p:nvPr/>
          </p:nvSpPr>
          <p:spPr>
            <a:xfrm rot="774540">
              <a:off x="2531069" y="3942796"/>
              <a:ext cx="1767340" cy="671975"/>
            </a:xfrm>
            <a:prstGeom prst="flowChartPunchedTap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6156" name="Picture 2" descr="http://4.bp.blogspot.com/-YzkQP9eqTt0/UdFOf2jnduI/AAAAAAAAAx8/FJS_F9gUuVI/s500/23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561" y="3060771"/>
              <a:ext cx="1800200" cy="2744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9 Flecha izquierda"/>
            <p:cNvSpPr/>
            <p:nvPr/>
          </p:nvSpPr>
          <p:spPr>
            <a:xfrm rot="1038858">
              <a:off x="2429953" y="4680512"/>
              <a:ext cx="1080922" cy="527210"/>
            </a:xfrm>
            <a:prstGeom prst="leftArrow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254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20098" y="5451036"/>
              <a:ext cx="1452642" cy="707886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1" hangingPunct="1">
                <a:defRPr/>
              </a:pPr>
              <a:r>
                <a:rPr lang="uk-UA" sz="40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ea typeface="宋体" charset="-122"/>
                </a:rPr>
                <a:t>вдих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 rot="674344">
              <a:off x="2612581" y="3982310"/>
              <a:ext cx="1604314" cy="4789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uk-UA" sz="2800" b="1" dirty="0">
                  <a:solidFill>
                    <a:srgbClr val="FFFF00"/>
                  </a:solidFill>
                  <a:ea typeface="宋体" charset="-122"/>
                </a:rPr>
                <a:t>кисень</a:t>
              </a:r>
            </a:p>
          </p:txBody>
        </p:sp>
      </p:grp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6631255" y="3211602"/>
            <a:ext cx="4357320" cy="2768270"/>
            <a:chOff x="5220072" y="3248682"/>
            <a:chExt cx="4115126" cy="3098151"/>
          </a:xfrm>
        </p:grpSpPr>
        <p:sp>
          <p:nvSpPr>
            <p:cNvPr id="15" name="Блок-схема: перфолента 14"/>
            <p:cNvSpPr/>
            <p:nvPr/>
          </p:nvSpPr>
          <p:spPr>
            <a:xfrm rot="774540">
              <a:off x="6743192" y="3980483"/>
              <a:ext cx="2592006" cy="758664"/>
            </a:xfrm>
            <a:prstGeom prst="flowChartPunchedTap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grpSp>
          <p:nvGrpSpPr>
            <p:cNvPr id="6150" name="Группа 16"/>
            <p:cNvGrpSpPr>
              <a:grpSpLocks/>
            </p:cNvGrpSpPr>
            <p:nvPr/>
          </p:nvGrpSpPr>
          <p:grpSpPr bwMode="auto">
            <a:xfrm>
              <a:off x="5220072" y="3248682"/>
              <a:ext cx="4064038" cy="3098151"/>
              <a:chOff x="5220072" y="3248682"/>
              <a:chExt cx="4064038" cy="3098151"/>
            </a:xfrm>
          </p:grpSpPr>
          <p:pic>
            <p:nvPicPr>
              <p:cNvPr id="6151" name="Picture 2" descr="http://4.bp.blogspot.com/-YzkQP9eqTt0/UdFOf2jnduI/AAAAAAAAAx8/FJS_F9gUuVI/s500/239.jp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248682"/>
                <a:ext cx="1800200" cy="2744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11 Flecha izquierda"/>
              <p:cNvSpPr/>
              <p:nvPr/>
            </p:nvSpPr>
            <p:spPr>
              <a:xfrm rot="12237272">
                <a:off x="7177506" y="4923144"/>
                <a:ext cx="1081112" cy="509480"/>
              </a:xfrm>
              <a:prstGeom prst="leftArrow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s-ES" kern="0">
                  <a:solidFill>
                    <a:sysClr val="window" lastClr="FFFFFF"/>
                  </a:solidFill>
                  <a:latin typeface="Calibri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097310" y="5638947"/>
                <a:ext cx="1774845" cy="707886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 eaLnBrk="1" hangingPunct="1">
                  <a:defRPr/>
                </a:pPr>
                <a:r>
                  <a:rPr lang="uk-UA" sz="4000" b="1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Arial" charset="0"/>
                    <a:ea typeface="宋体" charset="-122"/>
                  </a:rPr>
                  <a:t>видих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 rot="674344">
                <a:off x="6710275" y="4113568"/>
                <a:ext cx="2573835" cy="469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uk-UA" sz="2800" b="1" dirty="0">
                    <a:solidFill>
                      <a:srgbClr val="FFFF00"/>
                    </a:solidFill>
                    <a:ea typeface="宋体" charset="-122"/>
                  </a:rPr>
                  <a:t>вуглекислий </a:t>
                </a:r>
                <a:r>
                  <a:rPr lang="uk-UA" sz="2800" b="1" dirty="0" smtClean="0">
                    <a:solidFill>
                      <a:srgbClr val="FFFF00"/>
                    </a:solidFill>
                    <a:ea typeface="宋体" charset="-122"/>
                  </a:rPr>
                  <a:t>газ</a:t>
                </a:r>
                <a:endParaRPr lang="uk-UA" sz="2800" b="1" dirty="0">
                  <a:solidFill>
                    <a:srgbClr val="FFFF00"/>
                  </a:solidFill>
                  <a:ea typeface="宋体" charset="-122"/>
                </a:endParaRPr>
              </a:p>
            </p:txBody>
          </p:sp>
        </p:grp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14561</TotalTime>
  <Words>928</Words>
  <Application>Microsoft Office PowerPoint</Application>
  <PresentationFormat>Произвольный</PresentationFormat>
  <Paragraphs>174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Дихальна система забезпечує організм киснем.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1088</cp:revision>
  <dcterms:created xsi:type="dcterms:W3CDTF">2025-08-27T14:01:18Z</dcterms:created>
  <dcterms:modified xsi:type="dcterms:W3CDTF">2026-04-24T10:27:29Z</dcterms:modified>
</cp:coreProperties>
</file>