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7" r:id="rId2"/>
    <p:sldId id="977" r:id="rId3"/>
    <p:sldId id="680" r:id="rId4"/>
    <p:sldId id="1127" r:id="rId5"/>
    <p:sldId id="1090" r:id="rId6"/>
    <p:sldId id="1133" r:id="rId7"/>
    <p:sldId id="1134" r:id="rId8"/>
    <p:sldId id="934" r:id="rId9"/>
    <p:sldId id="1047" r:id="rId10"/>
    <p:sldId id="1118" r:id="rId11"/>
    <p:sldId id="1135" r:id="rId12"/>
    <p:sldId id="1137" r:id="rId13"/>
    <p:sldId id="1139" r:id="rId14"/>
    <p:sldId id="1140" r:id="rId15"/>
    <p:sldId id="1142" r:id="rId16"/>
    <p:sldId id="1143" r:id="rId17"/>
    <p:sldId id="1144" r:id="rId18"/>
    <p:sldId id="1145" r:id="rId19"/>
    <p:sldId id="1147" r:id="rId20"/>
    <p:sldId id="1148" r:id="rId21"/>
    <p:sldId id="1149" r:id="rId22"/>
    <p:sldId id="1150" r:id="rId23"/>
    <p:sldId id="1151" r:id="rId24"/>
    <p:sldId id="1091" r:id="rId25"/>
    <p:sldId id="599" r:id="rId2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6B7"/>
    <a:srgbClr val="E377BF"/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2190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2961228-0CEB-4013-8979-184E70C29F96}" type="slidenum">
              <a:rPr lang="zh-C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21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An IBM Proof of Technology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Discovering the value of IBM Workplace Forms - Technical Overview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641DBD-FA29-40EA-BB40-0904E066557D}" type="slidenum">
              <a:rPr lang="en-US" altLang="zh-CN"/>
              <a:pPr>
                <a:spcBef>
                  <a:spcPct val="0"/>
                </a:spcBef>
              </a:pPr>
              <a:t>19</a:t>
            </a:fld>
            <a:endParaRPr lang="en-US" altLang="zh-CN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151826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An IBM Proof of Technology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Discovering the value of IBM Workplace Forms - Technical Overview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8E2FA-B36D-48F1-A6E5-4B7ED5ACB501}" type="slidenum">
              <a:rPr lang="en-US" altLang="zh-CN"/>
              <a:pPr>
                <a:spcBef>
                  <a:spcPct val="0"/>
                </a:spcBef>
              </a:pPr>
              <a:t>20</a:t>
            </a:fld>
            <a:endParaRPr lang="en-US" altLang="zh-CN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90255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2961228-0CEB-4013-8979-184E70C29F96}" type="slidenum">
              <a:rPr lang="zh-C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2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An IBM Proof of Technology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Discovering the value of IBM Workplace Forms - Technical Overview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080B06-8C8F-4700-99CB-DA9A3B6607D7}" type="slidenum">
              <a:rPr lang="en-US" altLang="zh-CN"/>
              <a:pPr>
                <a:spcBef>
                  <a:spcPct val="0"/>
                </a:spcBef>
              </a:pPr>
              <a:t>11</a:t>
            </a:fld>
            <a:endParaRPr lang="en-US" altLang="zh-CN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39698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An IBM Proof of Technology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Discovering the value of IBM Workplace Forms - Technical Overview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6F08D3-1DE2-4193-983F-A1CEBFB47FCB}" type="slidenum">
              <a:rPr lang="en-US" altLang="zh-CN"/>
              <a:pPr>
                <a:spcBef>
                  <a:spcPct val="0"/>
                </a:spcBef>
              </a:pPr>
              <a:t>12</a:t>
            </a:fld>
            <a:endParaRPr lang="en-US" altLang="zh-CN"/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781425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An IBM Proof of Technology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Discovering the value of IBM Workplace Forms - Technical Overview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C1C7AD-2F56-44CA-903E-FF4DC70E1E86}" type="slidenum">
              <a:rPr lang="en-US" altLang="zh-CN"/>
              <a:pPr>
                <a:spcBef>
                  <a:spcPct val="0"/>
                </a:spcBef>
              </a:pPr>
              <a:t>13</a:t>
            </a:fld>
            <a:endParaRPr lang="en-US" altLang="zh-CN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72029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An IBM Proof of Technology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Discovering the value of IBM Workplace Forms - Technical Overview</a:t>
            </a: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DBE91C-8398-450D-991A-B0763AE21AB1}" type="slidenum">
              <a:rPr lang="en-US" altLang="zh-CN"/>
              <a:pPr>
                <a:spcBef>
                  <a:spcPct val="0"/>
                </a:spcBef>
              </a:pPr>
              <a:t>14</a:t>
            </a:fld>
            <a:endParaRPr lang="en-US" altLang="zh-CN"/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458810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An IBM Proof of Technology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Discovering the value of IBM Workplace Forms - Technical Overview</a:t>
            </a: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842996-1776-425D-A052-8A128A6AAA74}" type="slidenum">
              <a:rPr lang="en-US" altLang="zh-CN"/>
              <a:pPr>
                <a:spcBef>
                  <a:spcPct val="0"/>
                </a:spcBef>
              </a:pPr>
              <a:t>15</a:t>
            </a:fld>
            <a:endParaRPr lang="en-US" altLang="zh-CN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036156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An IBM Proof of Technology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Discovering the value of IBM Workplace Forms - Technical Overview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BF797F-6B48-435D-B687-D20F01D86E00}" type="slidenum">
              <a:rPr lang="en-US" altLang="zh-CN"/>
              <a:pPr>
                <a:spcBef>
                  <a:spcPct val="0"/>
                </a:spcBef>
              </a:pPr>
              <a:t>17</a:t>
            </a:fld>
            <a:endParaRPr lang="en-US" altLang="zh-CN"/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648047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An IBM Proof of Technology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/>
              <a:t>Discovering the value of IBM Workplace Forms - Technical Overview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E1CF9C-AF2F-4294-A175-558A8785F754}" type="slidenum">
              <a:rPr lang="en-US" altLang="zh-CN"/>
              <a:pPr>
                <a:spcBef>
                  <a:spcPct val="0"/>
                </a:spcBef>
              </a:pPr>
              <a:t>18</a:t>
            </a:fld>
            <a:endParaRPr lang="en-US" altLang="zh-CN"/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91718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youtube.com/watch?v=RCPAmglPsr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9543" y="1125537"/>
            <a:ext cx="8732630" cy="102155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uk-UA" sz="5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Навіщо людині кровообіг</a:t>
            </a: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6167" y="3908215"/>
            <a:ext cx="31160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Організм людини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Урок 91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5" y="3324981"/>
            <a:ext cx="2224505" cy="2484512"/>
          </a:xfrm>
          <a:prstGeom prst="roundRect">
            <a:avLst/>
          </a:prstGeom>
          <a:ln w="381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339503" y="672472"/>
            <a:ext cx="5326649" cy="2062103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Великі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кровоносні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судини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якими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кров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рухається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+mn-lt"/>
              </a:rPr>
              <a:t>від </a:t>
            </a:r>
            <a:r>
              <a:rPr lang="ru-RU" b="1" dirty="0" err="1" smtClean="0">
                <a:solidFill>
                  <a:srgbClr val="FFFF00"/>
                </a:solidFill>
                <a:latin typeface="+mn-lt"/>
              </a:rPr>
              <a:t>серця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, називають </a:t>
            </a:r>
            <a:r>
              <a:rPr lang="ru-RU" b="1" dirty="0" err="1">
                <a:solidFill>
                  <a:srgbClr val="FFFF00"/>
                </a:solidFill>
                <a:latin typeface="+mn-lt"/>
              </a:rPr>
              <a:t>артеріями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, а </a:t>
            </a:r>
            <a:r>
              <a:rPr lang="ru-RU" b="1" dirty="0">
                <a:solidFill>
                  <a:srgbClr val="FFFF00"/>
                </a:solidFill>
                <a:latin typeface="+mn-lt"/>
              </a:rPr>
              <a:t>до </a:t>
            </a:r>
            <a:r>
              <a:rPr lang="ru-RU" b="1" dirty="0" err="1">
                <a:solidFill>
                  <a:srgbClr val="FFFF00"/>
                </a:solidFill>
                <a:latin typeface="+mn-lt"/>
              </a:rPr>
              <a:t>серця</a:t>
            </a:r>
            <a:r>
              <a:rPr lang="ru-RU" b="1" dirty="0">
                <a:solidFill>
                  <a:srgbClr val="FFFF00"/>
                </a:solidFill>
                <a:latin typeface="+mn-lt"/>
              </a:rPr>
              <a:t> — венами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. </a:t>
            </a:r>
          </a:p>
        </p:txBody>
      </p:sp>
      <p:pic>
        <p:nvPicPr>
          <p:cNvPr id="6" name="Picture 3" descr="D:\3 клас\04 ЯДС\Грущинська\7 Організм людини\91-92 Кровоносна система\2026-04-26_221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11" y="672472"/>
            <a:ext cx="4422952" cy="48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685253" y="2800128"/>
            <a:ext cx="4665396" cy="156966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ru-RU" b="1" dirty="0" err="1" smtClean="0">
                <a:solidFill>
                  <a:srgbClr val="FFFF00"/>
                </a:solidFill>
                <a:latin typeface="+mn-lt"/>
              </a:rPr>
              <a:t>Найдрібніші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, сильно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розгалужені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судини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— це </a:t>
            </a:r>
            <a:r>
              <a:rPr lang="ru-RU" b="1" dirty="0" err="1">
                <a:solidFill>
                  <a:srgbClr val="FFFF00"/>
                </a:solidFill>
                <a:latin typeface="+mn-lt"/>
              </a:rPr>
              <a:t>капіляри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. 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78562" y="4397042"/>
            <a:ext cx="6321581" cy="107721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Кров </a:t>
            </a:r>
            <a:r>
              <a:rPr lang="ru-RU" b="1" dirty="0" err="1">
                <a:solidFill>
                  <a:srgbClr val="FF0000"/>
                </a:solidFill>
                <a:latin typeface="+mn-lt"/>
              </a:rPr>
              <a:t>рухається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 завдяки </a:t>
            </a:r>
            <a:r>
              <a:rPr lang="ru-RU" b="1" dirty="0" err="1">
                <a:solidFill>
                  <a:srgbClr val="FF0000"/>
                </a:solidFill>
                <a:latin typeface="+mn-lt"/>
              </a:rPr>
              <a:t>скороченням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n-lt"/>
              </a:rPr>
              <a:t>м’язів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+mn-lt"/>
              </a:rPr>
              <a:t>серця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 і </a:t>
            </a:r>
            <a:r>
              <a:rPr lang="ru-RU" b="1" dirty="0" err="1">
                <a:solidFill>
                  <a:srgbClr val="0070C0"/>
                </a:solidFill>
                <a:latin typeface="+mn-lt"/>
              </a:rPr>
              <a:t>судин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821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49263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fld id="{C3B6D335-9C0F-4F98-923B-1684B3B2AECB}" type="slidenum">
              <a:rPr lang="en-US" altLang="zh-CN" sz="10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t>11</a:t>
            </a:fld>
            <a:endParaRPr lang="en-US" altLang="zh-CN" sz="1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 bwMode="auto">
          <a:xfrm>
            <a:off x="907455" y="2133650"/>
            <a:ext cx="7629611" cy="2304256"/>
          </a:xfrm>
          <a:prstGeom prst="round2DiagRect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marL="457200" indent="-227013" defTabSz="449263">
              <a:buClr>
                <a:srgbClr val="486AC1"/>
              </a:buClr>
              <a:buSzPct val="10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3200" b="1" dirty="0">
                <a:solidFill>
                  <a:schemeClr val="bg1"/>
                </a:solidFill>
              </a:rPr>
              <a:t>Відчуваєте тихенький стукіт: </a:t>
            </a:r>
            <a:r>
              <a:rPr lang="uk-UA" sz="3200" b="1" dirty="0" smtClean="0">
                <a:solidFill>
                  <a:schemeClr val="bg1"/>
                </a:solidFill>
              </a:rPr>
              <a:t>стук-стук-стук</a:t>
            </a:r>
            <a:r>
              <a:rPr lang="uk-UA" sz="3200" b="1" dirty="0">
                <a:solidFill>
                  <a:schemeClr val="bg1"/>
                </a:solidFill>
              </a:rPr>
              <a:t>…? </a:t>
            </a:r>
            <a:r>
              <a:rPr lang="uk-UA" sz="3200" b="1" dirty="0" smtClean="0">
                <a:solidFill>
                  <a:schemeClr val="bg1"/>
                </a:solidFill>
              </a:rPr>
              <a:t>Це </a:t>
            </a:r>
            <a:r>
              <a:rPr lang="uk-UA" sz="3200" b="1" dirty="0">
                <a:solidFill>
                  <a:schemeClr val="bg1"/>
                </a:solidFill>
              </a:rPr>
              <a:t>б’ється ваше серце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Воно завбільшки </a:t>
            </a:r>
            <a:r>
              <a:rPr lang="uk-UA" sz="3200" b="1" dirty="0">
                <a:solidFill>
                  <a:schemeClr val="bg1"/>
                </a:solidFill>
              </a:rPr>
              <a:t>з </a:t>
            </a:r>
            <a:r>
              <a:rPr lang="uk-UA" sz="3200" b="1" dirty="0" smtClean="0">
                <a:solidFill>
                  <a:schemeClr val="bg1"/>
                </a:solidFill>
              </a:rPr>
              <a:t>кулак. Знаходиться в грудній клітці зліва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55300" name="Picture 4" descr="https://encrypted-tbn0.gstatic.com/images?q=tbn:ANd9GcRl9ZV2Jwa2FIfvCNAKVZiEaJ_KDc73gxSGZPO84-2EnWzIATyGl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41383"/>
          <a:stretch/>
        </p:blipFill>
        <p:spPr bwMode="auto">
          <a:xfrm>
            <a:off x="8828335" y="2085791"/>
            <a:ext cx="1571450" cy="151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0692" y="1525760"/>
            <a:ext cx="1014989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altLang="zh-CN" sz="2800" b="1" dirty="0">
                <a:solidFill>
                  <a:schemeClr val="accent3">
                    <a:lumMod val="50000"/>
                  </a:schemeClr>
                </a:solidFill>
                <a:ea typeface="宋体" panose="02010600030101010101" pitchFamily="2" charset="-122"/>
              </a:rPr>
              <a:t>Прикладіть руку до лівого боку грудної клітки. Що ви відчули?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693490"/>
            <a:ext cx="1015312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Де знаходиться серце</a:t>
            </a:r>
            <a:r>
              <a:rPr lang="uk-UA" sz="40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195487" y="4611493"/>
            <a:ext cx="6408712" cy="1191816"/>
          </a:xfrm>
          <a:prstGeom prst="round2Diag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3200" b="1" dirty="0" smtClean="0">
                <a:solidFill>
                  <a:schemeClr val="bg1"/>
                </a:solidFill>
                <a:latin typeface="+mn-lt"/>
              </a:rPr>
              <a:t>Серце </a:t>
            </a:r>
            <a:r>
              <a:rPr lang="uk-UA" altLang="en-US" sz="3200" b="1" dirty="0">
                <a:solidFill>
                  <a:schemeClr val="bg1"/>
                </a:solidFill>
                <a:latin typeface="+mn-lt"/>
              </a:rPr>
              <a:t>має вигляд мішечка. Стінки серця </a:t>
            </a:r>
            <a:r>
              <a:rPr lang="uk-UA" altLang="en-US" sz="3200" b="1" dirty="0" smtClean="0">
                <a:solidFill>
                  <a:schemeClr val="bg1"/>
                </a:solidFill>
                <a:latin typeface="+mn-lt"/>
              </a:rPr>
              <a:t>складаються з </a:t>
            </a:r>
            <a:r>
              <a:rPr lang="uk-UA" altLang="en-US" sz="3200" b="1" dirty="0">
                <a:solidFill>
                  <a:schemeClr val="bg1"/>
                </a:solidFill>
                <a:latin typeface="+mn-lt"/>
              </a:rPr>
              <a:t>м'язів.</a:t>
            </a:r>
          </a:p>
        </p:txBody>
      </p:sp>
      <p:pic>
        <p:nvPicPr>
          <p:cNvPr id="17" name="Picture 4" descr="F:\наташа\3 клас\ПРИРОДОЗНАВСТВО\ЛЮДИНА- ЖИВИЙ ОРГАНІЗМ\КРОВОНОСНА СИСТЕМА\pumpinghear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438" y="3601725"/>
            <a:ext cx="2451091" cy="285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033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49263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fld id="{EB011CE5-13BB-49C3-B973-DEB63438ED9E}" type="slidenum">
              <a:rPr lang="en-US" altLang="zh-CN" sz="10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t>12</a:t>
            </a:fld>
            <a:endParaRPr lang="en-US" altLang="zh-CN" sz="1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85958" y="1337670"/>
            <a:ext cx="4929064" cy="1736646"/>
          </a:xfrm>
          <a:prstGeom prst="round2Diag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3200" b="1" dirty="0">
                <a:solidFill>
                  <a:schemeClr val="bg1"/>
                </a:solidFill>
                <a:latin typeface="+mn-lt"/>
              </a:rPr>
              <a:t>Серце працює вдень і вночі без відпочинку  протягом усього життя!</a:t>
            </a:r>
          </a:p>
        </p:txBody>
      </p:sp>
      <p:pic>
        <p:nvPicPr>
          <p:cNvPr id="9" name="02662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1511" y="1452169"/>
            <a:ext cx="753159" cy="7538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03" y="1557586"/>
            <a:ext cx="1964149" cy="2714158"/>
          </a:xfrm>
          <a:prstGeom prst="rect">
            <a:avLst/>
          </a:prstGeom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195487" y="4365898"/>
            <a:ext cx="9937104" cy="156966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Обов'язок серця переганяти кров. Скорочуючись, серце працює, як помпа, проштовхує кров по судинах і таким чином забезпечує її безперервний рух.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38222" y="3162789"/>
            <a:ext cx="4824536" cy="10801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Завдяки роботі серця рухається кров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87475" y="519436"/>
            <a:ext cx="1015312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Яку роботу виконує серце? </a:t>
            </a:r>
          </a:p>
        </p:txBody>
      </p:sp>
    </p:spTree>
    <p:extLst>
      <p:ext uri="{BB962C8B-B14F-4D97-AF65-F5344CB8AC3E}">
        <p14:creationId xmlns:p14="http://schemas.microsoft.com/office/powerpoint/2010/main" val="3808914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1123479" y="444342"/>
            <a:ext cx="9721080" cy="68119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uk-UA" altLang="zh-CN" sz="40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Що таке кровообіг?</a:t>
            </a:r>
            <a:endParaRPr lang="en-US" altLang="zh-CN" sz="4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3479" y="1343861"/>
            <a:ext cx="475252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zh-CN" sz="3200" b="1" dirty="0">
                <a:solidFill>
                  <a:srgbClr val="FFFF00"/>
                </a:solidFill>
              </a:rPr>
              <a:t>Рух кров</a:t>
            </a:r>
            <a:r>
              <a:rPr lang="uk-UA" altLang="zh-CN" sz="3200" b="1" dirty="0">
                <a:solidFill>
                  <a:srgbClr val="FFFF00"/>
                </a:solidFill>
              </a:rPr>
              <a:t>і </a:t>
            </a:r>
            <a:r>
              <a:rPr lang="uk-UA" altLang="zh-CN" sz="3200" b="1" dirty="0">
                <a:solidFill>
                  <a:schemeClr val="bg1"/>
                </a:solidFill>
              </a:rPr>
              <a:t>по судинах називається </a:t>
            </a:r>
            <a:r>
              <a:rPr lang="uk-UA" altLang="zh-CN" sz="3200" b="1" dirty="0">
                <a:solidFill>
                  <a:srgbClr val="FFFF00"/>
                </a:solidFill>
              </a:rPr>
              <a:t>кровообігом.</a:t>
            </a:r>
            <a:endParaRPr lang="en-US" altLang="zh-CN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1431" y="2709133"/>
            <a:ext cx="648072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2800" b="1" u="sng" dirty="0">
                <a:solidFill>
                  <a:srgbClr val="FFFF00"/>
                </a:solidFill>
              </a:rPr>
              <a:t>Кров</a:t>
            </a:r>
            <a:r>
              <a:rPr lang="uk-UA" altLang="en-US" sz="2800" b="1" dirty="0">
                <a:solidFill>
                  <a:srgbClr val="C00000"/>
                </a:solidFill>
              </a:rPr>
              <a:t> </a:t>
            </a:r>
            <a:r>
              <a:rPr lang="uk-UA" altLang="en-US" sz="2800" b="1" dirty="0" smtClean="0"/>
              <a:t>– це </a:t>
            </a:r>
            <a:r>
              <a:rPr lang="uk-UA" altLang="en-US" sz="2800" b="1" dirty="0"/>
              <a:t>суміш мікроскопічних твердих частинок, які плавають у плазмі – прозорій </a:t>
            </a:r>
            <a:r>
              <a:rPr lang="uk-UA" altLang="en-US" sz="2800" b="1" dirty="0" smtClean="0"/>
              <a:t>рідині. Насправді </a:t>
            </a:r>
            <a:r>
              <a:rPr lang="uk-UA" altLang="en-US" sz="2800" b="1" dirty="0"/>
              <a:t>кров прозора. А червона вона тому, що в ній плаває сила- силенна червоних кров'яних клітин – </a:t>
            </a:r>
            <a:r>
              <a:rPr lang="uk-UA" altLang="en-US" sz="2800" b="1" dirty="0" err="1">
                <a:solidFill>
                  <a:srgbClr val="FFFF00"/>
                </a:solidFill>
              </a:rPr>
              <a:t>еритороцитів</a:t>
            </a:r>
            <a:r>
              <a:rPr lang="uk-UA" altLang="en-US" sz="28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39" y="1197546"/>
            <a:ext cx="2744956" cy="274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044" y="4047961"/>
            <a:ext cx="3030151" cy="227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312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49263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fld id="{CF83A7E9-0BB7-4B12-BA4C-3AE2DE2E12A5}" type="slidenum">
              <a:rPr lang="en-US" altLang="zh-CN" sz="10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t>14</a:t>
            </a:fld>
            <a:endParaRPr lang="en-US" altLang="zh-CN" sz="1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5376366" y="1478697"/>
            <a:ext cx="5522050" cy="181588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Капіляри пронизують усі органи нашого тіла, крім скелета. </a:t>
            </a:r>
            <a:r>
              <a:rPr lang="uk-UA" altLang="en-US" sz="2800" b="1" dirty="0" smtClean="0">
                <a:solidFill>
                  <a:schemeClr val="bg1"/>
                </a:solidFill>
                <a:latin typeface="+mn-lt"/>
              </a:rPr>
              <a:t>Тому, </a:t>
            </a: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навіть з невеликої подряпини на тілі виступає кров.</a:t>
            </a:r>
          </a:p>
        </p:txBody>
      </p:sp>
      <p:pic>
        <p:nvPicPr>
          <p:cNvPr id="28676" name="Picture 2" descr="http://f.tqn.com/y/biology/1/S/B/h/blood_on_fi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95" y="3501802"/>
            <a:ext cx="1692188" cy="122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448" y="3339261"/>
            <a:ext cx="2648517" cy="318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123479" y="444342"/>
            <a:ext cx="9721080" cy="86461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uk-UA" altLang="zh-CN" sz="40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Кров – безцінна рідина</a:t>
            </a:r>
            <a:endParaRPr lang="en-US" altLang="zh-CN" sz="4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7" name="Picture 3" descr="F:\наташа\3 клас\ПРИРОДОЗНАВСТВО\ЛЮДИНА- ЖИВИЙ ОРГАНІЗМ\КРОВОНОСНА СИСТЕМА\circulatory-system-o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59" y="1539622"/>
            <a:ext cx="4466521" cy="335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11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49263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fld id="{D7AC3C8B-3A0A-405E-8D0D-BBD0CFA9C77E}" type="slidenum">
              <a:rPr lang="en-US" altLang="zh-CN" sz="10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t>15</a:t>
            </a:fld>
            <a:endParaRPr lang="en-US" altLang="zh-CN" sz="1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11" y="1795751"/>
            <a:ext cx="4391589" cy="419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195487" y="3168018"/>
            <a:ext cx="3068531" cy="1340817"/>
            <a:chOff x="56147" y="3413579"/>
            <a:chExt cx="2599455" cy="1145118"/>
          </a:xfrm>
        </p:grpSpPr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56147" y="3413579"/>
              <a:ext cx="1800225" cy="400110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350"/>
                </a:spcBef>
                <a:spcAft>
                  <a:spcPts val="338"/>
                </a:spcAft>
                <a:buClr>
                  <a:srgbClr val="486AC1"/>
                </a:buClr>
                <a:buSzPct val="100000"/>
                <a:defRPr/>
              </a:pPr>
              <a:r>
                <a:rPr lang="uk-UA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еритроцити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147" y="4189365"/>
              <a:ext cx="2122697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prstTxWarp prst="textCurveDown">
                <a:avLst/>
              </a:prstTxWarp>
              <a:spAutoFit/>
            </a:bodyPr>
            <a:lstStyle/>
            <a:p>
              <a:pPr>
                <a:buClr>
                  <a:srgbClr val="486AC1"/>
                </a:buClr>
                <a:buSzPct val="100000"/>
                <a:defRPr/>
              </a:pPr>
              <a:r>
                <a:rPr lang="uk-UA" b="1" dirty="0">
                  <a:latin typeface="Comic Sans MS" pitchFamily="66" charset="0"/>
                </a:rPr>
                <a:t>розносять кисень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2785" name="Стрелка вправо с вырезом 13"/>
            <p:cNvSpPr>
              <a:spLocks noChangeArrowheads="1"/>
            </p:cNvSpPr>
            <p:nvPr/>
          </p:nvSpPr>
          <p:spPr bwMode="auto">
            <a:xfrm rot="20996784">
              <a:off x="1440124" y="3618617"/>
              <a:ext cx="1215478" cy="324648"/>
            </a:xfrm>
            <a:prstGeom prst="notchedRight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/>
            </a:gradFill>
            <a:ln w="9525" algn="ctr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>
              <a:lvl1pPr marL="457200" indent="-227013" defTabSz="449263">
                <a:lnSpc>
                  <a:spcPct val="102000"/>
                </a:lnSpc>
                <a:spcBef>
                  <a:spcPts val="625"/>
                </a:spcBef>
                <a:buClr>
                  <a:srgbClr val="486AC1"/>
                </a:buClr>
                <a:buSzPct val="100000"/>
                <a:buFont typeface="Wingdings" panose="05000000000000000000" pitchFamily="2" charset="2"/>
                <a:buChar char="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lnSpc>
                  <a:spcPct val="102000"/>
                </a:lnSpc>
                <a:spcBef>
                  <a:spcPts val="338"/>
                </a:spcBef>
                <a:spcAft>
                  <a:spcPts val="338"/>
                </a:spcAft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lnSpc>
                  <a:spcPct val="102000"/>
                </a:lnSpc>
                <a:spcBef>
                  <a:spcPts val="375"/>
                </a:spcBef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lnSpc>
                  <a:spcPct val="102000"/>
                </a:lnSpc>
                <a:spcBef>
                  <a:spcPts val="375"/>
                </a:spcBef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lnSpc>
                  <a:spcPct val="102000"/>
                </a:lnSpc>
                <a:spcBef>
                  <a:spcPts val="375"/>
                </a:spcBef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350"/>
                </a:spcBef>
                <a:spcAft>
                  <a:spcPts val="338"/>
                </a:spcAft>
                <a:buNone/>
              </a:pPr>
              <a:endParaRPr lang="ru-RU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694262" y="5041481"/>
            <a:ext cx="4319948" cy="1213131"/>
            <a:chOff x="56147" y="4117710"/>
            <a:chExt cx="4321698" cy="1213907"/>
          </a:xfrm>
        </p:grpSpPr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1310275" y="4507866"/>
              <a:ext cx="2037737" cy="461665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350"/>
                </a:spcBef>
                <a:spcAft>
                  <a:spcPts val="338"/>
                </a:spcAft>
                <a:buClr>
                  <a:srgbClr val="486AC1"/>
                </a:buClr>
                <a:buSzPct val="100000"/>
                <a:defRPr/>
              </a:pPr>
              <a:r>
                <a:rPr lang="uk-UA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тромбоцити</a:t>
              </a:r>
              <a:endPara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147" y="4962285"/>
              <a:ext cx="4321698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prstTxWarp prst="textWave2">
                <a:avLst/>
              </a:prstTxWarp>
              <a:spAutoFit/>
            </a:bodyPr>
            <a:lstStyle/>
            <a:p>
              <a:pPr>
                <a:buClr>
                  <a:srgbClr val="486AC1"/>
                </a:buClr>
                <a:buSzPct val="100000"/>
                <a:defRPr/>
              </a:pPr>
              <a:r>
                <a:rPr lang="uk-UA" b="1" dirty="0">
                  <a:latin typeface="Comic Sans MS" pitchFamily="66" charset="0"/>
                </a:rPr>
                <a:t>зупиняють кров при пораненні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2782" name="Стрелка вправо с вырезом 14"/>
            <p:cNvSpPr>
              <a:spLocks noChangeArrowheads="1"/>
            </p:cNvSpPr>
            <p:nvPr/>
          </p:nvSpPr>
          <p:spPr bwMode="auto">
            <a:xfrm rot="-3353789">
              <a:off x="2854890" y="4273636"/>
              <a:ext cx="639281" cy="327430"/>
            </a:xfrm>
            <a:prstGeom prst="notchedRightArrow">
              <a:avLst>
                <a:gd name="adj1" fmla="val 50000"/>
                <a:gd name="adj2" fmla="val 50004"/>
              </a:avLst>
            </a:prstGeom>
            <a:ln>
              <a:headEnd/>
              <a:tailEnd type="triangl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/>
            <a:lstStyle>
              <a:lvl1pPr marL="457200" indent="-227013" defTabSz="449263">
                <a:lnSpc>
                  <a:spcPct val="102000"/>
                </a:lnSpc>
                <a:spcBef>
                  <a:spcPts val="625"/>
                </a:spcBef>
                <a:buClr>
                  <a:srgbClr val="486AC1"/>
                </a:buClr>
                <a:buSzPct val="100000"/>
                <a:buFont typeface="Wingdings" panose="05000000000000000000" pitchFamily="2" charset="2"/>
                <a:buChar char="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lnSpc>
                  <a:spcPct val="102000"/>
                </a:lnSpc>
                <a:spcBef>
                  <a:spcPts val="338"/>
                </a:spcBef>
                <a:spcAft>
                  <a:spcPts val="338"/>
                </a:spcAft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lnSpc>
                  <a:spcPct val="102000"/>
                </a:lnSpc>
                <a:spcBef>
                  <a:spcPts val="375"/>
                </a:spcBef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lnSpc>
                  <a:spcPct val="102000"/>
                </a:lnSpc>
                <a:spcBef>
                  <a:spcPts val="375"/>
                </a:spcBef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lnSpc>
                  <a:spcPct val="102000"/>
                </a:lnSpc>
                <a:spcBef>
                  <a:spcPts val="375"/>
                </a:spcBef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350"/>
                </a:spcBef>
                <a:spcAft>
                  <a:spcPts val="338"/>
                </a:spcAft>
                <a:buNone/>
              </a:pPr>
              <a:endParaRPr lang="ru-RU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6688453" y="2954556"/>
            <a:ext cx="3940081" cy="1421048"/>
            <a:chOff x="5218070" y="1734049"/>
            <a:chExt cx="3616297" cy="1128041"/>
          </a:xfrm>
        </p:grpSpPr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6601303" y="1929023"/>
              <a:ext cx="1869423" cy="461665"/>
            </a:xfrm>
            <a:prstGeom prst="rect">
              <a:avLst/>
            </a:prstGeom>
            <a:ln/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350"/>
                </a:spcBef>
                <a:spcAft>
                  <a:spcPts val="338"/>
                </a:spcAft>
                <a:buClr>
                  <a:srgbClr val="486AC1"/>
                </a:buClr>
                <a:buSzPct val="100000"/>
                <a:defRPr/>
              </a:pPr>
              <a:r>
                <a:rPr lang="uk-UA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</a:rPr>
                <a:t>лейкоцити</a:t>
              </a:r>
              <a:endPara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2973" y="2492758"/>
              <a:ext cx="228139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>
              <a:prstTxWarp prst="textWave2">
                <a:avLst>
                  <a:gd name="adj1" fmla="val 12500"/>
                  <a:gd name="adj2" fmla="val 2545"/>
                </a:avLst>
              </a:prstTxWarp>
              <a:spAutoFit/>
            </a:bodyPr>
            <a:lstStyle/>
            <a:p>
              <a:pPr>
                <a:buClr>
                  <a:srgbClr val="486AC1"/>
                </a:buClr>
                <a:buSzPct val="100000"/>
                <a:defRPr/>
              </a:pPr>
              <a:r>
                <a:rPr lang="uk-UA" b="1" dirty="0">
                  <a:latin typeface="Comic Sans MS" pitchFamily="66" charset="0"/>
                </a:rPr>
                <a:t>знищують мікроби</a:t>
              </a:r>
              <a:endParaRPr lang="ru-RU" b="1" dirty="0">
                <a:latin typeface="Comic Sans MS" pitchFamily="66" charset="0"/>
              </a:endParaRPr>
            </a:p>
          </p:txBody>
        </p:sp>
        <p:sp>
          <p:nvSpPr>
            <p:cNvPr id="32779" name="Стрелка вправо с вырезом 15"/>
            <p:cNvSpPr>
              <a:spLocks noChangeArrowheads="1"/>
            </p:cNvSpPr>
            <p:nvPr/>
          </p:nvSpPr>
          <p:spPr bwMode="auto">
            <a:xfrm rot="11938627">
              <a:off x="5218070" y="1734049"/>
              <a:ext cx="1465944" cy="262886"/>
            </a:xfrm>
            <a:prstGeom prst="notchedRightArrow">
              <a:avLst>
                <a:gd name="adj1" fmla="val 50000"/>
                <a:gd name="adj2" fmla="val 50006"/>
              </a:avLst>
            </a:prstGeom>
            <a:ln>
              <a:headEnd/>
              <a:tailEnd type="triangl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0000" tIns="46800" rIns="90000" bIns="46800"/>
            <a:lstStyle>
              <a:lvl1pPr marL="457200" indent="-227013" defTabSz="449263">
                <a:lnSpc>
                  <a:spcPct val="102000"/>
                </a:lnSpc>
                <a:spcBef>
                  <a:spcPts val="625"/>
                </a:spcBef>
                <a:buClr>
                  <a:srgbClr val="486AC1"/>
                </a:buClr>
                <a:buSzPct val="100000"/>
                <a:buFont typeface="Wingdings" panose="05000000000000000000" pitchFamily="2" charset="2"/>
                <a:buChar char="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lnSpc>
                  <a:spcPct val="102000"/>
                </a:lnSpc>
                <a:spcBef>
                  <a:spcPts val="338"/>
                </a:spcBef>
                <a:spcAft>
                  <a:spcPts val="338"/>
                </a:spcAft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lnSpc>
                  <a:spcPct val="102000"/>
                </a:lnSpc>
                <a:spcBef>
                  <a:spcPts val="375"/>
                </a:spcBef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lnSpc>
                  <a:spcPct val="102000"/>
                </a:lnSpc>
                <a:spcBef>
                  <a:spcPts val="375"/>
                </a:spcBef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lnSpc>
                  <a:spcPct val="102000"/>
                </a:lnSpc>
                <a:spcBef>
                  <a:spcPts val="375"/>
                </a:spcBef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ts val="375"/>
                </a:spcBef>
                <a:spcAft>
                  <a:spcPct val="0"/>
                </a:spcAft>
                <a:buClr>
                  <a:srgbClr val="486AC1"/>
                </a:buClr>
                <a:buSzPct val="100000"/>
                <a:buFont typeface="Tahoma" panose="020B0604030504040204" pitchFamily="34" charset="0"/>
                <a:buChar char="•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350"/>
                </a:spcBef>
                <a:spcAft>
                  <a:spcPts val="338"/>
                </a:spcAft>
                <a:buNone/>
              </a:pPr>
              <a:endParaRPr lang="ru-RU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72677" y="1210976"/>
            <a:ext cx="10051611" cy="58477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 організмі дорослої людини є близько 5 літрів крові.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1123479" y="444341"/>
            <a:ext cx="9721080" cy="71083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uk-UA" altLang="zh-CN" sz="40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Цікаво знати</a:t>
            </a:r>
            <a:endParaRPr lang="en-US" altLang="zh-CN" sz="4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7023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91431" y="765498"/>
            <a:ext cx="6408712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Для того щоб кров </a:t>
            </a:r>
            <a:r>
              <a:rPr lang="ru-RU" sz="3200" b="1" dirty="0" err="1"/>
              <a:t>збагатилася</a:t>
            </a:r>
            <a:r>
              <a:rPr lang="ru-RU" sz="3200" b="1" dirty="0"/>
              <a:t> киснем, </a:t>
            </a:r>
            <a:r>
              <a:rPr lang="ru-RU" sz="3200" b="1" dirty="0" err="1"/>
              <a:t>судини</a:t>
            </a:r>
            <a:r>
              <a:rPr lang="ru-RU" sz="3200" b="1" dirty="0"/>
              <a:t> </a:t>
            </a:r>
            <a:r>
              <a:rPr lang="ru-RU" sz="3200" b="1" dirty="0" err="1"/>
              <a:t>доносять</a:t>
            </a:r>
            <a:r>
              <a:rPr lang="ru-RU" sz="3200" b="1" dirty="0"/>
              <a:t> її до </a:t>
            </a:r>
            <a:r>
              <a:rPr lang="ru-RU" sz="3200" b="1" dirty="0" err="1"/>
              <a:t>легень</a:t>
            </a:r>
            <a:r>
              <a:rPr lang="ru-RU" sz="3200" b="1" dirty="0"/>
              <a:t>, де відбувається </a:t>
            </a:r>
            <a:r>
              <a:rPr lang="ru-RU" sz="3200" b="1" dirty="0" err="1"/>
              <a:t>газообмін</a:t>
            </a:r>
            <a:r>
              <a:rPr lang="ru-RU" sz="3200" b="1" dirty="0"/>
              <a:t>. </a:t>
            </a:r>
            <a:r>
              <a:rPr lang="ru-RU" sz="3200" b="1" dirty="0" err="1">
                <a:solidFill>
                  <a:srgbClr val="FFFF00"/>
                </a:solidFill>
              </a:rPr>
              <a:t>Скорочення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серця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спричиняє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коливання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стінок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артерій</a:t>
            </a:r>
            <a:r>
              <a:rPr lang="ru-RU" sz="3200" b="1" dirty="0">
                <a:solidFill>
                  <a:srgbClr val="FFFF00"/>
                </a:solidFill>
              </a:rPr>
              <a:t>. Цей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рух</a:t>
            </a:r>
            <a:r>
              <a:rPr lang="ru-RU" sz="3200" b="1" dirty="0">
                <a:solidFill>
                  <a:srgbClr val="FFFF00"/>
                </a:solidFill>
              </a:rPr>
              <a:t> називають пульсом.</a:t>
            </a:r>
            <a:r>
              <a:rPr lang="ru-RU" sz="3200" b="1" dirty="0"/>
              <a:t> У твоєму </a:t>
            </a:r>
            <a:r>
              <a:rPr lang="ru-RU" sz="3200" b="1" dirty="0" err="1"/>
              <a:t>віці</a:t>
            </a:r>
            <a:r>
              <a:rPr lang="ru-RU" sz="3200" b="1" dirty="0"/>
              <a:t> у </a:t>
            </a:r>
            <a:r>
              <a:rPr lang="ru-RU" sz="3200" b="1" dirty="0" err="1"/>
              <a:t>стані</a:t>
            </a:r>
            <a:r>
              <a:rPr lang="ru-RU" sz="3200" b="1" dirty="0"/>
              <a:t> </a:t>
            </a:r>
            <a:r>
              <a:rPr lang="ru-RU" sz="3200" b="1" dirty="0" err="1"/>
              <a:t>спокою</a:t>
            </a:r>
            <a:r>
              <a:rPr lang="ru-RU" sz="3200" b="1" dirty="0"/>
              <a:t> пульс становить близько 90–100 </a:t>
            </a:r>
            <a:r>
              <a:rPr lang="ru-RU" sz="3200" b="1" dirty="0" err="1" smtClean="0"/>
              <a:t>ударів</a:t>
            </a:r>
            <a:r>
              <a:rPr lang="ru-RU" sz="3200" b="1" dirty="0" smtClean="0"/>
              <a:t> </a:t>
            </a:r>
            <a:r>
              <a:rPr lang="ru-RU" sz="3200" b="1" dirty="0"/>
              <a:t>за хвилину.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https://cergntnu.files.wordpress.com/2012/03/art_ve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67" y="621482"/>
            <a:ext cx="3894603" cy="479457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281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49263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fld id="{77AF0E6F-28FE-4825-B8E8-BF4802E01A79}" type="slidenum">
              <a:rPr lang="en-US" altLang="zh-CN" sz="10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t>17</a:t>
            </a:fld>
            <a:endParaRPr lang="en-US" altLang="zh-CN" sz="1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584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15" y="1485578"/>
            <a:ext cx="341635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50531" y="1341562"/>
            <a:ext cx="6149607" cy="360816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Виміряй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свій пульс — кількість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скорочень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серця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за одну хвилину.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Легенько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притисни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судину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лівій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руці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щоб відчути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ритмічні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поштовхи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руху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крові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Полічи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свій пульс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протягом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однієї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хвилини у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стані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спокою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і після 10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присідань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. Зроби висновки про частоту свого пульсу.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83919" y="5157986"/>
            <a:ext cx="5180764" cy="9541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Кожен удар пульсу відповідає одному скороченню серця.</a:t>
            </a:r>
          </a:p>
        </p:txBody>
      </p:sp>
      <p:sp>
        <p:nvSpPr>
          <p:cNvPr id="35848" name="Rectangle 4"/>
          <p:cNvSpPr>
            <a:spLocks noGrp="1" noChangeArrowheads="1"/>
          </p:cNvSpPr>
          <p:nvPr>
            <p:ph type="title"/>
          </p:nvPr>
        </p:nvSpPr>
        <p:spPr>
          <a:xfrm>
            <a:off x="1123480" y="477466"/>
            <a:ext cx="9793087" cy="7649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uk-UA" altLang="zh-CN" sz="40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Виміряй свій пульс</a:t>
            </a:r>
            <a:r>
              <a:rPr lang="uk-UA" altLang="zh-CN" sz="4000" b="1" dirty="0">
                <a:solidFill>
                  <a:schemeClr val="bg1"/>
                </a:solidFill>
                <a:ea typeface="宋体" panose="02010600030101010101" pitchFamily="2" charset="-122"/>
              </a:rPr>
              <a:t>?</a:t>
            </a:r>
            <a:endParaRPr lang="en-US" altLang="zh-CN" sz="40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49263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fld id="{978016C3-BD00-43FC-B4CD-207A22C6DDC6}" type="slidenum">
              <a:rPr lang="en-US" altLang="zh-CN" sz="10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t>18</a:t>
            </a:fld>
            <a:endParaRPr lang="en-US" altLang="zh-CN" sz="1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38" y="693490"/>
            <a:ext cx="7488833" cy="2009061"/>
          </a:xfrm>
          <a:prstGeom prst="round2Diag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ru-RU" altLang="en-US" sz="2800" b="1" dirty="0">
                <a:solidFill>
                  <a:schemeClr val="bg1"/>
                </a:solidFill>
                <a:latin typeface="+mn-lt"/>
              </a:rPr>
              <a:t>Багато дітей </a:t>
            </a:r>
            <a:r>
              <a:rPr lang="ru-RU" altLang="en-US" sz="2800" b="1" dirty="0" err="1">
                <a:solidFill>
                  <a:schemeClr val="bg1"/>
                </a:solidFill>
                <a:latin typeface="+mn-lt"/>
              </a:rPr>
              <a:t>помічали</a:t>
            </a:r>
            <a:r>
              <a:rPr lang="ru-RU" altLang="en-US" sz="2800" b="1" dirty="0">
                <a:solidFill>
                  <a:schemeClr val="bg1"/>
                </a:solidFill>
                <a:latin typeface="+mn-lt"/>
              </a:rPr>
              <a:t>, що під час </a:t>
            </a:r>
            <a:r>
              <a:rPr lang="ru-RU" altLang="en-US" sz="2800" b="1" dirty="0" err="1">
                <a:solidFill>
                  <a:schemeClr val="bg1"/>
                </a:solidFill>
                <a:latin typeface="+mn-lt"/>
              </a:rPr>
              <a:t>бігу</a:t>
            </a:r>
            <a:r>
              <a:rPr lang="ru-RU" altLang="en-US" sz="2800" b="1" dirty="0">
                <a:solidFill>
                  <a:schemeClr val="bg1"/>
                </a:solidFill>
                <a:latin typeface="+mn-lt"/>
              </a:rPr>
              <a:t> або </a:t>
            </a:r>
            <a:r>
              <a:rPr lang="ru-RU" altLang="en-US" sz="2800" b="1" dirty="0" err="1">
                <a:solidFill>
                  <a:schemeClr val="bg1"/>
                </a:solidFill>
                <a:latin typeface="+mn-lt"/>
              </a:rPr>
              <a:t>гри</a:t>
            </a:r>
            <a:r>
              <a:rPr lang="ru-RU" altLang="en-US" sz="2800" b="1" dirty="0">
                <a:solidFill>
                  <a:schemeClr val="bg1"/>
                </a:solidFill>
                <a:latin typeface="+mn-lt"/>
              </a:rPr>
              <a:t> у футбол їм не </a:t>
            </a:r>
            <a:r>
              <a:rPr lang="ru-RU" altLang="en-US" sz="2800" b="1" dirty="0" err="1">
                <a:solidFill>
                  <a:schemeClr val="bg1"/>
                </a:solidFill>
                <a:latin typeface="+mn-lt"/>
              </a:rPr>
              <a:t>вистачає</a:t>
            </a:r>
            <a:r>
              <a:rPr lang="ru-RU" altLang="en-US" sz="2800" b="1" dirty="0">
                <a:solidFill>
                  <a:schemeClr val="bg1"/>
                </a:solidFill>
                <a:latin typeface="+mn-lt"/>
              </a:rPr>
              <a:t> повітря. </a:t>
            </a:r>
            <a:r>
              <a:rPr lang="ru-RU" altLang="en-US" sz="2800" b="1" dirty="0" err="1">
                <a:solidFill>
                  <a:schemeClr val="bg1"/>
                </a:solidFill>
                <a:latin typeface="+mn-lt"/>
              </a:rPr>
              <a:t>З'являється</a:t>
            </a:r>
            <a:r>
              <a:rPr lang="ru-RU" alt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en-US" sz="2800" b="1" dirty="0" err="1">
                <a:solidFill>
                  <a:schemeClr val="bg1"/>
                </a:solidFill>
                <a:latin typeface="+mn-lt"/>
              </a:rPr>
              <a:t>слабкість</a:t>
            </a:r>
            <a:r>
              <a:rPr lang="ru-RU" altLang="en-US" sz="28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altLang="en-US" sz="2800" b="1" dirty="0" err="1">
                <a:solidFill>
                  <a:schemeClr val="bg1"/>
                </a:solidFill>
                <a:latin typeface="+mn-lt"/>
              </a:rPr>
              <a:t>іноді</a:t>
            </a:r>
            <a:r>
              <a:rPr lang="ru-RU" alt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en-US" sz="2800" b="1" dirty="0" err="1">
                <a:solidFill>
                  <a:schemeClr val="bg1"/>
                </a:solidFill>
                <a:latin typeface="+mn-lt"/>
              </a:rPr>
              <a:t>паморочиться</a:t>
            </a:r>
            <a:r>
              <a:rPr lang="ru-RU" altLang="en-US" sz="2800" b="1" dirty="0">
                <a:solidFill>
                  <a:schemeClr val="bg1"/>
                </a:solidFill>
                <a:latin typeface="+mn-lt"/>
              </a:rPr>
              <a:t> голова. В чому справа, </a:t>
            </a:r>
            <a:r>
              <a:rPr lang="ru-RU" altLang="en-US" sz="2800" b="1" dirty="0" err="1">
                <a:solidFill>
                  <a:schemeClr val="bg1"/>
                </a:solidFill>
                <a:latin typeface="+mn-lt"/>
              </a:rPr>
              <a:t>якщо</a:t>
            </a:r>
            <a:r>
              <a:rPr lang="ru-RU" altLang="en-US" sz="2800" b="1" dirty="0">
                <a:solidFill>
                  <a:schemeClr val="bg1"/>
                </a:solidFill>
                <a:latin typeface="+mn-lt"/>
              </a:rPr>
              <a:t> вони не </a:t>
            </a:r>
            <a:r>
              <a:rPr lang="ru-RU" altLang="en-US" sz="2800" b="1" dirty="0" err="1">
                <a:solidFill>
                  <a:schemeClr val="bg1"/>
                </a:solidFill>
                <a:latin typeface="+mn-lt"/>
              </a:rPr>
              <a:t>хворі</a:t>
            </a:r>
            <a:r>
              <a:rPr lang="ru-RU" altLang="en-US" sz="2800" b="1" dirty="0">
                <a:solidFill>
                  <a:schemeClr val="bg1"/>
                </a:solidFill>
                <a:latin typeface="+mn-lt"/>
              </a:rPr>
              <a:t>? </a:t>
            </a:r>
            <a:endParaRPr lang="uk-UA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885987" y="4437906"/>
            <a:ext cx="5782108" cy="1461220"/>
          </a:xfrm>
          <a:prstGeom prst="round2DiagRect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marL="457200" indent="-227013" algn="ctr" defTabSz="449263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sz="2800" b="1" dirty="0">
                <a:solidFill>
                  <a:schemeClr val="bg1"/>
                </a:solidFill>
              </a:rPr>
              <a:t>Потрібно зміцнювати серце тренуваннями, помірною працею, фізичними вправами.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7896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3504961"/>
            <a:ext cx="2565332" cy="232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83843" y="2780346"/>
            <a:ext cx="6017818" cy="153233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/>
              <a:t>Виконайте</a:t>
            </a:r>
            <a:r>
              <a:rPr lang="ru-RU" sz="2800" b="1" dirty="0"/>
              <a:t> </a:t>
            </a:r>
            <a:r>
              <a:rPr lang="ru-RU" sz="2800" b="1" dirty="0" err="1"/>
              <a:t>вправи</a:t>
            </a:r>
            <a:r>
              <a:rPr lang="ru-RU" sz="2800" b="1" dirty="0"/>
              <a:t>, які </a:t>
            </a:r>
            <a:r>
              <a:rPr lang="ru-RU" sz="2800" b="1" dirty="0" err="1"/>
              <a:t>допоможуть</a:t>
            </a:r>
            <a:r>
              <a:rPr lang="ru-RU" sz="2800" b="1" dirty="0"/>
              <a:t> вам </a:t>
            </a:r>
            <a:r>
              <a:rPr lang="ru-RU" sz="2800" b="1" dirty="0" err="1" smtClean="0"/>
              <a:t>тренувати</a:t>
            </a:r>
            <a:r>
              <a:rPr lang="ru-RU" sz="2800" b="1" dirty="0" smtClean="0"/>
              <a:t> </a:t>
            </a:r>
            <a:r>
              <a:rPr lang="ru-RU" sz="2800" b="1" dirty="0"/>
              <a:t>серце. Що </a:t>
            </a:r>
            <a:r>
              <a:rPr lang="ru-RU" sz="2800" b="1" dirty="0" err="1"/>
              <a:t>трапиться</a:t>
            </a:r>
            <a:r>
              <a:rPr lang="ru-RU" sz="2800" b="1" dirty="0"/>
              <a:t>, </a:t>
            </a:r>
            <a:r>
              <a:rPr lang="ru-RU" sz="2800" b="1" dirty="0" err="1"/>
              <a:t>якщо</a:t>
            </a:r>
            <a:r>
              <a:rPr lang="ru-RU" sz="2800" b="1" dirty="0"/>
              <a:t> не </a:t>
            </a:r>
            <a:r>
              <a:rPr lang="ru-RU" sz="2800" b="1" dirty="0" err="1"/>
              <a:t>зміцнювати</a:t>
            </a:r>
            <a:r>
              <a:rPr lang="ru-RU" sz="2800" b="1" dirty="0"/>
              <a:t> </a:t>
            </a:r>
            <a:r>
              <a:rPr lang="ru-RU" sz="2800" b="1" dirty="0" err="1"/>
              <a:t>м’язи</a:t>
            </a:r>
            <a:r>
              <a:rPr lang="ru-RU" sz="2800" b="1" dirty="0"/>
              <a:t> </a:t>
            </a:r>
            <a:r>
              <a:rPr lang="ru-RU" sz="2800" b="1" dirty="0" err="1"/>
              <a:t>серця</a:t>
            </a:r>
            <a:r>
              <a:rPr lang="ru-RU" sz="2800" b="1" dirty="0"/>
              <a:t>?</a:t>
            </a:r>
          </a:p>
        </p:txBody>
      </p:sp>
      <p:pic>
        <p:nvPicPr>
          <p:cNvPr id="9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74" y="705468"/>
            <a:ext cx="1456397" cy="28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61" y="2780346"/>
            <a:ext cx="2214707" cy="342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085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49263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fld id="{0D9E4BAC-DA56-4D06-9FA3-DD5844B7D893}" type="slidenum">
              <a:rPr lang="en-US" altLang="zh-CN" sz="10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t>19</a:t>
            </a:fld>
            <a:endParaRPr lang="en-US" altLang="zh-CN" sz="1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>
          <a:xfrm>
            <a:off x="979463" y="465245"/>
            <a:ext cx="9681594" cy="104481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uk-UA" altLang="zh-CN" sz="3600" b="1" dirty="0">
                <a:solidFill>
                  <a:schemeClr val="bg1"/>
                </a:solidFill>
                <a:ea typeface="宋体" panose="02010600030101010101" pitchFamily="2" charset="-122"/>
              </a:rPr>
              <a:t>Виберіть правильні твердження </a:t>
            </a:r>
            <a:r>
              <a:rPr lang="uk-UA" altLang="zh-CN" sz="36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/>
            </a:r>
            <a:br>
              <a:rPr lang="uk-UA" altLang="zh-CN" sz="3600" b="1" dirty="0" smtClean="0">
                <a:solidFill>
                  <a:schemeClr val="bg1"/>
                </a:solidFill>
                <a:ea typeface="宋体" panose="02010600030101010101" pitchFamily="2" charset="-122"/>
              </a:rPr>
            </a:br>
            <a:r>
              <a:rPr lang="uk-UA" altLang="zh-CN" sz="36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«Серце </a:t>
            </a:r>
            <a:r>
              <a:rPr lang="uk-UA" altLang="zh-CN" sz="3600" b="1" dirty="0">
                <a:solidFill>
                  <a:schemeClr val="bg1"/>
                </a:solidFill>
                <a:ea typeface="宋体" panose="02010600030101010101" pitchFamily="2" charset="-122"/>
              </a:rPr>
              <a:t>треба берегти»</a:t>
            </a:r>
            <a:endParaRPr lang="en-US" altLang="zh-CN" sz="36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1195487" y="1487833"/>
            <a:ext cx="8350218" cy="432939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2400" b="1" dirty="0">
                <a:solidFill>
                  <a:schemeClr val="tx1"/>
                </a:solidFill>
                <a:latin typeface="SchoolBook" pitchFamily="34" charset="0"/>
              </a:rPr>
              <a:t> </a:t>
            </a:r>
            <a:r>
              <a:rPr lang="uk-UA" altLang="en-US" sz="2400" b="1" dirty="0">
                <a:solidFill>
                  <a:schemeClr val="bg1"/>
                </a:solidFill>
                <a:latin typeface="+mn-lt"/>
              </a:rPr>
              <a:t>1. </a:t>
            </a: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Починай з невеликих вправ, навантаження підвищуй поступово.</a:t>
            </a:r>
          </a:p>
          <a:p>
            <a:pPr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2. Якщо ти відчув нездужання, не пропускай тренування.</a:t>
            </a:r>
          </a:p>
          <a:p>
            <a:pPr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3. Намагайся побільше їсти , адже тобі знадобиться багато сил.</a:t>
            </a:r>
          </a:p>
          <a:p>
            <a:pPr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4. Займайся  систематично, починаючи з невеликих вправ, навантаження підвищуй  поступово.</a:t>
            </a:r>
          </a:p>
          <a:p>
            <a:pPr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5. Обов'язково спи 8-9 годин.</a:t>
            </a:r>
          </a:p>
        </p:txBody>
      </p:sp>
      <p:sp>
        <p:nvSpPr>
          <p:cNvPr id="41989" name="AutoShape 2" descr="data:image/jpeg;base64,/9j/4AAQSkZJRgABAQAAAQABAAD/2wCEAAkGBxQTEhUTEhQWFRUXFx0XFhQYFhsVFxgZHhgWGRoZHB0aHCggGBolHBUWITEhJSkuLi4uGCE/ODMtNzQtLisBCgoKDgwOGhAQGy8kHyU0LDA3MS43Ny8sLCwsNywsLCwrNCwsLCwrLCwsLC0sLC0sLCssLCwsLCwsNCwsLCwsNf/AABEIAHgAcwMBIgACEQEDEQH/xAAcAAACAgMBAQAAAAAAAAAAAAAABwUGAQQIAwL/xABJEAACAQMBBAcEBQcICwEAAAABAgMABBESBSExQQYHEyJRYYEUMnGRI0JSocEVM2JykrGzNEN0lKLR0tMXJCU1U1Rkc4LCwwj/xAAZAQEAAwEBAAAAAAAAAAAAAAAAAQMEAgX/xAAhEQEAAwEAAQQDAQAAAAAAAAAAAQIRAxIUITFBBBNRBf/aAAwDAQACEQMRAD8AeNeVxOqKWdgqqMlicAAcyeVeppS9Z22Wmm9mRsRxEdoPtPxyfELyHia5tbxjXfOnnOJ/bPWTbKrrBqkkwQjBcJq+J+fCoSPrNn5QRYG7BdtXllsYyf1aojMijI9PWp+x6ETyQrKHVWk7xjYEYBOV3jxHIjdWe3aY+W2OFI+jT6L9KIrwd0FJFGWjJyR5g/WFT9IbZ1vc2F9bNICNUipqByrKSFYZ+B4fCnwKu538oZe3OKT7M0UUVYpFFFFAUUUUHzJwOPCq/sUXsccAkxOGVO0Z27KaMkDVkBdMuDk/VPxqwONx5edLbZFvAZoYlNksyOjG7RpPaJgr5O4xjPa9myn6Vh72M0DJFFFYoPs1zltudvabnVx7V8/ttXRppadPOgJkMt1bnLt3ni+0Mb9J+1kZHjk+VV9KzMezR+PeK291J2LsNxexQ3K43iQrxBUKWHpkYPrThA3E1Vejc4vUhunj0PHkI4YHWMaW3Y3L5HnVtiO6vPmfKfdstuNL8i6njWcl8SLKmQAVK7x7vHePvq0gVXLWMLMWRSWd9b8Tk6VQn9Hco+VWOtvDMnP6w9t2NZoooq9SKKKKAooooPmTGDnhjfVAs2iMkCyC77LEJgd+xCaBOhhHcOvfIIM6hn3M86YDcKX2zWYXUcLWFtE5bUyG6eRgkZyskQMABRS5YBSBqO/Sd9AwAaKN9YoPuo/bu14rWFp5iQi4zgZOScAADicmtq7uVjRpHIVVUszHgABkmua+m3SyXaEup2KRAnsoc7lHJmA958cTyzgeYNTovtGCUMLV1K62fszuYanZuHEcas0UEhUMFODw3iuZoJypB1FWXerA4I+BG8Guh+q3pG15ZAyb5Im7Nj9rABVvUH5g1l9LXZmZafU2zMWXZtoUBJ95jv35x4D9/wA63aKK01rFYyGeZmZ2RRRRUoFFFFAUUUUGH4buPKqhZ+1ZhJ9pM2te1DiPsAuodrgge7p1adJznTnnVtmbCk4JwCcAZJ+A5mq9seEFgpvZpJAxfs2IjbRqyoKFQSoGFzzwaCxZrFZzRQLvrp2u0drHbR75Ll9OM4yq4yPVmQepqQsuglolr7K8avkYeXGJC+N7huK4PAcsVQOt/bGnakLY1C2EZ0+Pe1sPLOFHoKbOxtopcQpNEdSOuQefr4HxFBzf0n2E9ncPbyHJX3XxgOh91wOWRy5EGmX1A3f8qj8o3H9tT/6/OpLrj6PdvbLdIPpLbOr9KE41fskBvnUB1ER4muX5BY1PqXz+HyoHdRRRQFFFFAUUUUBRUX0l23HZ28lxL7qDIUcXb6qDPMndSm/05y/8lH/WG/yqB2Gqqssk07B+2ZI7jChYYmhGllwdTgvkHILDBBBx40dXfS1tpW8k7RCIpMYtIcuDhI3zkqP+JjGOVRlxdxrekgQBzdIht+0lFy+Si9vgNpKhe/jQQVQ5YcgvlFZFFBzj1pt/tO5z4qB+wtSvU70m7GZrOQ/RynVFn6snNfgw+8edaPW3Bjac3mEb+yB+FUYgqQQSCDkEcQQcgjzBFB1iygggjIO4g7wRzHwIqndCui/sFxeRj81IUeE/oYfKeZUnHyra6vekwvrUOcdqnclHgwHH4Eb6sV6gKAfWB7v4j4ECg3rWfUBv343+fmPEV71AtdYBYJpwRltxySNwJ8MVs2+2VO5h+yc/dxFcW6VrOTLqKWtGxCVorXS9jP1h67v30pet78oS3UQsTcGIRd7sXMaay7cSGAJwF57q68o/qPGTirBrmO5s9tRjVIb1FHFmuCAPUyYrz2UdpXNzHZ+03AaY4ObhnUR79bHS5GAAd3OpQam01Xa3tU0h/wBRto5Y4DyknCHXOPEJ7q+eqkJ+IzXVkex4ktPZEGIRCYcDmGXT8zn765avrcRu6BtQRmTVjGrSSuccs4oHl/8An7/d8/8AS2/gW9Wid7rtSoEuTcowfudiIMqGX7Xuat3HWRyqodRufyXd4cRn2iTEhAIQ+z2+HIJAIHH0qwbO2jPI0YmnhZHlDIX2fKivh9ShHefCvgd0kHfjGrmFzorNFAg+uxcbSz4wp9xcVRMg1eOuy4DbRI+xEgPxOo/iKX/aDxoLF0J6SGwuhLgtEw0SqOOnkw8SpJPqad0PSKGb81JG5ZToVWDNj6xxxzjyrnAuKvvUjZGXaBkUgCGMls8TqyoA8eFA47m516VjGr6TBwRu3e8fKvR9mueIU+ufwqb00Yqq/Gt52VlOtqRkKzPAEOGGk/HAPw8a1GcMWVdR0adXHHeyRg4724HgfHnVl2zfCCCWZuEcbP8AsqT+FL/qotpH2dFLNqdnaRgSeClzgDunduJ486on8XJ2JXep2MmE/tSEtbYTs1G7fI2hBg8NRRufDdVANkRtvZZ1RbzL+ZkEnuozYOETGdRHPO+mFt22jEB7RGVMjJRA7cd25omz8qW+3OzS+2Y9v2mr2tY27SIRDS5VTgrEmTjV41rj4Zp+Tpj5fH7+H3Vzb1l9GzY3roN8cuZoj5Mx1L8Q2fQiulFXdgcPwI/vpBdcnSJbq8EMeCluGTXzZyRr/wDFdIHxzUoWzqTs1m2TeQsSFknljYjiA1tApI88GpqPpAlx2EMt3YlVniy0M2uSeRJU7NViI+iBkCZ7z7s48RodQK4sJx/1bfwLap07TaG5aNbuMo9wv0Pscrsut1VkEqyhR3mPeK4XO8bsUFvFFZooFX13bEtltzeFSLgssSkNgNv+sOBwobz3UhH3muievWzL7OVx/NTK5+BDR/8A0zXPyqBQZZDy3edb+xNp3NpJ2ttKyNzKnAYeDA7mHka0iayrY4VIukfW1tNeMiH9aIH9xFSVp13Xa+/FBJ6Mn7if3UvBN41nslbl+FAwOlPW4byymtvZuzeQBS6y61xkEjBRSM4xTW6PbK7G1gi0e5Eqndz0jP8ANHnXOfR7ZYlvbaEZOuVNQ490NqbgD9VW5V06Y/0fuP8Ak1AjOkFqhhIkR9ORns4u1fj9n2dsj0pa9MkhtltriNLgGG6ikJktjAuFbJ73s8Yzu4En4Uxuk0S9h3rVLgah9EyOy/HC27Hd8KWXT61Q2T6NnR2xyv0qRyqQM4Iy1qgwf1hQMPrO6Wizs8RN9NcArCRxVSO9J6AjHmRXPUK1vbc23JeSiWTdpjSJEBLBUQYAyeOTqY/GtUjG6gd/UJ/Ibj+lt/AtqlLoL2+vsSYheIhPtLB+0Z4TqEOjHZiRI3xrBwC2PGG6j9X5Nu9GdXtL6cYzn2e3xjV3c58d3jUg+zIZriN5IYyZm1DV7E/aKCusg6S8igccHO+gv9FecECooRFCqowqruAA4AAbgKzQLXrVmaSRYCe4E1Y5FiTvPwAx6mlLd9HGB7h3eB/vH40UVkte1bTj2uPDn041i0NE7Hl8B86+W2XL9n7xRRT99kT/AJ/LPttw9Fr10EiWszoeDKmrONx4edeLbBu1O+1uAf8AsSf4aKK1VnY15PSvjeax9PrZF+9tOtxGV7Rc6Q6a1GQQd2Rv3mrSOs2/8bf+rn/HRRUuHhf9PbmdNE8dpKuc6WtyRkcDjXURfbWWSNk9ms49Qxrjt9DjeD3Tq3HdRRQREUYXnn0xX0axRQObqcszNsm+hDaTJNLGG46dVtAufTOat81pPMsELWyQiKWKRpA6siiJ1fTEBhjq06d4XAY8eBKKCz0UUUH/2Q=="/>
          <p:cNvSpPr>
            <a:spLocks noChangeAspect="1" noChangeArrowheads="1"/>
          </p:cNvSpPr>
          <p:nvPr/>
        </p:nvSpPr>
        <p:spPr bwMode="auto">
          <a:xfrm>
            <a:off x="1684827" y="-144496"/>
            <a:ext cx="304602" cy="3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endParaRPr lang="ru-RU" altLang="en-US" sz="1800">
              <a:solidFill>
                <a:schemeClr val="tx1"/>
              </a:solidFill>
            </a:endParaRPr>
          </a:p>
        </p:txBody>
      </p:sp>
      <p:sp>
        <p:nvSpPr>
          <p:cNvPr id="41990" name="AutoShape 4" descr="data:image/jpeg;base64,/9j/4AAQSkZJRgABAQAAAQABAAD/2wCEAAkGBxQTEhUTEhQWFRUXFx0XFhQYFhsVFxgZHhgWGRoZHB0aHCggGBolHBUWITEhJSkuLi4uGCE/ODMtNzQtLisBCgoKDgwOGhAQGy8kHyU0LDA3MS43Ny8sLCwsNywsLCwrNCwsLCwrLCwsLC0sLC0sLCssLCwsLCwsNCwsLCwsNf/AABEIAHgAcwMBIgACEQEDEQH/xAAcAAACAgMBAQAAAAAAAAAAAAAABwUGAQQIAwL/xABJEAACAQMBBAcEBQcICwEAAAABAgMABBESBSExQQYHEyJRYYEUMnGRI0JSocEVM2JykrGzNEN0lKLR0tMXJCU1U1Rkc4LCwwj/xAAZAQEAAwEBAAAAAAAAAAAAAAAAAQMEAgX/xAAhEQEAAwEAAQQDAQAAAAAAAAAAAQIRAxIUITFBBBNRBf/aAAwDAQACEQMRAD8AeNeVxOqKWdgqqMlicAAcyeVeppS9Z22Wmm9mRsRxEdoPtPxyfELyHia5tbxjXfOnnOJ/bPWTbKrrBqkkwQjBcJq+J+fCoSPrNn5QRYG7BdtXllsYyf1aojMijI9PWp+x6ETyQrKHVWk7xjYEYBOV3jxHIjdWe3aY+W2OFI+jT6L9KIrwd0FJFGWjJyR5g/WFT9IbZ1vc2F9bNICNUipqByrKSFYZ+B4fCnwKu538oZe3OKT7M0UUVYpFFFFAUUUUHzJwOPCq/sUXsccAkxOGVO0Z27KaMkDVkBdMuDk/VPxqwONx5edLbZFvAZoYlNksyOjG7RpPaJgr5O4xjPa9myn6Vh72M0DJFFFYoPs1zltudvabnVx7V8/ttXRppadPOgJkMt1bnLt3ni+0Mb9J+1kZHjk+VV9KzMezR+PeK291J2LsNxexQ3K43iQrxBUKWHpkYPrThA3E1Vejc4vUhunj0PHkI4YHWMaW3Y3L5HnVtiO6vPmfKfdstuNL8i6njWcl8SLKmQAVK7x7vHePvq0gVXLWMLMWRSWd9b8Tk6VQn9Hco+VWOtvDMnP6w9t2NZoooq9SKKKKAooooPmTGDnhjfVAs2iMkCyC77LEJgd+xCaBOhhHcOvfIIM6hn3M86YDcKX2zWYXUcLWFtE5bUyG6eRgkZyskQMABRS5YBSBqO/Sd9AwAaKN9YoPuo/bu14rWFp5iQi4zgZOScAADicmtq7uVjRpHIVVUszHgABkmua+m3SyXaEup2KRAnsoc7lHJmA958cTyzgeYNTovtGCUMLV1K62fszuYanZuHEcas0UEhUMFODw3iuZoJypB1FWXerA4I+BG8Guh+q3pG15ZAyb5Im7Nj9rABVvUH5g1l9LXZmZafU2zMWXZtoUBJ95jv35x4D9/wA63aKK01rFYyGeZmZ2RRRRUoFFFFAUUUUGH4buPKqhZ+1ZhJ9pM2te1DiPsAuodrgge7p1adJznTnnVtmbCk4JwCcAZJ+A5mq9seEFgpvZpJAxfs2IjbRqyoKFQSoGFzzwaCxZrFZzRQLvrp2u0drHbR75Ll9OM4yq4yPVmQepqQsuglolr7K8avkYeXGJC+N7huK4PAcsVQOt/bGnakLY1C2EZ0+Pe1sPLOFHoKbOxtopcQpNEdSOuQefr4HxFBzf0n2E9ncPbyHJX3XxgOh91wOWRy5EGmX1A3f8qj8o3H9tT/6/OpLrj6PdvbLdIPpLbOr9KE41fskBvnUB1ER4muX5BY1PqXz+HyoHdRRRQFFFFAUUUUBRUX0l23HZ28lxL7qDIUcXb6qDPMndSm/05y/8lH/WG/yqB2Gqqssk07B+2ZI7jChYYmhGllwdTgvkHILDBBBx40dXfS1tpW8k7RCIpMYtIcuDhI3zkqP+JjGOVRlxdxrekgQBzdIht+0lFy+Si9vgNpKhe/jQQVQ5YcgvlFZFFBzj1pt/tO5z4qB+wtSvU70m7GZrOQ/RynVFn6snNfgw+8edaPW3Bjac3mEb+yB+FUYgqQQSCDkEcQQcgjzBFB1iygggjIO4g7wRzHwIqndCui/sFxeRj81IUeE/oYfKeZUnHyra6vekwvrUOcdqnclHgwHH4Eb6sV6gKAfWB7v4j4ECg3rWfUBv343+fmPEV71AtdYBYJpwRltxySNwJ8MVs2+2VO5h+yc/dxFcW6VrOTLqKWtGxCVorXS9jP1h67v30pet78oS3UQsTcGIRd7sXMaay7cSGAJwF57q68o/qPGTirBrmO5s9tRjVIb1FHFmuCAPUyYrz2UdpXNzHZ+03AaY4ObhnUR79bHS5GAAd3OpQam01Xa3tU0h/wBRto5Y4DyknCHXOPEJ7q+eqkJ+IzXVkex4ktPZEGIRCYcDmGXT8zn765avrcRu6BtQRmTVjGrSSuccs4oHl/8An7/d8/8AS2/gW9Wid7rtSoEuTcowfudiIMqGX7Xuat3HWRyqodRufyXd4cRn2iTEhAIQ+z2+HIJAIHH0qwbO2jPI0YmnhZHlDIX2fKivh9ShHefCvgd0kHfjGrmFzorNFAg+uxcbSz4wp9xcVRMg1eOuy4DbRI+xEgPxOo/iKX/aDxoLF0J6SGwuhLgtEw0SqOOnkw8SpJPqad0PSKGb81JG5ZToVWDNj6xxxzjyrnAuKvvUjZGXaBkUgCGMls8TqyoA8eFA47m516VjGr6TBwRu3e8fKvR9mueIU+ufwqb00Yqq/Gt52VlOtqRkKzPAEOGGk/HAPw8a1GcMWVdR0adXHHeyRg4724HgfHnVl2zfCCCWZuEcbP8AsqT+FL/qotpH2dFLNqdnaRgSeClzgDunduJ486on8XJ2JXep2MmE/tSEtbYTs1G7fI2hBg8NRRufDdVANkRtvZZ1RbzL+ZkEnuozYOETGdRHPO+mFt22jEB7RGVMjJRA7cd25omz8qW+3OzS+2Y9v2mr2tY27SIRDS5VTgrEmTjV41rj4Zp+Tpj5fH7+H3Vzb1l9GzY3roN8cuZoj5Mx1L8Q2fQiulFXdgcPwI/vpBdcnSJbq8EMeCluGTXzZyRr/wDFdIHxzUoWzqTs1m2TeQsSFknljYjiA1tApI88GpqPpAlx2EMt3YlVniy0M2uSeRJU7NViI+iBkCZ7z7s48RodQK4sJx/1bfwLap07TaG5aNbuMo9wv0Pscrsut1VkEqyhR3mPeK4XO8bsUFvFFZooFX13bEtltzeFSLgssSkNgNv+sOBwobz3UhH3muievWzL7OVx/NTK5+BDR/8A0zXPyqBQZZDy3edb+xNp3NpJ2ttKyNzKnAYeDA7mHka0iayrY4VIukfW1tNeMiH9aIH9xFSVp13Xa+/FBJ6Mn7if3UvBN41nslbl+FAwOlPW4byymtvZuzeQBS6y61xkEjBRSM4xTW6PbK7G1gi0e5Eqndz0jP8ANHnXOfR7ZYlvbaEZOuVNQ490NqbgD9VW5V06Y/0fuP8Ak1AjOkFqhhIkR9ORns4u1fj9n2dsj0pa9MkhtltriNLgGG6ikJktjAuFbJ73s8Yzu4En4Uxuk0S9h3rVLgah9EyOy/HC27Hd8KWXT61Q2T6NnR2xyv0qRyqQM4Iy1qgwf1hQMPrO6Wizs8RN9NcArCRxVSO9J6AjHmRXPUK1vbc23JeSiWTdpjSJEBLBUQYAyeOTqY/GtUjG6gd/UJ/Ibj+lt/AtqlLoL2+vsSYheIhPtLB+0Z4TqEOjHZiRI3xrBwC2PGG6j9X5Nu9GdXtL6cYzn2e3xjV3c58d3jUg+zIZriN5IYyZm1DV7E/aKCusg6S8igccHO+gv9FecECooRFCqowqruAA4AAbgKzQLXrVmaSRYCe4E1Y5FiTvPwAx6mlLd9HGB7h3eB/vH40UVkte1bTj2uPDn041i0NE7Hl8B86+W2XL9n7xRRT99kT/AJ/LPttw9Fr10EiWszoeDKmrONx4edeLbBu1O+1uAf8AsSf4aKK1VnY15PSvjeax9PrZF+9tOtxGV7Rc6Q6a1GQQd2Rv3mrSOs2/8bf+rn/HRRUuHhf9PbmdNE8dpKuc6WtyRkcDjXURfbWWSNk9ms49Qxrjt9DjeD3Tq3HdRRQREUYXnn0xX0axRQObqcszNsm+hDaTJNLGG46dVtAufTOat81pPMsELWyQiKWKRpA6siiJ1fTEBhjq06d4XAY8eBKKCz0UUUH/2Q=="/>
          <p:cNvSpPr>
            <a:spLocks noChangeAspect="1" noChangeArrowheads="1"/>
          </p:cNvSpPr>
          <p:nvPr/>
        </p:nvSpPr>
        <p:spPr bwMode="auto">
          <a:xfrm>
            <a:off x="1837128" y="7940"/>
            <a:ext cx="304602" cy="3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endParaRPr lang="ru-RU" altLang="en-US" sz="1800">
              <a:solidFill>
                <a:schemeClr val="tx1"/>
              </a:solidFill>
            </a:endParaRPr>
          </a:p>
        </p:txBody>
      </p:sp>
      <p:sp>
        <p:nvSpPr>
          <p:cNvPr id="41991" name="AutoShape 6" descr="data:image/jpeg;base64,/9j/4AAQSkZJRgABAQAAAQABAAD/2wCEAAkGBxQTEhUTEhQWFRUXFx0XFhQYFhsVFxgZHhgWGRoZHB0aHCggGBolHBUWITEhJSkuLi4uGCE/ODMtNzQtLisBCgoKDgwOGhAQGy8kHyU0LDA3MS43Ny8sLCwsNywsLCwrNCwsLCwrLCwsLC0sLC0sLCssLCwsLCwsNCwsLCwsNf/AABEIAHgAcwMBIgACEQEDEQH/xAAcAAACAgMBAQAAAAAAAAAAAAAABwUGAQQIAwL/xABJEAACAQMBBAcEBQcICwEAAAABAgMABBESBSExQQYHEyJRYYEUMnGRI0JSocEVM2JykrGzNEN0lKLR0tMXJCU1U1Rkc4LCwwj/xAAZAQEAAwEBAAAAAAAAAAAAAAAAAQMEAgX/xAAhEQEAAwEAAQQDAQAAAAAAAAAAAQIRAxIUITFBBBNRBf/aAAwDAQACEQMRAD8AeNeVxOqKWdgqqMlicAAcyeVeppS9Z22Wmm9mRsRxEdoPtPxyfELyHia5tbxjXfOnnOJ/bPWTbKrrBqkkwQjBcJq+J+fCoSPrNn5QRYG7BdtXllsYyf1aojMijI9PWp+x6ETyQrKHVWk7xjYEYBOV3jxHIjdWe3aY+W2OFI+jT6L9KIrwd0FJFGWjJyR5g/WFT9IbZ1vc2F9bNICNUipqByrKSFYZ+B4fCnwKu538oZe3OKT7M0UUVYpFFFFAUUUUHzJwOPCq/sUXsccAkxOGVO0Z27KaMkDVkBdMuDk/VPxqwONx5edLbZFvAZoYlNksyOjG7RpPaJgr5O4xjPa9myn6Vh72M0DJFFFYoPs1zltudvabnVx7V8/ttXRppadPOgJkMt1bnLt3ni+0Mb9J+1kZHjk+VV9KzMezR+PeK291J2LsNxexQ3K43iQrxBUKWHpkYPrThA3E1Vejc4vUhunj0PHkI4YHWMaW3Y3L5HnVtiO6vPmfKfdstuNL8i6njWcl8SLKmQAVK7x7vHePvq0gVXLWMLMWRSWd9b8Tk6VQn9Hco+VWOtvDMnP6w9t2NZoooq9SKKKKAooooPmTGDnhjfVAs2iMkCyC77LEJgd+xCaBOhhHcOvfIIM6hn3M86YDcKX2zWYXUcLWFtE5bUyG6eRgkZyskQMABRS5YBSBqO/Sd9AwAaKN9YoPuo/bu14rWFp5iQi4zgZOScAADicmtq7uVjRpHIVVUszHgABkmua+m3SyXaEup2KRAnsoc7lHJmA958cTyzgeYNTovtGCUMLV1K62fszuYanZuHEcas0UEhUMFODw3iuZoJypB1FWXerA4I+BG8Guh+q3pG15ZAyb5Im7Nj9rABVvUH5g1l9LXZmZafU2zMWXZtoUBJ95jv35x4D9/wA63aKK01rFYyGeZmZ2RRRRUoFFFFAUUUUGH4buPKqhZ+1ZhJ9pM2te1DiPsAuodrgge7p1adJznTnnVtmbCk4JwCcAZJ+A5mq9seEFgpvZpJAxfs2IjbRqyoKFQSoGFzzwaCxZrFZzRQLvrp2u0drHbR75Ll9OM4yq4yPVmQepqQsuglolr7K8avkYeXGJC+N7huK4PAcsVQOt/bGnakLY1C2EZ0+Pe1sPLOFHoKbOxtopcQpNEdSOuQefr4HxFBzf0n2E9ncPbyHJX3XxgOh91wOWRy5EGmX1A3f8qj8o3H9tT/6/OpLrj6PdvbLdIPpLbOr9KE41fskBvnUB1ER4muX5BY1PqXz+HyoHdRRRQFFFFAUUUUBRUX0l23HZ28lxL7qDIUcXb6qDPMndSm/05y/8lH/WG/yqB2Gqqssk07B+2ZI7jChYYmhGllwdTgvkHILDBBBx40dXfS1tpW8k7RCIpMYtIcuDhI3zkqP+JjGOVRlxdxrekgQBzdIht+0lFy+Si9vgNpKhe/jQQVQ5YcgvlFZFFBzj1pt/tO5z4qB+wtSvU70m7GZrOQ/RynVFn6snNfgw+8edaPW3Bjac3mEb+yB+FUYgqQQSCDkEcQQcgjzBFB1iygggjIO4g7wRzHwIqndCui/sFxeRj81IUeE/oYfKeZUnHyra6vekwvrUOcdqnclHgwHH4Eb6sV6gKAfWB7v4j4ECg3rWfUBv343+fmPEV71AtdYBYJpwRltxySNwJ8MVs2+2VO5h+yc/dxFcW6VrOTLqKWtGxCVorXS9jP1h67v30pet78oS3UQsTcGIRd7sXMaay7cSGAJwF57q68o/qPGTirBrmO5s9tRjVIb1FHFmuCAPUyYrz2UdpXNzHZ+03AaY4ObhnUR79bHS5GAAd3OpQam01Xa3tU0h/wBRto5Y4DyknCHXOPEJ7q+eqkJ+IzXVkex4ktPZEGIRCYcDmGXT8zn765avrcRu6BtQRmTVjGrSSuccs4oHl/8An7/d8/8AS2/gW9Wid7rtSoEuTcowfudiIMqGX7Xuat3HWRyqodRufyXd4cRn2iTEhAIQ+z2+HIJAIHH0qwbO2jPI0YmnhZHlDIX2fKivh9ShHefCvgd0kHfjGrmFzorNFAg+uxcbSz4wp9xcVRMg1eOuy4DbRI+xEgPxOo/iKX/aDxoLF0J6SGwuhLgtEw0SqOOnkw8SpJPqad0PSKGb81JG5ZToVWDNj6xxxzjyrnAuKvvUjZGXaBkUgCGMls8TqyoA8eFA47m516VjGr6TBwRu3e8fKvR9mueIU+ufwqb00Yqq/Gt52VlOtqRkKzPAEOGGk/HAPw8a1GcMWVdR0adXHHeyRg4724HgfHnVl2zfCCCWZuEcbP8AsqT+FL/qotpH2dFLNqdnaRgSeClzgDunduJ486on8XJ2JXep2MmE/tSEtbYTs1G7fI2hBg8NRRufDdVANkRtvZZ1RbzL+ZkEnuozYOETGdRHPO+mFt22jEB7RGVMjJRA7cd25omz8qW+3OzS+2Y9v2mr2tY27SIRDS5VTgrEmTjV41rj4Zp+Tpj5fH7+H3Vzb1l9GzY3roN8cuZoj5Mx1L8Q2fQiulFXdgcPwI/vpBdcnSJbq8EMeCluGTXzZyRr/wDFdIHxzUoWzqTs1m2TeQsSFknljYjiA1tApI88GpqPpAlx2EMt3YlVniy0M2uSeRJU7NViI+iBkCZ7z7s48RodQK4sJx/1bfwLap07TaG5aNbuMo9wv0Pscrsut1VkEqyhR3mPeK4XO8bsUFvFFZooFX13bEtltzeFSLgssSkNgNv+sOBwobz3UhH3muievWzL7OVx/NTK5+BDR/8A0zXPyqBQZZDy3edb+xNp3NpJ2ttKyNzKnAYeDA7mHka0iayrY4VIukfW1tNeMiH9aIH9xFSVp13Xa+/FBJ6Mn7if3UvBN41nslbl+FAwOlPW4byymtvZuzeQBS6y61xkEjBRSM4xTW6PbK7G1gi0e5Eqndz0jP8ANHnXOfR7ZYlvbaEZOuVNQ490NqbgD9VW5V06Y/0fuP8Ak1AjOkFqhhIkR9ORns4u1fj9n2dsj0pa9MkhtltriNLgGG6ikJktjAuFbJ73s8Yzu4En4Uxuk0S9h3rVLgah9EyOy/HC27Hd8KWXT61Q2T6NnR2xyv0qRyqQM4Iy1qgwf1hQMPrO6Wizs8RN9NcArCRxVSO9J6AjHmRXPUK1vbc23JeSiWTdpjSJEBLBUQYAyeOTqY/GtUjG6gd/UJ/Ibj+lt/AtqlLoL2+vsSYheIhPtLB+0Z4TqEOjHZiRI3xrBwC2PGG6j9X5Nu9GdXtL6cYzn2e3xjV3c58d3jUg+zIZriN5IYyZm1DV7E/aKCusg6S8igccHO+gv9FecECooRFCqowqruAA4AAbgKzQLXrVmaSRYCe4E1Y5FiTvPwAx6mlLd9HGB7h3eB/vH40UVkte1bTj2uPDn041i0NE7Hl8B86+W2XL9n7xRRT99kT/AJ/LPttw9Fr10EiWszoeDKmrONx4edeLbBu1O+1uAf8AsSf4aKK1VnY15PSvjeax9PrZF+9tOtxGV7Rc6Q6a1GQQd2Rv3mrSOs2/8bf+rn/HRRUuHhf9PbmdNE8dpKuc6WtyRkcDjXURfbWWSNk9ms49Qxrjt9DjeD3Tq3HdRRQREUYXnn0xX0axRQObqcszNsm+hDaTJNLGG46dVtAufTOat81pPMsELWyQiKWKRpA6siiJ1fTEBhjq06d4XAY8eBKKCz0UUUH/2Q=="/>
          <p:cNvSpPr>
            <a:spLocks noChangeAspect="1" noChangeArrowheads="1"/>
          </p:cNvSpPr>
          <p:nvPr/>
        </p:nvSpPr>
        <p:spPr bwMode="auto">
          <a:xfrm>
            <a:off x="1989429" y="160375"/>
            <a:ext cx="304602" cy="3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endParaRPr lang="ru-RU" altLang="en-US" sz="180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195487" y="2441079"/>
            <a:ext cx="8338468" cy="986066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marL="457200" indent="-227013" defTabSz="449263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207237" y="3374220"/>
            <a:ext cx="8338468" cy="987654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marL="457200" indent="-227013" defTabSz="449263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99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97" y="3104283"/>
            <a:ext cx="3342684" cy="353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797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9" y="1485579"/>
            <a:ext cx="8827231" cy="5760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Оберіть рослину своїх очікувань на уроці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3" y="549474"/>
            <a:ext cx="10153129" cy="6842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9462" y="5155733"/>
            <a:ext cx="2143182" cy="10103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Практичні вміння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99744" y="5083724"/>
            <a:ext cx="2016224" cy="1082373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Наукові знання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65071" y="5048847"/>
            <a:ext cx="2520279" cy="10823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Цікаве спілкування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90368" y="5013970"/>
            <a:ext cx="2497005" cy="115212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Важлива інформація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2" descr="D:\Картинки до тестів\Емоції Рослини в горщиках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70" y="2062399"/>
            <a:ext cx="2666667" cy="2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Картинки до тестів\Емоції Рослини в горщиках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26" y="2083603"/>
            <a:ext cx="3016579" cy="307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Картинки до тестів\Емоції Рослини в горщиках\potted-plant-whatsap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44" y="2241298"/>
            <a:ext cx="2842427" cy="284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Рослини в горщиках\🪴-Tanaman-Pot-JoyPixel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1" y="2241298"/>
            <a:ext cx="2914435" cy="291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49263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49263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fld id="{5986FF77-78F0-47CD-BB77-D7878414E339}" type="slidenum">
              <a:rPr lang="en-US" altLang="zh-CN" sz="10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t>20</a:t>
            </a:fld>
            <a:endParaRPr lang="en-US" altLang="zh-CN" sz="1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52" y="1048459"/>
            <a:ext cx="1919793" cy="483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3742253" y="1549759"/>
            <a:ext cx="6507686" cy="3960142"/>
            <a:chOff x="2293257" y="1245774"/>
            <a:chExt cx="6513096" cy="3959626"/>
          </a:xfrm>
        </p:grpSpPr>
        <p:cxnSp>
          <p:nvCxnSpPr>
            <p:cNvPr id="8" name="Прямая со стрелкой 7"/>
            <p:cNvCxnSpPr/>
            <p:nvPr/>
          </p:nvCxnSpPr>
          <p:spPr bwMode="auto">
            <a:xfrm>
              <a:off x="2293257" y="1369612"/>
              <a:ext cx="1729098" cy="3245179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 bwMode="auto">
            <a:xfrm>
              <a:off x="3701622" y="2868363"/>
              <a:ext cx="863755" cy="1979812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 bwMode="auto">
            <a:xfrm>
              <a:off x="5187789" y="4216287"/>
              <a:ext cx="0" cy="989113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 bwMode="auto">
            <a:xfrm flipH="1">
              <a:off x="5849896" y="2822321"/>
              <a:ext cx="1087633" cy="1887729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 bwMode="auto">
            <a:xfrm flipH="1">
              <a:off x="6392919" y="1245774"/>
              <a:ext cx="2413434" cy="3602402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3364084" y="1025530"/>
            <a:ext cx="6959056" cy="3770915"/>
            <a:chOff x="1895585" y="446598"/>
            <a:chExt cx="6963844" cy="376893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895585" y="446598"/>
              <a:ext cx="1958300" cy="9230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spcBef>
                  <a:spcPts val="350"/>
                </a:spcBef>
                <a:spcAft>
                  <a:spcPts val="338"/>
                </a:spcAft>
                <a:buClr>
                  <a:srgbClr val="486AC1"/>
                </a:buClr>
                <a:buSzPct val="100000"/>
                <a:defRPr/>
              </a:pPr>
              <a:r>
                <a:rPr lang="uk-UA" altLang="zh-CN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宋体" pitchFamily="2" charset="-122"/>
                </a:rPr>
                <a:t>серце</a:t>
              </a:r>
              <a:endPara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591994" y="446598"/>
              <a:ext cx="2267435" cy="9230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spcBef>
                  <a:spcPts val="350"/>
                </a:spcBef>
                <a:spcAft>
                  <a:spcPts val="338"/>
                </a:spcAft>
                <a:buClr>
                  <a:srgbClr val="486AC1"/>
                </a:buClr>
                <a:buSzPct val="100000"/>
                <a:defRPr/>
              </a:pPr>
              <a:r>
                <a:rPr lang="uk-UA" altLang="zh-CN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宋体" pitchFamily="2" charset="-122"/>
                </a:rPr>
                <a:t>артерії</a:t>
              </a:r>
              <a:endPara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90495" y="1945252"/>
              <a:ext cx="1664298" cy="9230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spcBef>
                  <a:spcPts val="350"/>
                </a:spcBef>
                <a:spcAft>
                  <a:spcPts val="338"/>
                </a:spcAft>
                <a:buClr>
                  <a:srgbClr val="486AC1"/>
                </a:buClr>
                <a:buSzPct val="100000"/>
                <a:defRPr/>
              </a:pPr>
              <a:r>
                <a:rPr lang="uk-UA" altLang="zh-CN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宋体" pitchFamily="2" charset="-122"/>
                </a:rPr>
                <a:t>вени</a:t>
              </a:r>
              <a:endPara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77623" y="3292477"/>
              <a:ext cx="1640253" cy="9230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spcBef>
                  <a:spcPts val="350"/>
                </a:spcBef>
                <a:spcAft>
                  <a:spcPts val="338"/>
                </a:spcAft>
                <a:buClr>
                  <a:srgbClr val="486AC1"/>
                </a:buClr>
                <a:buSzPct val="100000"/>
                <a:defRPr/>
              </a:pPr>
              <a:r>
                <a:rPr lang="uk-UA" altLang="zh-CN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宋体" pitchFamily="2" charset="-122"/>
                </a:rPr>
                <a:t>кров</a:t>
              </a:r>
              <a:endPara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933307" y="1991418"/>
              <a:ext cx="2619916" cy="83075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spcBef>
                  <a:spcPts val="350"/>
                </a:spcBef>
                <a:spcAft>
                  <a:spcPts val="338"/>
                </a:spcAft>
                <a:buClr>
                  <a:srgbClr val="486AC1"/>
                </a:buClr>
                <a:buSzPct val="100000"/>
                <a:defRPr/>
              </a:pPr>
              <a:r>
                <a:rPr lang="uk-UA" altLang="zh-CN" sz="4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ea typeface="宋体" pitchFamily="2" charset="-122"/>
                </a:rPr>
                <a:t>капіляри</a:t>
              </a:r>
              <a:endPara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742253" y="5242062"/>
            <a:ext cx="6469161" cy="92354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defRPr/>
            </a:pPr>
            <a:r>
              <a:rPr lang="ru-RU" sz="5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Кровоносна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система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51471" y="340573"/>
            <a:ext cx="101531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defRPr/>
            </a:pPr>
            <a:r>
              <a:rPr lang="ru-RU" sz="4000" b="1" dirty="0" err="1">
                <a:solidFill>
                  <a:schemeClr val="bg1"/>
                </a:solidFill>
              </a:rPr>
              <a:t>Повторюємо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95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fld id="{47616BED-96DE-4217-A3F0-9F5976115F09}" type="slidenum">
              <a:rPr lang="en-US" altLang="zh-CN" sz="10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t>21</a:t>
            </a:fld>
            <a:endParaRPr lang="en-US" altLang="zh-CN" sz="1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480" y="1175848"/>
            <a:ext cx="9721080" cy="5119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-  Кров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рухається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завдяки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... </a:t>
            </a:r>
          </a:p>
          <a:p>
            <a:pPr marL="457200" indent="-457200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buFontTx/>
              <a:buChar char="-"/>
              <a:defRPr/>
            </a:pP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Серце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має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вигляд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 ... </a:t>
            </a:r>
          </a:p>
          <a:p>
            <a:pPr marL="457200" indent="-457200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buFontTx/>
              <a:buChar char="-"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Його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стінки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утворені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... </a:t>
            </a:r>
          </a:p>
          <a:p>
            <a:pPr marL="457200" indent="-457200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buFontTx/>
              <a:buChar char="-"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Під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час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скорочень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м'язів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кров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виштовхується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 ... </a:t>
            </a:r>
          </a:p>
          <a:p>
            <a:pPr marL="457200" indent="-457200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buFontTx/>
              <a:buChar char="-"/>
              <a:defRPr/>
            </a:pP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Кровообіг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- це ... </a:t>
            </a:r>
          </a:p>
          <a:p>
            <a:pPr marL="457200" indent="-457200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buFontTx/>
              <a:buChar char="-"/>
              <a:defRPr/>
            </a:pP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Еритроцити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- це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кров'яні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тільця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червоного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кольору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які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переносять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... </a:t>
            </a:r>
          </a:p>
          <a:p>
            <a:pPr marL="457200" indent="-457200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buFontTx/>
              <a:buChar char="-"/>
              <a:defRPr/>
            </a:pP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Лейкоцити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- це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кров'яні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тільця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білого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кольору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які ...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buFontTx/>
              <a:buChar char="-"/>
              <a:defRPr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buFontTx/>
              <a:buChar char="-"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Від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серця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кров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несуть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...  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,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до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серця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... </a:t>
            </a:r>
          </a:p>
        </p:txBody>
      </p:sp>
      <p:sp>
        <p:nvSpPr>
          <p:cNvPr id="50180" name="Заголовок 1"/>
          <p:cNvSpPr>
            <a:spLocks noGrp="1"/>
          </p:cNvSpPr>
          <p:nvPr>
            <p:ph type="title"/>
          </p:nvPr>
        </p:nvSpPr>
        <p:spPr>
          <a:xfrm>
            <a:off x="1078104" y="477466"/>
            <a:ext cx="9882805" cy="49541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altLang="en-US" sz="4000" b="1" dirty="0">
                <a:solidFill>
                  <a:schemeClr val="bg1"/>
                </a:solidFill>
              </a:rPr>
              <a:t>Гра </a:t>
            </a:r>
            <a:r>
              <a:rPr lang="uk-UA" altLang="en-US" sz="4000" b="1" dirty="0" smtClean="0">
                <a:solidFill>
                  <a:schemeClr val="bg1"/>
                </a:solidFill>
              </a:rPr>
              <a:t>«Незакінчене </a:t>
            </a:r>
            <a:r>
              <a:rPr lang="uk-UA" altLang="en-US" sz="4000" b="1" dirty="0">
                <a:solidFill>
                  <a:schemeClr val="bg1"/>
                </a:solidFill>
              </a:rPr>
              <a:t>речення»</a:t>
            </a:r>
            <a:endParaRPr lang="ru-RU" alt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587975" y="1178586"/>
            <a:ext cx="1711570" cy="4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defRPr/>
            </a:pPr>
            <a:r>
              <a:rPr lang="uk-U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серцю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775665" y="1647668"/>
            <a:ext cx="1711570" cy="4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defRPr/>
            </a:pPr>
            <a:r>
              <a:rPr lang="uk-U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мішечка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81291" y="2221753"/>
            <a:ext cx="1711570" cy="4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defRPr/>
            </a:pPr>
            <a:r>
              <a:rPr lang="uk-U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із м'язів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9150232" y="2682512"/>
            <a:ext cx="1711570" cy="4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defRPr/>
            </a:pPr>
            <a:r>
              <a:rPr lang="uk-U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судини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264417" y="3244309"/>
            <a:ext cx="3945317" cy="4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defRPr/>
            </a:pPr>
            <a:r>
              <a:rPr lang="uk-U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рух крові по організму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919880" y="4259057"/>
            <a:ext cx="1711570" cy="4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defRPr/>
            </a:pPr>
            <a:r>
              <a:rPr lang="uk-U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кисень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582100" y="5157986"/>
            <a:ext cx="4119377" cy="4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defRPr/>
            </a:pPr>
            <a:r>
              <a:rPr lang="uk-U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знищують мікроби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4939903" y="5673501"/>
            <a:ext cx="1547332" cy="4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defRPr/>
            </a:pPr>
            <a:r>
              <a:rPr lang="uk-U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артерії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8232330" y="5680958"/>
            <a:ext cx="1290929" cy="4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defRPr/>
            </a:pPr>
            <a:r>
              <a:rPr lang="uk-U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вени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835447" y="405458"/>
            <a:ext cx="10508754" cy="72883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altLang="en-US" sz="4000" b="1" dirty="0"/>
              <a:t>Музей людського тіла в Голландії  </a:t>
            </a:r>
          </a:p>
        </p:txBody>
      </p:sp>
      <p:sp>
        <p:nvSpPr>
          <p:cNvPr id="52227" name="Объект 2"/>
          <p:cNvSpPr>
            <a:spLocks noGrp="1"/>
          </p:cNvSpPr>
          <p:nvPr>
            <p:ph idx="1"/>
          </p:nvPr>
        </p:nvSpPr>
        <p:spPr>
          <a:xfrm>
            <a:off x="1975151" y="5846530"/>
            <a:ext cx="7830799" cy="4684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dirty="0" smtClean="0">
                <a:hlinkClick r:id="rId2"/>
              </a:rPr>
              <a:t>https://www.youtube.com/watch?v=RCPAmglPsrk</a:t>
            </a:r>
            <a:r>
              <a:rPr lang="uk-UA" altLang="en-US" dirty="0" smtClean="0"/>
              <a:t> </a:t>
            </a:r>
            <a:endParaRPr lang="ru-RU" altLang="en-US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fld id="{9EFDFEE9-F2FE-4D7F-B678-DFDE9A53474E}" type="slidenum">
              <a:rPr lang="en-US" altLang="zh-CN" sz="10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t>22</a:t>
            </a:fld>
            <a:endParaRPr lang="en-US" altLang="zh-CN" sz="1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2229" name="Picture 2" descr="http://static0.therichestimages.com/cdn/568/364/90/cw/wp-content/uploads/2015/09/SBcor.atrb_-e14422563665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07" y="1322520"/>
            <a:ext cx="6711724" cy="430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2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835447" y="621482"/>
            <a:ext cx="10508754" cy="72883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err="1" smtClean="0"/>
              <a:t>Поясніть</a:t>
            </a:r>
            <a:r>
              <a:rPr lang="ru-RU" sz="4000" b="1" dirty="0" smtClean="0"/>
              <a:t> </a:t>
            </a:r>
            <a:r>
              <a:rPr lang="ru-RU" sz="4000" b="1" dirty="0"/>
              <a:t>вислови про </a:t>
            </a:r>
            <a:r>
              <a:rPr lang="ru-RU" sz="4000" b="1" dirty="0" smtClean="0"/>
              <a:t>серце</a:t>
            </a:r>
            <a:endParaRPr lang="uk-UA" altLang="en-US" sz="4000" b="1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fld id="{9EFDFEE9-F2FE-4D7F-B678-DFDE9A53474E}" type="slidenum">
              <a:rPr lang="en-US" altLang="zh-CN" sz="10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>
                  <a:srgbClr val="000000"/>
                </a:buClr>
                <a:buFont typeface="Arial" panose="020B0604020202020204" pitchFamily="34" charset="0"/>
                <a:buNone/>
              </a:pPr>
              <a:t>23</a:t>
            </a:fld>
            <a:endParaRPr lang="en-US" altLang="zh-CN" sz="1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3479" y="1485578"/>
            <a:ext cx="7992888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• Серце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кров’ю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обливається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. Це означає…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•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Відчувати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серцем. Це означає…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•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Серце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обірвалось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у грудях. Це означає…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5487" y="3238211"/>
            <a:ext cx="436534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Чому </a:t>
            </a:r>
            <a:r>
              <a:rPr lang="ru-RU" sz="3200" b="1" dirty="0" err="1"/>
              <a:t>людину</a:t>
            </a:r>
            <a:r>
              <a:rPr lang="ru-RU" sz="3200" b="1" dirty="0"/>
              <a:t> можуть </a:t>
            </a:r>
            <a:r>
              <a:rPr lang="ru-RU" sz="3200" b="1" dirty="0" err="1"/>
              <a:t>назвати</a:t>
            </a:r>
            <a:r>
              <a:rPr lang="ru-RU" sz="3200" b="1" dirty="0"/>
              <a:t> «</a:t>
            </a:r>
            <a:r>
              <a:rPr lang="ru-RU" sz="3200" b="1" dirty="0" err="1"/>
              <a:t>серденько</a:t>
            </a:r>
            <a:r>
              <a:rPr lang="ru-RU" sz="3200" b="1" dirty="0"/>
              <a:t>»?</a:t>
            </a:r>
          </a:p>
        </p:txBody>
      </p:sp>
      <p:pic>
        <p:nvPicPr>
          <p:cNvPr id="6" name="Picture 2" descr="F:\наташа\3 клас\ПРИРОДОЗНАВСТВО\ЛЮДИНА- ЖИВИЙ ОРГАНІЗМ\КРОВОНОСНА СИСТЕМА\df6f6abf42d5068b0b8033d4bcf34e0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08" y="3213770"/>
            <a:ext cx="3951357" cy="296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95487" y="4509914"/>
            <a:ext cx="4303777" cy="11669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defRPr/>
            </a:pPr>
            <a:r>
              <a:rPr lang="uk-UA" sz="3200" b="1" dirty="0"/>
              <a:t>Серце треба берегти! </a:t>
            </a:r>
            <a:endParaRPr lang="uk-UA" sz="3200" b="1" dirty="0" smtClean="0"/>
          </a:p>
          <a:p>
            <a:pPr algn="ctr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defRPr/>
            </a:pPr>
            <a:r>
              <a:rPr lang="uk-UA" sz="3200" b="1" dirty="0" smtClean="0"/>
              <a:t>І </a:t>
            </a:r>
            <a:r>
              <a:rPr lang="uk-UA" sz="3200" b="1" dirty="0"/>
              <a:t>не тільки своє!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4780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3 клас\04 ЯДС\Грущинська\7 Організм людини\91-92 Кровоносна система\2026-04-26_232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33" y="957792"/>
            <a:ext cx="7116630" cy="129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16526" y="381728"/>
            <a:ext cx="5770480" cy="57606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1. Допиши пропущені слова в реченні</a:t>
            </a:r>
            <a:endParaRPr lang="uk-UA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46039" y="549474"/>
            <a:ext cx="3369204" cy="13372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5878065"/>
            <a:ext cx="1051470" cy="981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45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0621" y="2330300"/>
            <a:ext cx="3819802" cy="194421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2. Згідно з інструкцією в підручнику на ст. 134 виміряй і запиши частоту свого пульсу. Заповни таблицю. Зроби висновки</a:t>
            </a:r>
            <a:endParaRPr lang="uk-UA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29653" y="1157906"/>
            <a:ext cx="938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від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5407" y="1701868"/>
            <a:ext cx="747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до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D:\3 клас\04 ЯДС\Грущинська\7 Організм людини\91-92 Кровоносна система\2026-04-26_2324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8" b="557"/>
          <a:stretch/>
        </p:blipFill>
        <p:spPr bwMode="auto">
          <a:xfrm>
            <a:off x="4486684" y="2312113"/>
            <a:ext cx="7111337" cy="42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728211" y="4365898"/>
            <a:ext cx="3664622" cy="165618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50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Стор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. 133-134 читати, в зошиті завдання до </a:t>
            </a:r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ур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91.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  <p:bldP spid="9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rgbClr val="002060"/>
                  </a:solidFill>
                </a:rPr>
                <a:t>Труднощі виникали…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4 ЯДС\Грущинська\5 Тварини\2026-03-18_143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2" y="2919953"/>
            <a:ext cx="10582842" cy="35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17" descr="Scan0001"/>
          <p:cNvPicPr>
            <a:picLocks noChangeAspect="1" noChangeArrowheads="1"/>
          </p:cNvPicPr>
          <p:nvPr/>
        </p:nvPicPr>
        <p:blipFill>
          <a:blip r:embed="rId2">
            <a:lum bright="-12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81" y="1040055"/>
            <a:ext cx="3912226" cy="547020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992081" y="477466"/>
            <a:ext cx="957706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4000" b="1" dirty="0">
                <a:solidFill>
                  <a:schemeClr val="bg1"/>
                </a:solidFill>
                <a:ea typeface="宋体" charset="-122"/>
              </a:rPr>
              <a:t>Повторюємо </a:t>
            </a:r>
            <a:r>
              <a:rPr lang="uk-UA" sz="4000" b="1" dirty="0" smtClean="0">
                <a:solidFill>
                  <a:schemeClr val="bg1"/>
                </a:solidFill>
                <a:ea typeface="宋体" charset="-122"/>
              </a:rPr>
              <a:t>разом дихальну систему</a:t>
            </a:r>
            <a:endParaRPr lang="uk-UA" sz="4000" b="1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4904575" y="2133811"/>
            <a:ext cx="2498685" cy="17784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5045899" y="2620949"/>
            <a:ext cx="2498685" cy="35727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4949776" y="3124066"/>
            <a:ext cx="2594808" cy="52285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92821" y="5573413"/>
            <a:ext cx="1231098" cy="14767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4949775" y="4215790"/>
            <a:ext cx="2070339" cy="28581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5204149" y="1665690"/>
            <a:ext cx="1331696" cy="4604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267495" y="1204915"/>
            <a:ext cx="3940875" cy="58477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Носова </a:t>
            </a:r>
            <a:r>
              <a:rPr lang="ru-RU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порожнина</a:t>
            </a:r>
            <a:endParaRPr lang="ru-RU" altLang="en-US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355327" y="1909374"/>
            <a:ext cx="2549248" cy="58477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Носоглотка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2944906" y="2643802"/>
            <a:ext cx="2004870" cy="58477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Гортань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101891" y="3354536"/>
            <a:ext cx="1793943" cy="58477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Трахея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241038" y="4144334"/>
            <a:ext cx="1992715" cy="58477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Бронхи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795909" y="5216145"/>
            <a:ext cx="1960318" cy="58477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Легені</a:t>
            </a:r>
            <a:endParaRPr lang="ru-RU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77465"/>
            <a:ext cx="10081120" cy="6115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zh-CN" sz="4000" b="1" dirty="0">
                <a:ea typeface="宋体" panose="02010600030101010101" pitchFamily="2" charset="-122"/>
              </a:rPr>
              <a:t>Бліц - опитування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9463" y="1197546"/>
            <a:ext cx="9442176" cy="6314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3200" b="1" dirty="0">
                <a:solidFill>
                  <a:schemeClr val="bg1"/>
                </a:solidFill>
              </a:rPr>
              <a:t>Для чого існує дихальна система?</a:t>
            </a:r>
            <a:endParaRPr lang="ru-RU" alt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9464" y="1862743"/>
            <a:ext cx="9442175" cy="6314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3200" b="1" dirty="0">
                <a:solidFill>
                  <a:schemeClr val="bg1"/>
                </a:solidFill>
              </a:rPr>
              <a:t>Як довго людина може не дихати?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9463" y="2608551"/>
            <a:ext cx="9442176" cy="677227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3200" b="1" dirty="0">
                <a:solidFill>
                  <a:schemeClr val="bg1"/>
                </a:solidFill>
              </a:rPr>
              <a:t>Що відбувається в </a:t>
            </a:r>
            <a:r>
              <a:rPr lang="uk-UA" altLang="en-US" sz="3200" b="1" dirty="0" err="1">
                <a:solidFill>
                  <a:schemeClr val="bg1"/>
                </a:solidFill>
              </a:rPr>
              <a:t>повітроносних</a:t>
            </a:r>
            <a:r>
              <a:rPr lang="uk-UA" altLang="en-US" sz="3200" b="1" dirty="0">
                <a:solidFill>
                  <a:schemeClr val="bg1"/>
                </a:solidFill>
              </a:rPr>
              <a:t> шляхах і легенях?</a:t>
            </a:r>
            <a:endParaRPr lang="ru-RU" alt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9464" y="3429794"/>
            <a:ext cx="9442175" cy="1080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3200" b="1" dirty="0">
                <a:solidFill>
                  <a:schemeClr val="bg1"/>
                </a:solidFill>
              </a:rPr>
              <a:t>Чому важко дихати в непровітреному приміщенні, де перебуває багато людей?</a:t>
            </a:r>
            <a:endParaRPr lang="ru-RU" alt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9463" y="4653930"/>
            <a:ext cx="9311352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3200" b="1" dirty="0">
                <a:solidFill>
                  <a:schemeClr val="bg1"/>
                </a:solidFill>
              </a:rPr>
              <a:t>Як уникати захворювань органів дихання?</a:t>
            </a:r>
            <a:endParaRPr lang="ru-RU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2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63" y="405458"/>
            <a:ext cx="10153128" cy="64807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Тест </a:t>
            </a:r>
            <a:r>
              <a:rPr lang="uk-UA" sz="4000" b="1" dirty="0" smtClean="0">
                <a:solidFill>
                  <a:schemeClr val="bg1"/>
                </a:solidFill>
              </a:rPr>
              <a:t>„Дихальна </a:t>
            </a:r>
            <a:r>
              <a:rPr lang="uk-UA" sz="4000" b="1" dirty="0">
                <a:solidFill>
                  <a:schemeClr val="bg1"/>
                </a:solidFill>
              </a:rPr>
              <a:t>система“</a:t>
            </a:r>
            <a:endParaRPr lang="zh-CN" altLang="en-US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945871" y="1125538"/>
            <a:ext cx="8282725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1.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Оберіть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органи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які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утворюють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дихальну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систему.</a:t>
            </a:r>
          </a:p>
        </p:txBody>
      </p:sp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876318" y="1729764"/>
            <a:ext cx="9536193" cy="138499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а)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Носоглотка, гортань,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шлунок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печінка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легені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.</a:t>
            </a:r>
          </a:p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б) Носоглотка, гортань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, трахея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бронхи,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легені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. </a:t>
            </a:r>
          </a:p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в) Тонка кишка, носоглотка,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гортань,трахея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шлунок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легені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907655" y="3244891"/>
            <a:ext cx="6048472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2.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Яку форму мають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трахеї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і бронхи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?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4" name="Прямоугольник 10"/>
          <p:cNvSpPr>
            <a:spLocks noChangeArrowheads="1"/>
          </p:cNvSpPr>
          <p:nvPr/>
        </p:nvSpPr>
        <p:spPr bwMode="auto">
          <a:xfrm>
            <a:off x="844661" y="3789834"/>
            <a:ext cx="6183474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а)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Трубочки.  б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Пухирці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. 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Циліндри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45871" y="2622897"/>
            <a:ext cx="70903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25209" y="4221882"/>
            <a:ext cx="182589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829427" y="4509914"/>
            <a:ext cx="7494852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3.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З яким органом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з′єднуєтся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кожен з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бронхів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?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791512" y="5033134"/>
            <a:ext cx="6698256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а)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З серцем. 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б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З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легенями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. 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З бронхами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3244891"/>
            <a:ext cx="2387632" cy="259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67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5654922" y="4208595"/>
            <a:ext cx="5433094" cy="181588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а)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Бере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з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легенів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кисень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а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віддає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вуглекислий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газ.</a:t>
            </a:r>
          </a:p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б)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Бере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з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легенів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вуглекислий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газ, а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віддає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кисень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63" y="405458"/>
            <a:ext cx="10153128" cy="64807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Тест </a:t>
            </a:r>
            <a:r>
              <a:rPr lang="uk-UA" sz="4000" b="1" dirty="0" smtClean="0">
                <a:solidFill>
                  <a:schemeClr val="bg1"/>
                </a:solidFill>
              </a:rPr>
              <a:t>„Дихальна </a:t>
            </a:r>
            <a:r>
              <a:rPr lang="uk-UA" sz="4000" b="1" dirty="0">
                <a:solidFill>
                  <a:schemeClr val="bg1"/>
                </a:solidFill>
              </a:rPr>
              <a:t>система“</a:t>
            </a:r>
            <a:endParaRPr lang="zh-CN" altLang="en-US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945872" y="1125538"/>
            <a:ext cx="737840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4.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З чого складаються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легені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876318" y="1729764"/>
            <a:ext cx="7447961" cy="138499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а)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З великої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кількості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маленьких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пухирців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.</a:t>
            </a:r>
          </a:p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б) З великої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кількості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маленьких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трубочок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.. </a:t>
            </a:r>
          </a:p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в) З великої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кількості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маленьких ворсинок</a:t>
            </a: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691432" y="3244891"/>
            <a:ext cx="4955578" cy="9541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5.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Що відбувається з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легенями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коли ми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вдихаємо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9224" name="Прямоугольник 10"/>
          <p:cNvSpPr>
            <a:spLocks noChangeArrowheads="1"/>
          </p:cNvSpPr>
          <p:nvPr/>
        </p:nvSpPr>
        <p:spPr bwMode="auto">
          <a:xfrm>
            <a:off x="714404" y="4293890"/>
            <a:ext cx="4599298" cy="138499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а)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Вони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стискаються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.</a:t>
            </a:r>
          </a:p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б)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Нічого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не відбувається.</a:t>
            </a:r>
          </a:p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в) Вони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розширюються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45871" y="2205658"/>
            <a:ext cx="70903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88161" y="5554030"/>
            <a:ext cx="3175678" cy="360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5647011" y="3203116"/>
            <a:ext cx="5433093" cy="9541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6.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Яку роль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відіграє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кров у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процессі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дихання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1087183"/>
            <a:ext cx="1872208" cy="203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5664327" y="4653930"/>
            <a:ext cx="5324248" cy="360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816727" y="5116950"/>
            <a:ext cx="2435544" cy="360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5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223" grpId="0" animBg="1"/>
      <p:bldP spid="9224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1896F3DD-BC45-4241-9805-AA8A31A05C03}"/>
              </a:ext>
            </a:extLst>
          </p:cNvPr>
          <p:cNvSpPr/>
          <p:nvPr/>
        </p:nvSpPr>
        <p:spPr>
          <a:xfrm>
            <a:off x="4651871" y="1489222"/>
            <a:ext cx="3494616" cy="96582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defRPr/>
            </a:pPr>
            <a:r>
              <a:rPr lang="uk-UA" sz="2800" b="1" dirty="0">
                <a:solidFill>
                  <a:schemeClr val="bg1"/>
                </a:solidFill>
              </a:rPr>
              <a:t>Що воно за штука,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350"/>
              </a:spcBef>
              <a:spcAft>
                <a:spcPts val="338"/>
              </a:spcAft>
              <a:buClr>
                <a:srgbClr val="486AC1"/>
              </a:buClr>
              <a:buSzPct val="100000"/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що </a:t>
            </a:r>
            <a:r>
              <a:rPr lang="uk-UA" sz="2800" b="1" dirty="0">
                <a:solidFill>
                  <a:schemeClr val="bg1"/>
                </a:solidFill>
              </a:rPr>
              <a:t>день і ніч </a:t>
            </a:r>
            <a:r>
              <a:rPr lang="uk-UA" sz="2800" b="1" dirty="0" err="1">
                <a:solidFill>
                  <a:schemeClr val="bg1"/>
                </a:solidFill>
              </a:rPr>
              <a:t>стука</a:t>
            </a:r>
            <a:r>
              <a:rPr lang="uk-UA" sz="28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873679" y="64808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Відгадайте загадки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093" y="1514934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51471" y="5146568"/>
            <a:ext cx="8233204" cy="108012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дізнаєтеся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про значення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крові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кровоносної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системи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організмі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людини</a:t>
            </a:r>
            <a:r>
              <a:rPr lang="uk-UA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ru-RU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3" y="1412918"/>
            <a:ext cx="257889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399179" y="3357789"/>
            <a:ext cx="1656184" cy="578882"/>
          </a:xfrm>
          <a:prstGeom prst="round2Diag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/>
              <a:t>СЕРЦЕ</a:t>
            </a:r>
            <a:endParaRPr lang="ru-RU" sz="2800" b="1" dirty="0"/>
          </a:p>
        </p:txBody>
      </p:sp>
      <p:sp>
        <p:nvSpPr>
          <p:cNvPr id="9" name="Прямокутник: округлені кути 4">
            <a:extLst>
              <a:ext uri="{FF2B5EF4-FFF2-40B4-BE49-F238E27FC236}">
                <a16:creationId xmlns="" xmlns:a16="http://schemas.microsoft.com/office/drawing/2014/main" id="{1896F3DD-BC45-4241-9805-AA8A31A05C03}"/>
              </a:ext>
            </a:extLst>
          </p:cNvPr>
          <p:cNvSpPr/>
          <p:nvPr/>
        </p:nvSpPr>
        <p:spPr>
          <a:xfrm>
            <a:off x="4357663" y="2455047"/>
            <a:ext cx="4139618" cy="96582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2800" b="1" dirty="0">
                <a:solidFill>
                  <a:schemeClr val="bg1"/>
                </a:solidFill>
              </a:rPr>
              <a:t>Це м'язовий насос, що перекачує кров по тілу.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47139" y="3936872"/>
            <a:ext cx="4065012" cy="1055608"/>
          </a:xfrm>
          <a:prstGeom prst="round2Diag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102000"/>
              </a:lnSpc>
              <a:spcBef>
                <a:spcPts val="625"/>
              </a:spcBef>
              <a:buClr>
                <a:srgbClr val="486AC1"/>
              </a:buClr>
              <a:buSzPct val="100000"/>
              <a:buFont typeface="Wingdings" panose="05000000000000000000" pitchFamily="2" charset="2"/>
              <a:buChar char="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2000"/>
              </a:lnSpc>
              <a:spcBef>
                <a:spcPts val="338"/>
              </a:spcBef>
              <a:spcAft>
                <a:spcPts val="338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24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2000"/>
              </a:lnSpc>
              <a:spcBef>
                <a:spcPts val="375"/>
              </a:spcBef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02000"/>
              </a:lnSpc>
              <a:spcBef>
                <a:spcPts val="375"/>
              </a:spcBef>
              <a:spcAft>
                <a:spcPct val="0"/>
              </a:spcAft>
              <a:buClr>
                <a:srgbClr val="486AC1"/>
              </a:buClr>
              <a:buSzPct val="100000"/>
              <a:buFont typeface="Tahoma" panose="020B0604030504040204" pitchFamily="34" charset="0"/>
              <a:buChar char="•"/>
              <a:defRPr sz="16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350"/>
              </a:spcBef>
              <a:spcAft>
                <a:spcPts val="338"/>
              </a:spcAft>
              <a:buNone/>
            </a:pP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До якої </a:t>
            </a:r>
            <a:r>
              <a:rPr lang="uk-UA" altLang="en-US" sz="2800" b="1" dirty="0" smtClean="0">
                <a:solidFill>
                  <a:schemeClr val="bg1"/>
                </a:solidFill>
                <a:latin typeface="+mn-lt"/>
              </a:rPr>
              <a:t>системи </a:t>
            </a: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органів ми віднесемо серце?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t="2" r="26398" b="36787"/>
          <a:stretch/>
        </p:blipFill>
        <p:spPr bwMode="auto">
          <a:xfrm>
            <a:off x="2707655" y="1850636"/>
            <a:ext cx="1466620" cy="21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609833" y="477466"/>
            <a:ext cx="10710422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ru-RU" sz="4000" b="1" dirty="0" err="1">
                <a:solidFill>
                  <a:schemeClr val="bg1"/>
                </a:solidFill>
              </a:rPr>
              <a:t>Роздивіться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зображення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67495" y="1344562"/>
            <a:ext cx="3456384" cy="1270803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Які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органи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кровоносної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системи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ви знаєте?</a:t>
            </a:r>
            <a:endParaRPr lang="ru-RU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95487" y="2789652"/>
            <a:ext cx="4367560" cy="228147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Система </a:t>
            </a:r>
            <a:r>
              <a:rPr lang="ru-RU" sz="3200" b="1" dirty="0" err="1"/>
              <a:t>кровообігу</a:t>
            </a:r>
            <a:r>
              <a:rPr lang="ru-RU" sz="3200" b="1" dirty="0"/>
              <a:t> </a:t>
            </a:r>
            <a:r>
              <a:rPr lang="ru-RU" sz="3200" b="1" dirty="0" err="1"/>
              <a:t>складається</a:t>
            </a:r>
            <a:r>
              <a:rPr lang="ru-RU" sz="3200" b="1" dirty="0"/>
              <a:t> із </a:t>
            </a:r>
            <a:r>
              <a:rPr lang="ru-RU" sz="3200" b="1" dirty="0" err="1">
                <a:solidFill>
                  <a:srgbClr val="FFFF00"/>
                </a:solidFill>
              </a:rPr>
              <a:t>серця</a:t>
            </a:r>
            <a:r>
              <a:rPr lang="ru-RU" sz="3200" b="1" dirty="0"/>
              <a:t> — </a:t>
            </a:r>
            <a:r>
              <a:rPr lang="ru-RU" sz="3200" b="1" dirty="0" err="1"/>
              <a:t>м’язового</a:t>
            </a:r>
            <a:r>
              <a:rPr lang="ru-RU" sz="3200" b="1" dirty="0"/>
              <a:t> органа, </a:t>
            </a:r>
            <a:r>
              <a:rPr lang="ru-RU" sz="3200" b="1" dirty="0">
                <a:solidFill>
                  <a:srgbClr val="FFFF00"/>
                </a:solidFill>
              </a:rPr>
              <a:t>і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кровоносних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судин</a:t>
            </a:r>
            <a:r>
              <a:rPr lang="ru-RU" sz="3200" b="1" dirty="0"/>
              <a:t>.</a:t>
            </a:r>
          </a:p>
        </p:txBody>
      </p:sp>
      <p:pic>
        <p:nvPicPr>
          <p:cNvPr id="3" name="Picture 2" descr="D:\3 клас\04 ЯДС\Грущинська\7 Організм людини\91-92 Кровоносна система\Серце суди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99" y="1413570"/>
            <a:ext cx="4032448" cy="482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14797</TotalTime>
  <Words>1208</Words>
  <Application>Microsoft Office PowerPoint</Application>
  <PresentationFormat>Произвольный</PresentationFormat>
  <Paragraphs>214</Paragraphs>
  <Slides>25</Slides>
  <Notes>11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„Дихальна система“</vt:lpstr>
      <vt:lpstr>Тест „Дихальна система“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 таке кровообіг?</vt:lpstr>
      <vt:lpstr>Кров – безцінна рідина</vt:lpstr>
      <vt:lpstr>Цікаво знати</vt:lpstr>
      <vt:lpstr>Презентация PowerPoint</vt:lpstr>
      <vt:lpstr>Виміряй свій пульс?</vt:lpstr>
      <vt:lpstr>Презентация PowerPoint</vt:lpstr>
      <vt:lpstr>Виберіть правильні твердження  «Серце треба берегти»</vt:lpstr>
      <vt:lpstr>Презентация PowerPoint</vt:lpstr>
      <vt:lpstr>Гра «Незакінчене речення»</vt:lpstr>
      <vt:lpstr>Музей людського тіла в Голландії  </vt:lpstr>
      <vt:lpstr>Поясніть вислови про серце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1104</cp:revision>
  <dcterms:created xsi:type="dcterms:W3CDTF">2025-08-27T14:01:18Z</dcterms:created>
  <dcterms:modified xsi:type="dcterms:W3CDTF">2026-04-27T09:49:47Z</dcterms:modified>
</cp:coreProperties>
</file>