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82" r:id="rId2"/>
    <p:sldId id="592" r:id="rId3"/>
    <p:sldId id="600" r:id="rId4"/>
    <p:sldId id="587" r:id="rId5"/>
    <p:sldId id="584" r:id="rId6"/>
    <p:sldId id="597" r:id="rId7"/>
    <p:sldId id="503" r:id="rId8"/>
    <p:sldId id="582" r:id="rId9"/>
    <p:sldId id="598" r:id="rId10"/>
    <p:sldId id="536" r:id="rId11"/>
    <p:sldId id="593" r:id="rId12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1056"/>
    <a:srgbClr val="FFE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7534" y="1053530"/>
            <a:ext cx="9073009" cy="1464231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Чому важлива щира турбота? </a:t>
            </a:r>
          </a:p>
          <a:p>
            <a:pPr algn="ctr"/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Т. Майданович «Теле­фонна розмова» 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AutoShape 2" descr="ÐÐ°ÑÑÐ¸Ð½ÐºÐ¸ Ð¿Ð¾ Ð·Ð°Ð¿ÑÐ¾ÑÑ ÐºÐ»Ð¸Ð¿Ð°ÑÑ Ð´ÐµÑÐ¸ ÑÐ°Ð·Ð¾Ð¼ Ñ Ð´Ð¾Ð±ÑÑ Ð¿ÑÑÑ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172151" y="3645818"/>
            <a:ext cx="3456384" cy="214526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3 клас </a:t>
            </a:r>
            <a:r>
              <a:rPr lang="uk-UA" sz="2400" b="1" i="1" dirty="0" smtClean="0">
                <a:solidFill>
                  <a:schemeClr val="accent6">
                    <a:lumMod val="75000"/>
                  </a:schemeClr>
                </a:solidFill>
              </a:rPr>
              <a:t>Розділ 7. </a:t>
            </a:r>
          </a:p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Все добре переймай, а недобре - виправляй </a:t>
            </a:r>
            <a:endParaRPr lang="uk-UA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93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2" t="8688" r="22631" b="6990"/>
          <a:stretch/>
        </p:blipFill>
        <p:spPr bwMode="auto">
          <a:xfrm>
            <a:off x="1627535" y="3141762"/>
            <a:ext cx="1656000" cy="270000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017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5448" y="405458"/>
            <a:ext cx="10441160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Підсумки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67696" y="1209455"/>
            <a:ext cx="8568952" cy="156966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Я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</a:rPr>
              <a:t>розвивав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(ла)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... </a:t>
            </a:r>
          </a:p>
          <a:p>
            <a:pPr>
              <a:spcBef>
                <a:spcPts val="0"/>
              </a:spcBef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добирав(ла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)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... </a:t>
            </a:r>
          </a:p>
          <a:p>
            <a:pPr>
              <a:spcBef>
                <a:spcPts val="0"/>
              </a:spcBef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Вірш «</a:t>
            </a:r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</a:rPr>
              <a:t>Телефонна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</a:rPr>
              <a:t>розмова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» </a:t>
            </a:r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</a:rPr>
              <a:t>спонукав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у мене ...</a:t>
            </a:r>
            <a:endParaRPr lang="ru-RU" alt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Picture 2" descr="C:\Documents and Settings\zhenya\Рабочий стол\Картинки в 3 класс\01\Рис 01-9 девочка с книго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23" y="1157180"/>
            <a:ext cx="2448272" cy="324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39361" y="4463543"/>
            <a:ext cx="9361041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Підручник с.134. Прочитайте вірш </a:t>
            </a:r>
            <a:r>
              <a:rPr lang="uk-UA" sz="3200" b="1" dirty="0" err="1" smtClean="0">
                <a:solidFill>
                  <a:srgbClr val="002060"/>
                </a:solidFill>
              </a:rPr>
              <a:t>Т.Майданович</a:t>
            </a:r>
            <a:r>
              <a:rPr lang="uk-UA" sz="3200" b="1" dirty="0" smtClean="0">
                <a:solidFill>
                  <a:srgbClr val="002060"/>
                </a:solidFill>
              </a:rPr>
              <a:t> «Телефонна </a:t>
            </a:r>
            <a:r>
              <a:rPr lang="uk-UA" sz="3200" b="1" smtClean="0">
                <a:solidFill>
                  <a:srgbClr val="002060"/>
                </a:solidFill>
              </a:rPr>
              <a:t>розмова». </a:t>
            </a:r>
            <a:r>
              <a:rPr lang="uk-UA" sz="3200" b="1" dirty="0">
                <a:solidFill>
                  <a:srgbClr val="002060"/>
                </a:solidFill>
              </a:rPr>
              <a:t>Придумайте і розіграйте продовження цієї </a:t>
            </a:r>
            <a:r>
              <a:rPr lang="uk-UA" sz="3200" b="1" dirty="0" smtClean="0">
                <a:solidFill>
                  <a:srgbClr val="002060"/>
                </a:solidFill>
              </a:rPr>
              <a:t>розмови.</a:t>
            </a:r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36753" y="3755264"/>
            <a:ext cx="6127179" cy="6941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Домашнє 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49124" y="2780767"/>
            <a:ext cx="8280920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Яким 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може бути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</a:rPr>
              <a:t>продовження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 цієї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</a:rPr>
              <a:t>розмови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alt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7617" y="1053530"/>
            <a:ext cx="31806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>
                <a:solidFill>
                  <a:srgbClr val="FF0000"/>
                </a:solidFill>
              </a:rPr>
              <a:t>навичку</a:t>
            </a:r>
            <a:r>
              <a:rPr lang="ru-RU" sz="3200" b="1" dirty="0">
                <a:solidFill>
                  <a:srgbClr val="FF0000"/>
                </a:solidFill>
              </a:rPr>
              <a:t> читання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64063" y="1665768"/>
            <a:ext cx="40877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>
                <a:solidFill>
                  <a:srgbClr val="FF0000"/>
                </a:solidFill>
              </a:rPr>
              <a:t>відповідну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інтонацію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81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207298" y="-144496"/>
            <a:ext cx="406135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074688" y="1405391"/>
            <a:ext cx="9467022" cy="101629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Оберіть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зображення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Піноккіо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, що відповідає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вашому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настрою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наприкінці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уроку.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1074688" y="674576"/>
            <a:ext cx="9467022" cy="6368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/>
              <a:t>Рефлексія</a:t>
            </a:r>
            <a:endParaRPr lang="ru-RU" sz="4000" b="1" dirty="0"/>
          </a:p>
        </p:txBody>
      </p:sp>
      <p:pic>
        <p:nvPicPr>
          <p:cNvPr id="2052" name="Picture 4" descr="https://deti-online.com/img/kak-narisovat-pinokkio-col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386" y="3395370"/>
            <a:ext cx="2387169" cy="1791958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mages.eksmo.ru/upload/iblock/2a1/l_m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871" y="2440845"/>
            <a:ext cx="3040063" cy="1816815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kino-teatr.ru/news/13502/m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511" y="3370513"/>
            <a:ext cx="2727881" cy="1816815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tlum.ru/uploads/thumbnails/c05b037703fd3a620e908a17e154635e504efd31a0e2576c6bac6158b575a40e.jpeg/500x400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944" y="4291349"/>
            <a:ext cx="2376264" cy="2178523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14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1339503" y="1413571"/>
            <a:ext cx="9262944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Назвіть три свої найгарніші риси характеру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907455" y="520961"/>
            <a:ext cx="10297144" cy="67658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Налаштування на урок. Вправа «Самореклама»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7550580" y="1901938"/>
            <a:ext cx="2385405" cy="858857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/>
              <a:t>Чесний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4706728" y="1936600"/>
            <a:ext cx="2457414" cy="858857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/>
              <a:t>Щирий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2161855" y="1922716"/>
            <a:ext cx="2355209" cy="858857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Веселий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2" name="Горизонтальный свиток 21"/>
          <p:cNvSpPr/>
          <p:nvPr/>
        </p:nvSpPr>
        <p:spPr>
          <a:xfrm>
            <a:off x="4517064" y="3590210"/>
            <a:ext cx="2764267" cy="858857"/>
          </a:xfrm>
          <a:prstGeom prst="horizontalScroll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/>
              <a:t>Спокійний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4" name="Горизонтальный свиток 23"/>
          <p:cNvSpPr/>
          <p:nvPr/>
        </p:nvSpPr>
        <p:spPr>
          <a:xfrm>
            <a:off x="1987575" y="3640431"/>
            <a:ext cx="2400420" cy="858857"/>
          </a:xfrm>
          <a:prstGeom prst="horizontalScroll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/>
              <a:t>Скромний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6" name="Горизонтальный свиток 25"/>
          <p:cNvSpPr/>
          <p:nvPr/>
        </p:nvSpPr>
        <p:spPr>
          <a:xfrm>
            <a:off x="4731551" y="2757544"/>
            <a:ext cx="2456059" cy="858857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/>
              <a:t>Модний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7" name="Горизонтальный свиток 26"/>
          <p:cNvSpPr/>
          <p:nvPr/>
        </p:nvSpPr>
        <p:spPr>
          <a:xfrm>
            <a:off x="3083969" y="4644238"/>
            <a:ext cx="3422081" cy="858857"/>
          </a:xfrm>
          <a:prstGeom prst="horizontalScroll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/>
              <a:t>Справедливий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8" name="Горизонтальный свиток 27"/>
          <p:cNvSpPr/>
          <p:nvPr/>
        </p:nvSpPr>
        <p:spPr>
          <a:xfrm>
            <a:off x="1267495" y="2781574"/>
            <a:ext cx="2402663" cy="858857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/>
              <a:t>Добрий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9" name="Горизонтальный свиток 28"/>
          <p:cNvSpPr/>
          <p:nvPr/>
        </p:nvSpPr>
        <p:spPr>
          <a:xfrm>
            <a:off x="7748216" y="3667432"/>
            <a:ext cx="2692795" cy="858857"/>
          </a:xfrm>
          <a:prstGeom prst="horizontalScroll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/>
              <a:t>Старанний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0" name="Горизонтальный свиток 29"/>
          <p:cNvSpPr/>
          <p:nvPr/>
        </p:nvSpPr>
        <p:spPr>
          <a:xfrm>
            <a:off x="8141021" y="2757543"/>
            <a:ext cx="2601430" cy="858857"/>
          </a:xfrm>
          <a:prstGeom prst="horizontalScroll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/>
              <a:t>Мудрий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1" name="Горизонтальный свиток 30"/>
          <p:cNvSpPr/>
          <p:nvPr/>
        </p:nvSpPr>
        <p:spPr>
          <a:xfrm>
            <a:off x="6884120" y="4644239"/>
            <a:ext cx="3718327" cy="858857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/>
              <a:t>Відповідальний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D:\Картинки до тестів\Людина\олівець з указкою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23" y="4407586"/>
            <a:ext cx="2193407" cy="2172203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59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520232"/>
            <a:ext cx="9959720" cy="6773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Перевірка домашнього завдання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49579" y="1341562"/>
            <a:ext cx="5546508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</a:rPr>
              <a:t>Переказуємо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 текст за планом</a:t>
            </a:r>
          </a:p>
        </p:txBody>
      </p:sp>
      <p:pic>
        <p:nvPicPr>
          <p:cNvPr id="13" name="Picture 2" descr="Дошкільний навчальний заклад №12 &quot;Чайка&quot; - Казки В.Сухомлинськог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60" t="2018" r="22681" b="4100"/>
          <a:stretch/>
        </p:blipFill>
        <p:spPr bwMode="auto">
          <a:xfrm>
            <a:off x="7100143" y="1357518"/>
            <a:ext cx="3911048" cy="450456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617095" y="2059026"/>
            <a:ext cx="4392488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/>
              <a:t>1 </a:t>
            </a:r>
            <a:r>
              <a:rPr lang="ru-RU" sz="3600" b="1" dirty="0" err="1" smtClean="0"/>
              <a:t>Хатинка</a:t>
            </a:r>
            <a:r>
              <a:rPr lang="ru-RU" sz="3600" b="1" dirty="0" smtClean="0"/>
              <a:t> </a:t>
            </a:r>
            <a:r>
              <a:rPr lang="ru-RU" sz="3600" b="1" dirty="0"/>
              <a:t>у </a:t>
            </a:r>
            <a:r>
              <a:rPr lang="ru-RU" sz="3600" b="1" dirty="0" err="1"/>
              <a:t>полі</a:t>
            </a:r>
            <a:r>
              <a:rPr lang="ru-RU" sz="3600" b="1" dirty="0"/>
              <a:t>. </a:t>
            </a:r>
          </a:p>
          <a:p>
            <a:r>
              <a:rPr lang="ru-RU" sz="3600" b="1" dirty="0"/>
              <a:t>2 </a:t>
            </a:r>
            <a:r>
              <a:rPr lang="ru-RU" sz="3600" b="1" dirty="0" err="1"/>
              <a:t>Захист</a:t>
            </a:r>
            <a:r>
              <a:rPr lang="ru-RU" sz="3600" b="1" dirty="0"/>
              <a:t> від </a:t>
            </a:r>
            <a:r>
              <a:rPr lang="ru-RU" sz="3600" b="1" dirty="0" err="1"/>
              <a:t>негоди</a:t>
            </a:r>
            <a:r>
              <a:rPr lang="ru-RU" sz="3600" b="1" dirty="0"/>
              <a:t>. </a:t>
            </a:r>
          </a:p>
          <a:p>
            <a:r>
              <a:rPr lang="ru-RU" sz="3600" b="1" dirty="0" smtClean="0"/>
              <a:t>3 </a:t>
            </a:r>
            <a:r>
              <a:rPr lang="ru-RU" sz="3600" b="1" dirty="0" err="1" smtClean="0"/>
              <a:t>Незнайомець</a:t>
            </a:r>
            <a:r>
              <a:rPr lang="ru-RU" sz="3600" b="1" dirty="0"/>
              <a:t>. </a:t>
            </a:r>
          </a:p>
          <a:p>
            <a:r>
              <a:rPr lang="ru-RU" sz="3600" b="1" dirty="0" smtClean="0"/>
              <a:t>4 </a:t>
            </a:r>
            <a:r>
              <a:rPr lang="ru-RU" sz="3600" b="1" dirty="0" err="1" smtClean="0"/>
              <a:t>Красиві</a:t>
            </a:r>
            <a:r>
              <a:rPr lang="ru-RU" sz="3600" b="1" dirty="0" smtClean="0"/>
              <a:t> </a:t>
            </a:r>
            <a:r>
              <a:rPr lang="ru-RU" sz="3600" b="1" dirty="0"/>
              <a:t>слова. </a:t>
            </a:r>
            <a:endParaRPr lang="ru-RU" sz="3600" b="1" dirty="0" smtClean="0"/>
          </a:p>
          <a:p>
            <a:r>
              <a:rPr lang="ru-RU" sz="3600" b="1" dirty="0"/>
              <a:t>5 </a:t>
            </a:r>
            <a:r>
              <a:rPr lang="ru-RU" sz="3600" b="1" dirty="0" err="1"/>
              <a:t>Красиве</a:t>
            </a:r>
            <a:r>
              <a:rPr lang="ru-RU" sz="3600" b="1" dirty="0"/>
              <a:t> </a:t>
            </a:r>
            <a:r>
              <a:rPr lang="ru-RU" sz="3600" b="1" dirty="0" err="1"/>
              <a:t>діло</a:t>
            </a:r>
            <a:r>
              <a:rPr lang="ru-RU" sz="3600" b="1" dirty="0" smtClean="0"/>
              <a:t>.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06692" y="5229994"/>
            <a:ext cx="5013295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Яка 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</a:rPr>
              <a:t>головна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думка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тексту? 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36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5486" y="609045"/>
            <a:ext cx="9723005" cy="70578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Читацька </a:t>
            </a:r>
            <a:r>
              <a:rPr lang="uk-UA" sz="4000" b="1" dirty="0" smtClean="0">
                <a:solidFill>
                  <a:schemeClr val="bg1"/>
                </a:solidFill>
              </a:rPr>
              <a:t>розминка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63839" y="1477281"/>
            <a:ext cx="6554653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Хмарина, сонце, вікно, козак, молоко, ведмежа.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16128" y="1483671"/>
            <a:ext cx="3003695" cy="151216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У кожному з цих слів «сховалось» інше.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Складіть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їх.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363840" y="3385949"/>
            <a:ext cx="4968551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 на відстань не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зважає,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ким попросиш з тим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з’єднає.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почуєш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звук-</a:t>
            </a:r>
            <a:r>
              <a:rPr lang="uk-UA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рингтон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Треба брати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95486" y="3457746"/>
            <a:ext cx="2376265" cy="83614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Відгадайте загадку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59895" y="4753890"/>
            <a:ext cx="1698527" cy="5481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Телефон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391" y="3385948"/>
            <a:ext cx="199072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4976868" y="2077445"/>
            <a:ext cx="148302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675395" y="2077445"/>
            <a:ext cx="741513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8036247" y="2077445"/>
            <a:ext cx="57606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9332391" y="2061642"/>
            <a:ext cx="92335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654200" y="2565698"/>
            <a:ext cx="65495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8273646" y="2565698"/>
            <a:ext cx="1130753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94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07455" y="477466"/>
            <a:ext cx="10297144" cy="6865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56" y="1215528"/>
            <a:ext cx="3149100" cy="315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19823" y="1273082"/>
            <a:ext cx="6969318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уроці ми будемо продовжувати знайомитися з творами 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українських поетів і </a:t>
            </a: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письменників.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Вчитимемося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виразно читати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вірш Тетяни Майданович «Телефонна розмова». Поміркуємо, якою має бути турбота.</a:t>
            </a: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2" t="8688" r="22631" b="6990"/>
          <a:stretch/>
        </p:blipFill>
        <p:spPr bwMode="auto">
          <a:xfrm>
            <a:off x="6950926" y="3924875"/>
            <a:ext cx="1507111" cy="2457247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852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74133" y="621482"/>
            <a:ext cx="9661401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Знайомтесь – українська </a:t>
            </a:r>
            <a:r>
              <a:rPr lang="uk-UA" sz="4000" b="1" dirty="0" smtClean="0">
                <a:solidFill>
                  <a:schemeClr val="bg1"/>
                </a:solidFill>
              </a:rPr>
              <a:t>письменниця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4132" y="1485578"/>
            <a:ext cx="4933923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uk-UA" sz="3200" b="1" dirty="0">
                <a:solidFill>
                  <a:srgbClr val="FFFF00"/>
                </a:solidFill>
              </a:rPr>
              <a:t>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Тетяна Василівна </a:t>
            </a:r>
            <a:r>
              <a:rPr lang="uk-UA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Майданович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</a:p>
          <a:p>
            <a:pPr algn="ctr" fontAlgn="base"/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українська поетеса, прозаїк, мовознавець, літературознавець, редактор-видавець, дитяча письменниця. </a:t>
            </a:r>
          </a:p>
        </p:txBody>
      </p:sp>
      <p:pic>
        <p:nvPicPr>
          <p:cNvPr id="6" name="Picture 2" descr="Письменники вітають бібліотеку | КОБЮ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08" r="14595"/>
          <a:stretch/>
        </p:blipFill>
        <p:spPr bwMode="auto">
          <a:xfrm>
            <a:off x="7067481" y="1527164"/>
            <a:ext cx="3953548" cy="411436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67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5447" y="549474"/>
            <a:ext cx="10441160" cy="7018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Прочитайте </a:t>
            </a:r>
            <a:r>
              <a:rPr lang="uk-UA" sz="3600" b="1" dirty="0">
                <a:solidFill>
                  <a:schemeClr val="bg1"/>
                </a:solidFill>
              </a:rPr>
              <a:t>слова, </a:t>
            </a:r>
            <a:r>
              <a:rPr lang="uk-UA" sz="3600" b="1" dirty="0" smtClean="0">
                <a:solidFill>
                  <a:schemeClr val="bg1"/>
                </a:solidFill>
              </a:rPr>
              <a:t>правильно </a:t>
            </a:r>
            <a:r>
              <a:rPr lang="uk-UA" sz="3600" b="1" dirty="0" err="1" smtClean="0">
                <a:solidFill>
                  <a:schemeClr val="bg1"/>
                </a:solidFill>
              </a:rPr>
              <a:t>ставте</a:t>
            </a:r>
            <a:r>
              <a:rPr lang="uk-UA" sz="3600" b="1" dirty="0" smtClean="0">
                <a:solidFill>
                  <a:schemeClr val="bg1"/>
                </a:solidFill>
              </a:rPr>
              <a:t> наголос.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4003799" y="1334383"/>
            <a:ext cx="3456384" cy="39846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телеф</a:t>
            </a:r>
            <a:r>
              <a:rPr lang="uk-UA" sz="3600" b="1" dirty="0">
                <a:solidFill>
                  <a:srgbClr val="FFFF00"/>
                </a:solidFill>
              </a:rPr>
              <a:t>о</a:t>
            </a:r>
            <a:r>
              <a:rPr lang="uk-UA" sz="3600" b="1" dirty="0">
                <a:solidFill>
                  <a:schemeClr val="bg1"/>
                </a:solidFill>
              </a:rPr>
              <a:t>нна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захвор</a:t>
            </a:r>
            <a:r>
              <a:rPr lang="uk-UA" sz="3600" b="1" dirty="0">
                <a:solidFill>
                  <a:srgbClr val="FFFF00"/>
                </a:solidFill>
              </a:rPr>
              <a:t>і</a:t>
            </a:r>
            <a:r>
              <a:rPr lang="uk-UA" sz="3600" b="1" dirty="0">
                <a:solidFill>
                  <a:schemeClr val="bg1"/>
                </a:solidFill>
              </a:rPr>
              <a:t>ла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ан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лізи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лік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рні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найкр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щі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лікув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льні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синц</a:t>
            </a:r>
            <a:r>
              <a:rPr lang="uk-UA" sz="3600" b="1" dirty="0">
                <a:solidFill>
                  <a:srgbClr val="FFFF00"/>
                </a:solidFill>
              </a:rPr>
              <a:t>і</a:t>
            </a:r>
          </a:p>
        </p:txBody>
      </p:sp>
      <p:pic>
        <p:nvPicPr>
          <p:cNvPr id="1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447" y="1395171"/>
            <a:ext cx="2664854" cy="376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04199" y="1348740"/>
            <a:ext cx="3456384" cy="39703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бдж</a:t>
            </a:r>
            <a:r>
              <a:rPr lang="uk-UA" sz="3600" b="1" dirty="0">
                <a:solidFill>
                  <a:srgbClr val="FFFF00"/>
                </a:solidFill>
              </a:rPr>
              <a:t>о</a:t>
            </a:r>
            <a:r>
              <a:rPr lang="uk-UA" sz="3600" b="1" dirty="0">
                <a:solidFill>
                  <a:schemeClr val="bg1"/>
                </a:solidFill>
              </a:rPr>
              <a:t>ли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кр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пельниці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джм</a:t>
            </a:r>
            <a:r>
              <a:rPr lang="uk-UA" sz="3600" b="1" dirty="0">
                <a:solidFill>
                  <a:srgbClr val="FFFF00"/>
                </a:solidFill>
              </a:rPr>
              <a:t>е</a:t>
            </a:r>
            <a:r>
              <a:rPr lang="uk-UA" sz="3600" b="1" dirty="0">
                <a:solidFill>
                  <a:schemeClr val="bg1"/>
                </a:solidFill>
              </a:rPr>
              <a:t>ликів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попр</a:t>
            </a:r>
            <a:r>
              <a:rPr lang="uk-UA" sz="3600" b="1" dirty="0">
                <a:solidFill>
                  <a:srgbClr val="FFFF00"/>
                </a:solidFill>
              </a:rPr>
              <a:t>о</a:t>
            </a:r>
            <a:r>
              <a:rPr lang="uk-UA" sz="3600" b="1" dirty="0">
                <a:solidFill>
                  <a:schemeClr val="bg1"/>
                </a:solidFill>
              </a:rPr>
              <a:t>симо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кроп</a:t>
            </a:r>
            <a:r>
              <a:rPr lang="uk-UA" sz="3600" b="1" dirty="0">
                <a:solidFill>
                  <a:srgbClr val="FFFF00"/>
                </a:solidFill>
              </a:rPr>
              <a:t>и</a:t>
            </a:r>
            <a:r>
              <a:rPr lang="uk-UA" sz="3600" b="1" dirty="0">
                <a:solidFill>
                  <a:schemeClr val="bg1"/>
                </a:solidFill>
              </a:rPr>
              <a:t>ва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пошук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ю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приїждж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й</a:t>
            </a:r>
          </a:p>
        </p:txBody>
      </p:sp>
    </p:spTree>
    <p:extLst>
      <p:ext uri="{BB962C8B-B14F-4D97-AF65-F5344CB8AC3E}">
        <p14:creationId xmlns:p14="http://schemas.microsoft.com/office/powerpoint/2010/main" val="355968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14415" y="494644"/>
            <a:ext cx="3849424" cy="14949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Тетяна  Майданович. Телефонна розмова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24584" y="5806058"/>
            <a:ext cx="1077998" cy="10186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134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3 клас\02 ЧИТАННЯ\1 Савченко уроки\8 Все добре переймай. а недобре виправляй\№093- Т. Майдановий «Телефонна розмова»\2026-03-29_2158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00" y="494644"/>
            <a:ext cx="4600575" cy="610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3 клас\02 ЧИТАННЯ\1 Савченко уроки\8 Все добре переймай. а недобре виправляй\№093- Т. Майдановий «Телефонна розмова»\2026-03-29_2200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351" y="494644"/>
            <a:ext cx="2901074" cy="610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9157" y="2020406"/>
            <a:ext cx="3960440" cy="37856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65113" indent="-265113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rgbClr val="FFFF00"/>
                </a:solidFill>
              </a:rPr>
              <a:t>Між ким відбувається розмова? </a:t>
            </a:r>
          </a:p>
          <a:p>
            <a:pPr marL="265113" indent="-265113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rgbClr val="FFFF00"/>
                </a:solidFill>
              </a:rPr>
              <a:t>Чим стурбована внучка? Які вона пропонує ліки для бабусі? </a:t>
            </a:r>
          </a:p>
          <a:p>
            <a:pPr marL="265113" indent="-265113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rgbClr val="FFFF00"/>
                </a:solidFill>
              </a:rPr>
              <a:t>Які слова дівчинки передають її щире бажання допомогти бабусі</a:t>
            </a:r>
            <a:r>
              <a:rPr lang="uk-UA" sz="2400" b="1" dirty="0" smtClean="0">
                <a:solidFill>
                  <a:srgbClr val="FFFF00"/>
                </a:solidFill>
              </a:rPr>
              <a:t>?</a:t>
            </a:r>
          </a:p>
          <a:p>
            <a:pPr marL="265113" indent="-265113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rgbClr val="FFFF00"/>
                </a:solidFill>
              </a:rPr>
              <a:t>Які ліки пропонує внучка?</a:t>
            </a:r>
            <a:endParaRPr lang="uk-UA" sz="2400" b="1" dirty="0">
              <a:solidFill>
                <a:srgbClr val="FFFF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416908" y="3069754"/>
            <a:ext cx="112339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8036247" y="4077866"/>
            <a:ext cx="50405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405615" y="4365898"/>
            <a:ext cx="112657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308055" y="4797946"/>
            <a:ext cx="1001103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204712" y="5662042"/>
            <a:ext cx="1083563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32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3414" y="546055"/>
            <a:ext cx="10007169" cy="11521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Бесіда </a:t>
            </a:r>
            <a:r>
              <a:rPr lang="uk-UA" sz="3600" b="1" dirty="0">
                <a:solidFill>
                  <a:schemeClr val="bg1"/>
                </a:solidFill>
              </a:rPr>
              <a:t>за змістом тексту з елементами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</a:rPr>
              <a:t>вибіркового читання.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63439" y="1699361"/>
            <a:ext cx="10916568" cy="44012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61950" indent="-36195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Оберіть </a:t>
            </a:r>
            <a:r>
              <a:rPr lang="uk-UA" sz="2800" b="1" dirty="0">
                <a:solidFill>
                  <a:schemeClr val="bg1"/>
                </a:solidFill>
              </a:rPr>
              <a:t>інтонацію читання. Визначте: голосно чи тихо розмовляє внучка? Вона заперечує чи пропонує? З яким почуттям звертається до бабусі</a:t>
            </a:r>
            <a:r>
              <a:rPr lang="ru-RU" sz="2800" b="1" dirty="0" smtClean="0">
                <a:solidFill>
                  <a:schemeClr val="bg1"/>
                </a:solidFill>
              </a:rPr>
              <a:t>?</a:t>
            </a:r>
          </a:p>
          <a:p>
            <a:pPr marL="361950" indent="-36195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Які думки у вас </a:t>
            </a:r>
            <a:r>
              <a:rPr lang="ru-RU" sz="2800" b="1" dirty="0" err="1">
                <a:solidFill>
                  <a:schemeClr val="bg1"/>
                </a:solidFill>
              </a:rPr>
              <a:t>виникали</a:t>
            </a:r>
            <a:r>
              <a:rPr lang="ru-RU" sz="2800" b="1" dirty="0">
                <a:solidFill>
                  <a:schemeClr val="bg1"/>
                </a:solidFill>
              </a:rPr>
              <a:t>, коли </a:t>
            </a:r>
            <a:r>
              <a:rPr lang="ru-RU" sz="2800" b="1" dirty="0" err="1">
                <a:solidFill>
                  <a:schemeClr val="bg1"/>
                </a:solidFill>
              </a:rPr>
              <a:t>слухали</a:t>
            </a:r>
            <a:r>
              <a:rPr lang="ru-RU" sz="2800" b="1" dirty="0">
                <a:solidFill>
                  <a:schemeClr val="bg1"/>
                </a:solidFill>
              </a:rPr>
              <a:t> вірш</a:t>
            </a:r>
            <a:r>
              <a:rPr lang="ru-RU" sz="2800" b="1" dirty="0" smtClean="0">
                <a:solidFill>
                  <a:schemeClr val="bg1"/>
                </a:solidFill>
              </a:rPr>
              <a:t>?</a:t>
            </a:r>
          </a:p>
          <a:p>
            <a:pPr marL="361950" indent="-361950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chemeClr val="bg1"/>
                </a:solidFill>
              </a:rPr>
              <a:t>У кого з вас бабуся проживає далеко? Як часто ви їй </a:t>
            </a:r>
            <a:r>
              <a:rPr lang="ru-RU" sz="2800" b="1" dirty="0" err="1">
                <a:solidFill>
                  <a:schemeClr val="bg1"/>
                </a:solidFill>
              </a:rPr>
              <a:t>телефонуєте</a:t>
            </a:r>
            <a:r>
              <a:rPr lang="ru-RU" sz="2800" b="1" dirty="0">
                <a:solidFill>
                  <a:schemeClr val="bg1"/>
                </a:solidFill>
              </a:rPr>
              <a:t>?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marL="361950" indent="-361950">
              <a:buFont typeface="Wingdings" panose="05000000000000000000" pitchFamily="2" charset="2"/>
              <a:buChar char="v"/>
            </a:pPr>
            <a:r>
              <a:rPr lang="ru-RU" sz="2800" b="1" dirty="0" smtClean="0"/>
              <a:t>Які </a:t>
            </a:r>
            <a:r>
              <a:rPr lang="ru-RU" sz="2800" b="1" dirty="0"/>
              <a:t>речення </a:t>
            </a:r>
            <a:r>
              <a:rPr lang="ru-RU" sz="2800" b="1" dirty="0" err="1"/>
              <a:t>переважають</a:t>
            </a:r>
            <a:r>
              <a:rPr lang="ru-RU" sz="2800" b="1" dirty="0"/>
              <a:t>? Чи можна </a:t>
            </a:r>
            <a:r>
              <a:rPr lang="ru-RU" sz="2800" b="1" dirty="0" err="1"/>
              <a:t>назвати</a:t>
            </a:r>
            <a:r>
              <a:rPr lang="ru-RU" sz="2800" b="1" dirty="0"/>
              <a:t> текст </a:t>
            </a:r>
            <a:r>
              <a:rPr lang="ru-RU" sz="2800" b="1" dirty="0" err="1"/>
              <a:t>діалогом</a:t>
            </a:r>
            <a:r>
              <a:rPr lang="ru-RU" sz="2800" b="1" dirty="0"/>
              <a:t>? Чому? </a:t>
            </a:r>
          </a:p>
          <a:p>
            <a:pPr marL="361950" indent="-361950">
              <a:buFont typeface="Wingdings" panose="05000000000000000000" pitchFamily="2" charset="2"/>
              <a:buChar char="v"/>
            </a:pPr>
            <a:r>
              <a:rPr lang="ru-RU" sz="2800" b="1" dirty="0" smtClean="0"/>
              <a:t>Чи </a:t>
            </a:r>
            <a:r>
              <a:rPr lang="ru-RU" sz="2800" b="1" dirty="0" err="1"/>
              <a:t>отримала</a:t>
            </a:r>
            <a:r>
              <a:rPr lang="ru-RU" sz="2800" b="1" dirty="0"/>
              <a:t> дівчинка </a:t>
            </a:r>
            <a:r>
              <a:rPr lang="ru-RU" sz="2800" b="1" dirty="0" err="1"/>
              <a:t>відповідь</a:t>
            </a:r>
            <a:r>
              <a:rPr lang="ru-RU" sz="2800" b="1" dirty="0"/>
              <a:t> на свої запитання? </a:t>
            </a:r>
          </a:p>
          <a:p>
            <a:pPr marL="361950" indent="-361950">
              <a:buFont typeface="Wingdings" panose="05000000000000000000" pitchFamily="2" charset="2"/>
              <a:buChar char="v"/>
            </a:pPr>
            <a:r>
              <a:rPr lang="ru-RU" sz="2800" b="1" dirty="0" smtClean="0"/>
              <a:t>З </a:t>
            </a:r>
            <a:r>
              <a:rPr lang="ru-RU" sz="2800" b="1" dirty="0"/>
              <a:t>яким почуттям внучка звертається до </a:t>
            </a:r>
            <a:r>
              <a:rPr lang="ru-RU" sz="2800" b="1" dirty="0" err="1"/>
              <a:t>бабусі</a:t>
            </a:r>
            <a:r>
              <a:rPr lang="ru-RU" sz="2800" b="1" dirty="0"/>
              <a:t>? </a:t>
            </a:r>
          </a:p>
          <a:p>
            <a:pPr marL="361950" indent="-361950">
              <a:buFont typeface="Wingdings" panose="05000000000000000000" pitchFamily="2" charset="2"/>
              <a:buChar char="v"/>
            </a:pPr>
            <a:r>
              <a:rPr lang="ru-RU" sz="2800" b="1" dirty="0" smtClean="0"/>
              <a:t>Які </a:t>
            </a:r>
            <a:r>
              <a:rPr lang="ru-RU" sz="2800" b="1" dirty="0"/>
              <a:t>речення у тексті </a:t>
            </a:r>
            <a:r>
              <a:rPr lang="ru-RU" sz="2800" b="1" dirty="0" err="1"/>
              <a:t>стверджують</a:t>
            </a:r>
            <a:r>
              <a:rPr lang="ru-RU" sz="2800" b="1" dirty="0"/>
              <a:t> / </a:t>
            </a:r>
            <a:r>
              <a:rPr lang="ru-RU" sz="2800" b="1" dirty="0" err="1"/>
              <a:t>пояснюють</a:t>
            </a:r>
            <a:r>
              <a:rPr lang="ru-RU" sz="2800" b="1" dirty="0"/>
              <a:t> / </a:t>
            </a:r>
            <a:r>
              <a:rPr lang="ru-RU" sz="2800" b="1" dirty="0" err="1"/>
              <a:t>заперечують</a:t>
            </a:r>
            <a:r>
              <a:rPr lang="ru-RU" sz="2800" b="1" dirty="0"/>
              <a:t>?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24584" y="5806058"/>
            <a:ext cx="1077998" cy="10186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134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1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3752</TotalTime>
  <Words>401</Words>
  <Application>Microsoft Office PowerPoint</Application>
  <PresentationFormat>Произвольный</PresentationFormat>
  <Paragraphs>85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270</cp:revision>
  <dcterms:created xsi:type="dcterms:W3CDTF">2025-08-27T14:01:18Z</dcterms:created>
  <dcterms:modified xsi:type="dcterms:W3CDTF">2026-03-31T16:11:15Z</dcterms:modified>
</cp:coreProperties>
</file>