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427" r:id="rId3"/>
    <p:sldId id="421" r:id="rId4"/>
    <p:sldId id="385" r:id="rId5"/>
    <p:sldId id="428" r:id="rId6"/>
    <p:sldId id="425" r:id="rId7"/>
    <p:sldId id="414" r:id="rId8"/>
    <p:sldId id="413" r:id="rId9"/>
    <p:sldId id="426" r:id="rId10"/>
    <p:sldId id="366" r:id="rId11"/>
    <p:sldId id="354" r:id="rId12"/>
    <p:sldId id="412" r:id="rId13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2B2"/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5400" b="1" dirty="0" smtClean="0"/>
            <a:t>урок</a:t>
          </a:r>
          <a:endParaRPr lang="ru-RU" sz="5400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 sz="2000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 sz="2000"/>
        </a:p>
      </dgm:t>
    </dgm:pt>
    <dgm:pt modelId="{E14F5D1D-2235-4A78-B962-6AB89CDB34AD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Було цікаво</a:t>
          </a:r>
          <a:endParaRPr lang="ru-RU" sz="4000" b="1" dirty="0"/>
        </a:p>
      </dgm:t>
    </dgm:pt>
    <dgm:pt modelId="{46F52824-6C77-4C95-9D70-53F13A911034}" type="parTrans" cxnId="{B995C2F3-31AA-4CD2-8210-F04AC07A9B6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 sz="2000"/>
        </a:p>
      </dgm:t>
    </dgm:pt>
    <dgm:pt modelId="{F016CD53-4314-44C8-8851-271A8386442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Було нудно</a:t>
          </a:r>
          <a:endParaRPr lang="ru-RU" sz="4000" b="1" dirty="0"/>
        </a:p>
      </dgm:t>
    </dgm:pt>
    <dgm:pt modelId="{E85B6E4D-70A7-4DB1-A1A0-A1519B498753}" type="parTrans" cxnId="{748E59BD-2C29-4AF4-AC12-330BF3616D1D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 sz="2000"/>
        </a:p>
      </dgm:t>
    </dgm:pt>
    <dgm:pt modelId="{C7962517-4C5C-42CA-BFBB-E232FC2B266D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uk-UA" sz="4000" b="1" dirty="0" smtClean="0"/>
            <a:t>Було </a:t>
          </a:r>
          <a:r>
            <a:rPr lang="uk-UA" sz="4000" b="1" dirty="0" err="1" smtClean="0"/>
            <a:t>пізнавально</a:t>
          </a:r>
          <a:endParaRPr lang="ru-RU" sz="4000" b="1" dirty="0"/>
        </a:p>
      </dgm:t>
    </dgm:pt>
    <dgm:pt modelId="{FB51DD19-8365-4539-BC19-2E62842AA665}" type="parTrans" cxnId="{61E4E69C-425F-4B4A-8490-8F0B3788F53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endParaRPr lang="ru-RU" sz="2000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 sz="2000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Було легко </a:t>
          </a:r>
          <a:endParaRPr lang="ru-RU" sz="40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 sz="2000"/>
        </a:p>
      </dgm:t>
    </dgm:pt>
    <dgm:pt modelId="{2252AE63-8550-48D5-B76D-33F4776E21D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Було важко</a:t>
          </a:r>
          <a:endParaRPr lang="ru-RU" sz="4000" b="1" dirty="0"/>
        </a:p>
      </dgm:t>
    </dgm:pt>
    <dgm:pt modelId="{43D7AFE5-A151-4A39-BE65-75D4FCB60E50}" type="parTrans" cxnId="{91C5C2D8-1F85-480C-BB37-28924ED47A5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 sz="2000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 custScaleX="115232" custScaleY="78323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 custScaleX="61271" custScaleY="80746" custLinFactNeighborX="25828" custLinFactNeighborY="1836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 custScaleX="111795" custScaleY="78887" custRadScaleRad="125764" custRadScaleInc="-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 custScaleX="51659" custScaleY="99033" custLinFactNeighborX="27095" custLinFactNeighborY="5285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ScaleX="126015" custScaleY="80916" custRadScaleRad="125293" custRadScaleInc="-44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 custAng="21593911" custScaleX="79783" custScaleY="72936" custLinFactNeighborX="88" custLinFactNeighborY="5285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203841" custScaleY="79617" custRadScaleRad="102865" custRadScaleInc="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 custScaleX="55068" custScaleY="96196" custLinFactNeighborX="-26075" custLinFactNeighborY="42010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ScaleX="114063" custScaleY="79813" custRadScaleRad="126430" custRadScaleInc="41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 custScaleY="80746" custLinFactNeighborX="-5630" custLinFactNeighborY="2110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4746" custScaleY="78887" custRadScaleRad="121229" custRadScaleInc="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A36B1E91-969C-4169-8E75-C9C172F91509}" type="presOf" srcId="{0751368C-5490-4419-8EE3-56792E0EC74B}" destId="{CDA86CE5-EC7C-46F2-A933-03A0CFACB5F2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81F4C85E-A0B6-41DB-8B55-FCF2485ED81D}" type="presOf" srcId="{FB51DD19-8365-4539-BC19-2E62842AA665}" destId="{57DF4519-05E7-4E60-B563-B73106BC51CA}" srcOrd="0" destOrd="0" presId="urn:microsoft.com/office/officeart/2005/8/layout/radial4"/>
    <dgm:cxn modelId="{96F7618A-3A6D-4299-A385-B36F82EF91F7}" type="presOf" srcId="{F016CD53-4314-44C8-8851-271A8386442A}" destId="{F21D2CB4-61F7-4C96-88D6-482ADA1F7E14}" srcOrd="0" destOrd="0" presId="urn:microsoft.com/office/officeart/2005/8/layout/radial4"/>
    <dgm:cxn modelId="{F4CE178C-5678-428E-B19B-6050EE0183A9}" type="presOf" srcId="{43D7AFE5-A151-4A39-BE65-75D4FCB60E50}" destId="{ADD48452-783F-4794-8177-6F90FAAEFC3F}" srcOrd="0" destOrd="0" presId="urn:microsoft.com/office/officeart/2005/8/layout/radial4"/>
    <dgm:cxn modelId="{89AFFEEF-6F9C-4FE7-9394-7226BFF328C3}" type="presOf" srcId="{3F736675-4146-4E95-9E88-00E945979D80}" destId="{886191E9-BEED-4D49-9BC0-55CF97BBD098}" srcOrd="0" destOrd="0" presId="urn:microsoft.com/office/officeart/2005/8/layout/radial4"/>
    <dgm:cxn modelId="{0F0FF33B-1438-4CF0-8A0A-3005E14E9976}" type="presOf" srcId="{D11BE1E0-2FCF-4F5D-B40C-C9F46BE22818}" destId="{A1DA17EA-73B1-430F-B0C0-A6399710F092}" srcOrd="0" destOrd="0" presId="urn:microsoft.com/office/officeart/2005/8/layout/radial4"/>
    <dgm:cxn modelId="{D6287B60-0324-4CEF-828C-B87CAC02C0FD}" type="presOf" srcId="{E85B6E4D-70A7-4DB1-A1A0-A1519B498753}" destId="{97AF4133-705B-422C-A43F-E1CBC8EB6FB8}" srcOrd="0" destOrd="0" presId="urn:microsoft.com/office/officeart/2005/8/layout/radial4"/>
    <dgm:cxn modelId="{78E96756-ABDB-4B18-BB38-0848F2B488DF}" type="presOf" srcId="{46F52824-6C77-4C95-9D70-53F13A911034}" destId="{322D643B-98E7-48FB-B365-19A4E35E80BE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ABEB090E-C3E4-439E-8033-AE59FB99B59B}" type="presOf" srcId="{2252AE63-8550-48D5-B76D-33F4776E21D7}" destId="{BB208B9D-B692-4ADE-BCA6-F15EAB400D8C}" srcOrd="0" destOrd="0" presId="urn:microsoft.com/office/officeart/2005/8/layout/radial4"/>
    <dgm:cxn modelId="{DC416A88-B457-4190-82C4-8919B89F1511}" type="presOf" srcId="{C7962517-4C5C-42CA-BFBB-E232FC2B266D}" destId="{2BCCC9C3-A556-4EBF-A2F7-AA7AE81151C5}" srcOrd="0" destOrd="0" presId="urn:microsoft.com/office/officeart/2005/8/layout/radial4"/>
    <dgm:cxn modelId="{40DCF978-CA51-404C-8F30-35B232DEC87F}" type="presOf" srcId="{D4781B1E-F8C4-4597-843A-0EAE9000DD23}" destId="{E3DA2B5F-5B05-4A0B-A7DD-509193D4E17C}" srcOrd="0" destOrd="0" presId="urn:microsoft.com/office/officeart/2005/8/layout/radial4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82924697-E28F-44AC-9FFC-5F12EEF2CA30}" type="presOf" srcId="{E14F5D1D-2235-4A78-B962-6AB89CDB34AD}" destId="{93688CAB-E69F-4828-B1A4-C8BA928A3C5C}" srcOrd="0" destOrd="0" presId="urn:microsoft.com/office/officeart/2005/8/layout/radial4"/>
    <dgm:cxn modelId="{8621F73A-C08B-4FF6-9037-A497C115B603}" type="presParOf" srcId="{E3DA2B5F-5B05-4A0B-A7DD-509193D4E17C}" destId="{A1DA17EA-73B1-430F-B0C0-A6399710F092}" srcOrd="0" destOrd="0" presId="urn:microsoft.com/office/officeart/2005/8/layout/radial4"/>
    <dgm:cxn modelId="{1E1EC083-B00F-453E-AD2D-AA28F2875665}" type="presParOf" srcId="{E3DA2B5F-5B05-4A0B-A7DD-509193D4E17C}" destId="{322D643B-98E7-48FB-B365-19A4E35E80BE}" srcOrd="1" destOrd="0" presId="urn:microsoft.com/office/officeart/2005/8/layout/radial4"/>
    <dgm:cxn modelId="{C8F4A05C-AEE1-4BE0-9460-F8C873E26A78}" type="presParOf" srcId="{E3DA2B5F-5B05-4A0B-A7DD-509193D4E17C}" destId="{93688CAB-E69F-4828-B1A4-C8BA928A3C5C}" srcOrd="2" destOrd="0" presId="urn:microsoft.com/office/officeart/2005/8/layout/radial4"/>
    <dgm:cxn modelId="{CE218F61-0B7A-4395-8D19-A0D2F8E808A5}" type="presParOf" srcId="{E3DA2B5F-5B05-4A0B-A7DD-509193D4E17C}" destId="{97AF4133-705B-422C-A43F-E1CBC8EB6FB8}" srcOrd="3" destOrd="0" presId="urn:microsoft.com/office/officeart/2005/8/layout/radial4"/>
    <dgm:cxn modelId="{17BAE086-8AC5-4EB1-B8C4-4C9B2AF1B48A}" type="presParOf" srcId="{E3DA2B5F-5B05-4A0B-A7DD-509193D4E17C}" destId="{F21D2CB4-61F7-4C96-88D6-482ADA1F7E14}" srcOrd="4" destOrd="0" presId="urn:microsoft.com/office/officeart/2005/8/layout/radial4"/>
    <dgm:cxn modelId="{6B9E2CCC-52EF-47B8-A296-F2EE66273F2F}" type="presParOf" srcId="{E3DA2B5F-5B05-4A0B-A7DD-509193D4E17C}" destId="{57DF4519-05E7-4E60-B563-B73106BC51CA}" srcOrd="5" destOrd="0" presId="urn:microsoft.com/office/officeart/2005/8/layout/radial4"/>
    <dgm:cxn modelId="{CCCEA2F2-6E53-407F-882E-4759C805A9B5}" type="presParOf" srcId="{E3DA2B5F-5B05-4A0B-A7DD-509193D4E17C}" destId="{2BCCC9C3-A556-4EBF-A2F7-AA7AE81151C5}" srcOrd="6" destOrd="0" presId="urn:microsoft.com/office/officeart/2005/8/layout/radial4"/>
    <dgm:cxn modelId="{6C05DF2D-1BEB-4A7A-867F-5BEB5881374A}" type="presParOf" srcId="{E3DA2B5F-5B05-4A0B-A7DD-509193D4E17C}" destId="{CDA86CE5-EC7C-46F2-A933-03A0CFACB5F2}" srcOrd="7" destOrd="0" presId="urn:microsoft.com/office/officeart/2005/8/layout/radial4"/>
    <dgm:cxn modelId="{A45D4B02-09F2-4314-A217-27590A58490F}" type="presParOf" srcId="{E3DA2B5F-5B05-4A0B-A7DD-509193D4E17C}" destId="{886191E9-BEED-4D49-9BC0-55CF97BBD098}" srcOrd="8" destOrd="0" presId="urn:microsoft.com/office/officeart/2005/8/layout/radial4"/>
    <dgm:cxn modelId="{1F3EFD5D-56E3-4522-B17E-5A4DF58B9905}" type="presParOf" srcId="{E3DA2B5F-5B05-4A0B-A7DD-509193D4E17C}" destId="{ADD48452-783F-4794-8177-6F90FAAEFC3F}" srcOrd="9" destOrd="0" presId="urn:microsoft.com/office/officeart/2005/8/layout/radial4"/>
    <dgm:cxn modelId="{6978A336-409A-4B2F-9B9B-62348F04B2F8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533524" y="2819197"/>
          <a:ext cx="2203351" cy="149761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/>
            <a:t>урок</a:t>
          </a:r>
          <a:endParaRPr lang="ru-RU" sz="5400" b="1" kern="1200" dirty="0"/>
        </a:p>
      </dsp:txBody>
      <dsp:txXfrm>
        <a:off x="3856197" y="3038517"/>
        <a:ext cx="1558005" cy="1058974"/>
      </dsp:txXfrm>
    </dsp:sp>
    <dsp:sp modelId="{322D643B-98E7-48FB-B365-19A4E35E80BE}">
      <dsp:nvSpPr>
        <dsp:cNvPr id="0" name=""/>
        <dsp:cNvSpPr/>
      </dsp:nvSpPr>
      <dsp:spPr>
        <a:xfrm rot="10792505">
          <a:off x="2139069" y="3363198"/>
          <a:ext cx="1409261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84248" y="3002521"/>
          <a:ext cx="2030750" cy="1146382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Було цікаво</a:t>
          </a:r>
          <a:endParaRPr lang="ru-RU" sz="4000" b="1" kern="1200" dirty="0"/>
        </a:p>
      </dsp:txBody>
      <dsp:txXfrm>
        <a:off x="117824" y="3036097"/>
        <a:ext cx="1963598" cy="1079230"/>
      </dsp:txXfrm>
    </dsp:sp>
    <dsp:sp modelId="{97AF4133-705B-422C-A43F-E1CBC8EB6FB8}">
      <dsp:nvSpPr>
        <dsp:cNvPr id="0" name=""/>
        <dsp:cNvSpPr/>
      </dsp:nvSpPr>
      <dsp:spPr>
        <a:xfrm rot="12536640">
          <a:off x="2635916" y="2463692"/>
          <a:ext cx="1242812" cy="539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408292" y="1275416"/>
          <a:ext cx="2289056" cy="1175868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Було нудно</a:t>
          </a:r>
          <a:endParaRPr lang="ru-RU" sz="4000" b="1" kern="1200" dirty="0"/>
        </a:p>
      </dsp:txBody>
      <dsp:txXfrm>
        <a:off x="442732" y="1309856"/>
        <a:ext cx="2220176" cy="1106988"/>
      </dsp:txXfrm>
    </dsp:sp>
    <dsp:sp modelId="{57DF4519-05E7-4E60-B563-B73106BC51CA}">
      <dsp:nvSpPr>
        <dsp:cNvPr id="0" name=""/>
        <dsp:cNvSpPr/>
      </dsp:nvSpPr>
      <dsp:spPr>
        <a:xfrm rot="16200153">
          <a:off x="3832529" y="1778056"/>
          <a:ext cx="1615728" cy="397463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2789069" y="97684"/>
          <a:ext cx="3702762" cy="1156991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Було </a:t>
          </a:r>
          <a:r>
            <a:rPr lang="uk-UA" sz="4000" b="1" kern="1200" dirty="0" err="1" smtClean="0"/>
            <a:t>пізнавально</a:t>
          </a:r>
          <a:endParaRPr lang="ru-RU" sz="4000" b="1" kern="1200" dirty="0"/>
        </a:p>
      </dsp:txBody>
      <dsp:txXfrm>
        <a:off x="2822956" y="131571"/>
        <a:ext cx="3634988" cy="1089217"/>
      </dsp:txXfrm>
    </dsp:sp>
    <dsp:sp modelId="{CDA86CE5-EC7C-46F2-A933-03A0CFACB5F2}">
      <dsp:nvSpPr>
        <dsp:cNvPr id="0" name=""/>
        <dsp:cNvSpPr/>
      </dsp:nvSpPr>
      <dsp:spPr>
        <a:xfrm rot="19791583">
          <a:off x="5342478" y="2363601"/>
          <a:ext cx="1345574" cy="52421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672985" y="1203399"/>
          <a:ext cx="2071949" cy="1159839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Було легко </a:t>
          </a:r>
          <a:endParaRPr lang="ru-RU" sz="4000" b="1" kern="1200" dirty="0"/>
        </a:p>
      </dsp:txBody>
      <dsp:txXfrm>
        <a:off x="6706956" y="1237370"/>
        <a:ext cx="2004007" cy="1091897"/>
      </dsp:txXfrm>
    </dsp:sp>
    <dsp:sp modelId="{ADD48452-783F-4794-8177-6F90FAAEFC3F}">
      <dsp:nvSpPr>
        <dsp:cNvPr id="0" name=""/>
        <dsp:cNvSpPr/>
      </dsp:nvSpPr>
      <dsp:spPr>
        <a:xfrm rot="8878">
          <a:off x="5741007" y="3365477"/>
          <a:ext cx="2179568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7001103" y="3003613"/>
          <a:ext cx="2084355" cy="1146382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Було важко</a:t>
          </a:r>
          <a:endParaRPr lang="ru-RU" sz="4000" b="1" kern="1200" dirty="0"/>
        </a:p>
      </dsp:txBody>
      <dsp:txXfrm>
        <a:off x="7034679" y="3037189"/>
        <a:ext cx="2017203" cy="107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1511" y="988388"/>
            <a:ext cx="9145015" cy="255389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Розвиток зв'язного мовлення. </a:t>
            </a:r>
          </a:p>
          <a:p>
            <a:pPr algn="ctr"/>
            <a:r>
              <a:rPr lang="uk-UA" sz="4800" b="1" dirty="0">
                <a:solidFill>
                  <a:srgbClr val="0070C0"/>
                </a:solidFill>
              </a:rPr>
              <a:t>Пишу </a:t>
            </a:r>
            <a:r>
              <a:rPr lang="uk-UA" sz="4800" b="1" dirty="0" smtClean="0">
                <a:solidFill>
                  <a:srgbClr val="0070C0"/>
                </a:solidFill>
              </a:rPr>
              <a:t>розповідь</a:t>
            </a:r>
            <a:r>
              <a:rPr lang="uk-UA" sz="4800" b="1" dirty="0">
                <a:solidFill>
                  <a:srgbClr val="0070C0"/>
                </a:solidFill>
              </a:rPr>
              <a:t> </a:t>
            </a:r>
            <a:endParaRPr lang="uk-UA" sz="4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«Турбуюся про своє здоров’я»</a:t>
            </a:r>
            <a:endParaRPr lang="uk-UA" sz="4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9105" y="4287977"/>
            <a:ext cx="2671397" cy="132802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uk-UA" sz="2400" b="1" i="1" dirty="0" smtClean="0">
                <a:solidFill>
                  <a:srgbClr val="0070C0"/>
                </a:solidFill>
              </a:rPr>
              <a:t> клас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95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Vector illustration of Happy family ... | Stock vector | Colour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777941"/>
            <a:ext cx="1944216" cy="2144279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10009112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Напишіть твір про те, як </a:t>
            </a:r>
            <a:r>
              <a:rPr lang="uk-UA" sz="4000" b="1" dirty="0" smtClean="0">
                <a:solidFill>
                  <a:schemeClr val="bg1"/>
                </a:solidFill>
              </a:rPr>
              <a:t>дбаєте </a:t>
            </a:r>
            <a:r>
              <a:rPr lang="uk-UA" sz="4000" b="1" dirty="0">
                <a:solidFill>
                  <a:schemeClr val="bg1"/>
                </a:solidFill>
              </a:rPr>
              <a:t>про своє здоров'я.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02013"/>
            <a:ext cx="1051471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45-46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9655" y="1936453"/>
            <a:ext cx="4390932" cy="14401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Використайте </a:t>
            </a:r>
            <a:r>
              <a:rPr lang="uk-UA" sz="2800" b="1" dirty="0">
                <a:solidFill>
                  <a:srgbClr val="0070C0"/>
                </a:solidFill>
              </a:rPr>
              <a:t>слова зі словникової </a:t>
            </a:r>
            <a:r>
              <a:rPr lang="uk-UA" sz="2800" b="1" dirty="0" smtClean="0">
                <a:solidFill>
                  <a:srgbClr val="0070C0"/>
                </a:solidFill>
              </a:rPr>
              <a:t>скарбниці. Розпочніть із заголовка  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56027" y="1917626"/>
            <a:ext cx="486054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турбуюсь про своє здоров’я</a:t>
            </a:r>
            <a:endParaRPr lang="uk-UA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1471" y="3408271"/>
            <a:ext cx="4385125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b="1" i="1" dirty="0" smtClean="0">
                <a:solidFill>
                  <a:srgbClr val="FF0000"/>
                </a:solidFill>
              </a:rPr>
              <a:t>Запам'ятайте!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Кожну частину тексту починайте писати з нового рядка.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3075" name="Picture 3" descr="D:\Картинки до тестів\Учні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51" y="3408271"/>
            <a:ext cx="2376264" cy="290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273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621482"/>
            <a:ext cx="10102760" cy="6337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8453" y="-508568"/>
            <a:ext cx="111932" cy="1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32125" y="1413570"/>
            <a:ext cx="577998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Прочитайте свій твір. Якщо знайдете </a:t>
            </a:r>
            <a:r>
              <a:rPr lang="uk-UA" sz="2800" b="1" dirty="0">
                <a:solidFill>
                  <a:srgbClr val="0070C0"/>
                </a:solidFill>
              </a:rPr>
              <a:t>помилки – </a:t>
            </a:r>
            <a:r>
              <a:rPr lang="uk-UA" sz="2800" b="1" dirty="0" smtClean="0">
                <a:solidFill>
                  <a:srgbClr val="0070C0"/>
                </a:solidFill>
              </a:rPr>
              <a:t>виправте </a:t>
            </a:r>
            <a:r>
              <a:rPr lang="uk-UA" sz="2800" b="1" dirty="0">
                <a:solidFill>
                  <a:srgbClr val="0070C0"/>
                </a:solidFill>
              </a:rPr>
              <a:t>їх.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35912" y="5734049"/>
            <a:ext cx="1231583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№6-8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4806" y="3429794"/>
            <a:ext cx="5737305" cy="21445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Якщо бажаєте,  прочитайте у кріслі автора свій твір для однокласників і однокласниць.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2125" y="2421682"/>
            <a:ext cx="5779986" cy="943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Намалюйте </a:t>
            </a:r>
            <a:r>
              <a:rPr lang="uk-UA" sz="2800" b="1" dirty="0">
                <a:solidFill>
                  <a:srgbClr val="0070C0"/>
                </a:solidFill>
              </a:rPr>
              <a:t>кольоровими олівцями ілюстрацію </a:t>
            </a:r>
            <a:r>
              <a:rPr lang="uk-UA" sz="2800" b="1" dirty="0" smtClean="0">
                <a:solidFill>
                  <a:srgbClr val="0070C0"/>
                </a:solidFill>
              </a:rPr>
              <a:t>до </a:t>
            </a:r>
            <a:r>
              <a:rPr lang="uk-UA" sz="2800" b="1" dirty="0">
                <a:solidFill>
                  <a:srgbClr val="0070C0"/>
                </a:solidFill>
              </a:rPr>
              <a:t>своєї розповіді.</a:t>
            </a:r>
          </a:p>
        </p:txBody>
      </p:sp>
      <p:sp>
        <p:nvSpPr>
          <p:cNvPr id="3" name="AutoShape 2" descr=", створено за допомогою Ш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_Безпечна поведінка\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4119" y="1441384"/>
            <a:ext cx="4270111" cy="414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839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834" y="574676"/>
            <a:ext cx="10149760" cy="752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587217758"/>
              </p:ext>
            </p:extLst>
          </p:nvPr>
        </p:nvGraphicFramePr>
        <p:xfrm>
          <a:off x="1467202" y="2031102"/>
          <a:ext cx="9297202" cy="449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467202" y="1413570"/>
            <a:ext cx="9217024" cy="64698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Опишіть</a:t>
            </a:r>
            <a:r>
              <a:rPr lang="ru-RU" sz="3200" b="1" dirty="0" smtClean="0">
                <a:solidFill>
                  <a:srgbClr val="0070C0"/>
                </a:solidFill>
              </a:rPr>
              <a:t>, </a:t>
            </a:r>
            <a:r>
              <a:rPr lang="ru-RU" sz="3200" b="1" dirty="0">
                <a:solidFill>
                  <a:srgbClr val="0070C0"/>
                </a:solidFill>
              </a:rPr>
              <a:t>яким був цей </a:t>
            </a:r>
            <a:r>
              <a:rPr lang="ru-RU" sz="3200" b="1" dirty="0" smtClean="0">
                <a:solidFill>
                  <a:srgbClr val="0070C0"/>
                </a:solidFill>
              </a:rPr>
              <a:t>урок для вас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396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>
            <a:spLocks noChangeArrowheads="1"/>
          </p:cNvSpPr>
          <p:nvPr/>
        </p:nvSpPr>
        <p:spPr bwMode="auto">
          <a:xfrm>
            <a:off x="4341246" y="2044887"/>
            <a:ext cx="170183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Слухаю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5" name="Рисунок 6" descr="Рис 38-13 Со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8" b="16869"/>
          <a:stretch>
            <a:fillRect/>
          </a:stretch>
        </p:blipFill>
        <p:spPr bwMode="auto">
          <a:xfrm>
            <a:off x="1033470" y="2173522"/>
            <a:ext cx="2538281" cy="3205266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72799" y="1371918"/>
            <a:ext cx="9643768" cy="617382"/>
          </a:xfrm>
          <a:prstGeom prst="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Прочитайте дієслова. Виберіть дії, від яких відчуваєте задоволення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33470" y="538933"/>
            <a:ext cx="10019216" cy="7301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Горизонтальный свиток 7"/>
          <p:cNvSpPr>
            <a:spLocks noChangeArrowheads="1"/>
          </p:cNvSpPr>
          <p:nvPr/>
        </p:nvSpPr>
        <p:spPr bwMode="auto">
          <a:xfrm>
            <a:off x="4579863" y="3505065"/>
            <a:ext cx="2521843" cy="777061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відповідаю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Горизонтальный свиток 8"/>
          <p:cNvSpPr>
            <a:spLocks noChangeArrowheads="1"/>
          </p:cNvSpPr>
          <p:nvPr/>
        </p:nvSpPr>
        <p:spPr bwMode="auto">
          <a:xfrm>
            <a:off x="8758135" y="2754619"/>
            <a:ext cx="196937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міркую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Горизонтальный свиток 9"/>
          <p:cNvSpPr>
            <a:spLocks noChangeArrowheads="1"/>
          </p:cNvSpPr>
          <p:nvPr/>
        </p:nvSpPr>
        <p:spPr bwMode="auto">
          <a:xfrm>
            <a:off x="4341249" y="2787285"/>
            <a:ext cx="170182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чую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Горизонтальный свиток 10"/>
          <p:cNvSpPr>
            <a:spLocks noChangeArrowheads="1"/>
          </p:cNvSpPr>
          <p:nvPr/>
        </p:nvSpPr>
        <p:spPr bwMode="auto">
          <a:xfrm>
            <a:off x="8731446" y="1989634"/>
            <a:ext cx="202274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розумію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Горизонтальный свиток 11"/>
          <p:cNvSpPr>
            <a:spLocks noChangeArrowheads="1"/>
          </p:cNvSpPr>
          <p:nvPr/>
        </p:nvSpPr>
        <p:spPr bwMode="auto">
          <a:xfrm>
            <a:off x="6094683" y="5102597"/>
            <a:ext cx="2600466" cy="777061"/>
          </a:xfrm>
          <a:prstGeom prst="horizontalScroll">
            <a:avLst/>
          </a:prstGeom>
          <a:solidFill>
            <a:srgbClr val="00B0F0"/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намагаюсь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Горизонтальный свиток 12"/>
          <p:cNvSpPr>
            <a:spLocks noChangeArrowheads="1"/>
          </p:cNvSpPr>
          <p:nvPr/>
        </p:nvSpPr>
        <p:spPr bwMode="auto">
          <a:xfrm>
            <a:off x="4970169" y="4282126"/>
            <a:ext cx="2055386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виконую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Горизонтальный свиток 13"/>
          <p:cNvSpPr>
            <a:spLocks noChangeArrowheads="1"/>
          </p:cNvSpPr>
          <p:nvPr/>
        </p:nvSpPr>
        <p:spPr bwMode="auto">
          <a:xfrm>
            <a:off x="6397647" y="2044887"/>
            <a:ext cx="1902749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дивлюсь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Горизонтальный свиток 14"/>
          <p:cNvSpPr>
            <a:spLocks noChangeArrowheads="1"/>
          </p:cNvSpPr>
          <p:nvPr/>
        </p:nvSpPr>
        <p:spPr bwMode="auto">
          <a:xfrm>
            <a:off x="6484674" y="2766221"/>
            <a:ext cx="190275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бачу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Горизонтальный свиток 15"/>
          <p:cNvSpPr>
            <a:spLocks noChangeArrowheads="1"/>
          </p:cNvSpPr>
          <p:nvPr/>
        </p:nvSpPr>
        <p:spPr bwMode="auto">
          <a:xfrm>
            <a:off x="7479394" y="4251802"/>
            <a:ext cx="202953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творю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Горизонтальный свиток 16"/>
          <p:cNvSpPr>
            <a:spLocks noChangeArrowheads="1"/>
          </p:cNvSpPr>
          <p:nvPr/>
        </p:nvSpPr>
        <p:spPr bwMode="auto">
          <a:xfrm>
            <a:off x="7333879" y="3482711"/>
            <a:ext cx="2718592" cy="777061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співпрацюю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298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549474"/>
            <a:ext cx="993710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Відгадайте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6407" y="1413570"/>
            <a:ext cx="46996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міцне здоров'я мати,</a:t>
            </a:r>
          </a:p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хвороб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вам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знати,</a:t>
            </a:r>
          </a:p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було в порядку,</a:t>
            </a:r>
          </a:p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uk-UA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забудьте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3799" y="2644677"/>
            <a:ext cx="174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зарядку.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3480" y="3619689"/>
            <a:ext cx="424847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Кулю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шкіряну ганяють,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 одну на полі мають!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Кинув у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ворота: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Гол! Називають гру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8955" y="4873506"/>
            <a:ext cx="146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0799" y="1413570"/>
            <a:ext cx="488978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Бокс, хокей, бобслей, футбол,</a:t>
            </a:r>
          </a:p>
          <a:p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Сноуборд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волейбол…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Стадіон, басейни, корт – 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Об'єднало слово 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32391" y="2644677"/>
            <a:ext cx="154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спорт.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Картинки до тестів\!!!!_Органи чуття\_free_2023-10-05-21-48-2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319" y="3500418"/>
            <a:ext cx="2726432" cy="2726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!!!!_Органи чуття\_free_2023-10-05-21-45-44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67" y="3500418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621482"/>
            <a:ext cx="9793088" cy="8049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4431" y="1597803"/>
            <a:ext cx="568863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ви будете продовжувати вчитись писати 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твори. Ми 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поговоримо про 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ви турбуєтесь про своє здоров'я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411511" y="1557586"/>
            <a:ext cx="335799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Про свято Новий рі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437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56652"/>
            <a:ext cx="9865096" cy="8849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Складіть павутинку до слова «здоров'я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693148" y="3099984"/>
            <a:ext cx="3083330" cy="123880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здоров'я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460423" y="3989787"/>
            <a:ext cx="1295904" cy="49655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37" idx="3"/>
          </p:cNvCxnSpPr>
          <p:nvPr/>
        </p:nvCxnSpPr>
        <p:spPr>
          <a:xfrm flipV="1">
            <a:off x="7316167" y="2901354"/>
            <a:ext cx="1082832" cy="4124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" idx="0"/>
            <a:endCxn id="32" idx="4"/>
          </p:cNvCxnSpPr>
          <p:nvPr/>
        </p:nvCxnSpPr>
        <p:spPr>
          <a:xfrm flipV="1">
            <a:off x="6234813" y="2368936"/>
            <a:ext cx="0" cy="73104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31" idx="5"/>
          </p:cNvCxnSpPr>
          <p:nvPr/>
        </p:nvCxnSpPr>
        <p:spPr>
          <a:xfrm flipH="1" flipV="1">
            <a:off x="3906509" y="3021050"/>
            <a:ext cx="1051617" cy="40874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3787775" y="3996290"/>
            <a:ext cx="1151671" cy="71089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2" idx="4"/>
            <a:endCxn id="36" idx="0"/>
          </p:cNvCxnSpPr>
          <p:nvPr/>
        </p:nvCxnSpPr>
        <p:spPr>
          <a:xfrm>
            <a:off x="6234813" y="4338788"/>
            <a:ext cx="49980" cy="116551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859606" y="2267057"/>
            <a:ext cx="3569669" cy="883358"/>
          </a:xfrm>
          <a:prstGeom prst="ellips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прогулянка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218474" y="1485578"/>
            <a:ext cx="4032677" cy="8833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загартування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555527" y="4607270"/>
            <a:ext cx="2766786" cy="883358"/>
          </a:xfrm>
          <a:prstGeom prst="ellipse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спорт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495426" y="5504304"/>
            <a:ext cx="3578734" cy="8833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харчування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942343" y="2147361"/>
            <a:ext cx="3118239" cy="8833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зарядка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040342" y="4486340"/>
            <a:ext cx="2661494" cy="8833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сон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0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549474"/>
            <a:ext cx="10144013" cy="7638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Розгляньте малюнки</a:t>
            </a:r>
            <a:endParaRPr lang="uk-UA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484" y="1485578"/>
            <a:ext cx="352839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Розкажіть, </a:t>
            </a:r>
            <a:r>
              <a:rPr lang="uk-UA" sz="3200" b="1" dirty="0">
                <a:solidFill>
                  <a:srgbClr val="0070C0"/>
                </a:solidFill>
              </a:rPr>
              <a:t>як діти турбуються про своє здоров'я. 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743"/>
            <a:ext cx="979463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1" t="51660" r="50714"/>
          <a:stretch/>
        </p:blipFill>
        <p:spPr>
          <a:xfrm rot="5400000">
            <a:off x="4784594" y="948722"/>
            <a:ext cx="2591700" cy="351740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" t="2431" r="51908" b="49229"/>
          <a:stretch/>
        </p:blipFill>
        <p:spPr>
          <a:xfrm rot="5400000">
            <a:off x="8229994" y="948720"/>
            <a:ext cx="2591700" cy="351740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46" t="47710" r="4529" b="3950"/>
          <a:stretch/>
        </p:blipFill>
        <p:spPr>
          <a:xfrm rot="5400000">
            <a:off x="4784593" y="3543592"/>
            <a:ext cx="2591700" cy="351740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48" t="-304" r="4927" b="51964"/>
          <a:stretch/>
        </p:blipFill>
        <p:spPr>
          <a:xfrm rot="5400000">
            <a:off x="8229993" y="3543591"/>
            <a:ext cx="2591700" cy="351740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6721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04246"/>
            <a:ext cx="9937104" cy="11973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Розкажіть </a:t>
            </a:r>
            <a:r>
              <a:rPr lang="uk-UA" sz="3600" b="1" dirty="0">
                <a:solidFill>
                  <a:schemeClr val="bg1"/>
                </a:solidFill>
              </a:rPr>
              <a:t>за поданими запитаннями, </a:t>
            </a:r>
            <a:r>
              <a:rPr lang="uk-UA" sz="3600" b="1" dirty="0" smtClean="0">
                <a:solidFill>
                  <a:schemeClr val="bg1"/>
                </a:solidFill>
              </a:rPr>
              <a:t>як ви дбаєте </a:t>
            </a:r>
            <a:r>
              <a:rPr lang="uk-UA" sz="3600" b="1" dirty="0">
                <a:solidFill>
                  <a:schemeClr val="bg1"/>
                </a:solidFill>
              </a:rPr>
              <a:t>про своє здоров'я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9863" y="1885849"/>
            <a:ext cx="640871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AutoNum type="arabicPeriod"/>
            </a:pPr>
            <a:r>
              <a:rPr lang="uk-UA" sz="3200" b="1" dirty="0"/>
              <a:t>Чи дбаєш ти про своє здоров'я?</a:t>
            </a:r>
          </a:p>
          <a:p>
            <a:pPr marL="361950" indent="-361950">
              <a:buAutoNum type="arabicPeriod"/>
            </a:pPr>
            <a:r>
              <a:rPr lang="uk-UA" sz="3200" b="1" dirty="0"/>
              <a:t>Чи робиш ранкову зарядку?</a:t>
            </a:r>
          </a:p>
          <a:p>
            <a:pPr marL="361950" indent="-361950">
              <a:buAutoNum type="arabicPeriod"/>
            </a:pPr>
            <a:r>
              <a:rPr lang="uk-UA" sz="3200" b="1" dirty="0"/>
              <a:t>Яким видом спорту займаєшся?</a:t>
            </a:r>
          </a:p>
          <a:p>
            <a:pPr marL="361950" indent="-361950">
              <a:buAutoNum type="arabicPeriod"/>
            </a:pPr>
            <a:r>
              <a:rPr lang="uk-UA" sz="3200" b="1" dirty="0"/>
              <a:t>Як проводиш вільний час?</a:t>
            </a:r>
          </a:p>
          <a:p>
            <a:pPr marL="361950" indent="-361950">
              <a:buAutoNum type="arabicPeriod"/>
            </a:pPr>
            <a:r>
              <a:rPr lang="uk-UA" sz="3200" b="1" dirty="0"/>
              <a:t>Як думаєш, чому про здоров'я треба дбати з дитинства?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742"/>
            <a:ext cx="1051471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Картинки до тестів\!!!!_ЭСМИРА_Супергерой\_free_2024-01-08-11-29-00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885849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68353"/>
            <a:ext cx="10045898" cy="13296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Приготуйтеся </a:t>
            </a:r>
            <a:r>
              <a:rPr lang="uk-UA" sz="4000" b="1" dirty="0">
                <a:solidFill>
                  <a:schemeClr val="bg1"/>
                </a:solidFill>
              </a:rPr>
              <a:t>написати розповідь про те, </a:t>
            </a:r>
            <a:endParaRPr lang="uk-UA" sz="4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</a:t>
            </a:r>
            <a:r>
              <a:rPr lang="uk-UA" sz="4000" b="1" dirty="0" smtClean="0">
                <a:solidFill>
                  <a:schemeClr val="bg1"/>
                </a:solidFill>
              </a:rPr>
              <a:t>ви турбуєтеся </a:t>
            </a:r>
            <a:r>
              <a:rPr lang="uk-UA" sz="4000" b="1" dirty="0">
                <a:solidFill>
                  <a:schemeClr val="bg1"/>
                </a:solidFill>
              </a:rPr>
              <a:t>про своє здоров'я.</a:t>
            </a:r>
            <a:endParaRPr lang="uk-UA" sz="4000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9543" y="1937876"/>
            <a:ext cx="795766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Прочитайте слова у словниковій скарбниці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800" b="1" dirty="0">
                <a:solidFill>
                  <a:srgbClr val="0070C0"/>
                </a:solidFill>
              </a:rPr>
              <a:t>ті, які підходять до </a:t>
            </a:r>
            <a:r>
              <a:rPr lang="uk-UA" sz="2800" b="1" dirty="0" smtClean="0">
                <a:solidFill>
                  <a:srgbClr val="0070C0"/>
                </a:solidFill>
              </a:rPr>
              <a:t>вашої </a:t>
            </a:r>
            <a:r>
              <a:rPr lang="uk-UA" sz="2800" b="1" dirty="0">
                <a:solidFill>
                  <a:srgbClr val="0070C0"/>
                </a:solidFill>
              </a:rPr>
              <a:t>розповіді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743"/>
            <a:ext cx="1051471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1844" y="4045124"/>
            <a:ext cx="469891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не жаліюсь на </a:t>
            </a:r>
            <a:r>
              <a:rPr lang="uk-UA" sz="3200" b="1" dirty="0" smtClean="0">
                <a:solidFill>
                  <a:schemeClr val="bg1"/>
                </a:solidFill>
              </a:rPr>
              <a:t>здоров'я;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не думав/не думала, що треба </a:t>
            </a:r>
            <a:r>
              <a:rPr lang="uk-UA" sz="3200" b="1" dirty="0" smtClean="0">
                <a:solidFill>
                  <a:schemeClr val="bg1"/>
                </a:solidFill>
              </a:rPr>
              <a:t>турбуватися; 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турбуюсь про </a:t>
            </a:r>
            <a:r>
              <a:rPr lang="uk-UA" sz="3200" b="1" dirty="0" smtClean="0">
                <a:solidFill>
                  <a:schemeClr val="bg1"/>
                </a:solidFill>
              </a:rPr>
              <a:t>здоров'я;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1272" y="3069754"/>
            <a:ext cx="4626123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роблю ранкову зарядку;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провітрюю кімнату;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гуляю </a:t>
            </a:r>
            <a:r>
              <a:rPr lang="uk-UA" sz="3200" b="1" dirty="0">
                <a:solidFill>
                  <a:schemeClr val="bg1"/>
                </a:solidFill>
              </a:rPr>
              <a:t>на </a:t>
            </a:r>
            <a:r>
              <a:rPr lang="uk-UA" sz="3200" b="1" dirty="0" smtClean="0">
                <a:solidFill>
                  <a:schemeClr val="bg1"/>
                </a:solidFill>
              </a:rPr>
              <a:t>природі;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роблю </a:t>
            </a:r>
            <a:r>
              <a:rPr lang="uk-UA" sz="3200" b="1" dirty="0" smtClean="0">
                <a:solidFill>
                  <a:schemeClr val="bg1"/>
                </a:solidFill>
              </a:rPr>
              <a:t>пробіжки;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катаюсь на роликах, велосипеді, </a:t>
            </a:r>
            <a:r>
              <a:rPr lang="uk-UA" sz="3200" b="1" dirty="0" smtClean="0">
                <a:solidFill>
                  <a:schemeClr val="bg1"/>
                </a:solidFill>
              </a:rPr>
              <a:t>ковзанах;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1471" y="3049667"/>
            <a:ext cx="53596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скарбниця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743"/>
            <a:ext cx="1051471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9325" y="1955368"/>
            <a:ext cx="785901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займаюся спортом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відвідую спортивний клуб, </a:t>
            </a:r>
            <a:r>
              <a:rPr lang="uk-UA" sz="3200" b="1" dirty="0" smtClean="0">
                <a:solidFill>
                  <a:schemeClr val="bg1"/>
                </a:solidFill>
              </a:rPr>
              <a:t>секцію;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граю у футбол, волейбол, бадмінтон, </a:t>
            </a:r>
            <a:r>
              <a:rPr lang="uk-UA" sz="3200" b="1" dirty="0" smtClean="0">
                <a:solidFill>
                  <a:schemeClr val="bg1"/>
                </a:solidFill>
              </a:rPr>
              <a:t>теніс;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стрибаю на </a:t>
            </a:r>
            <a:r>
              <a:rPr lang="uk-UA" sz="3200" b="1" dirty="0" smtClean="0">
                <a:solidFill>
                  <a:schemeClr val="bg1"/>
                </a:solidFill>
              </a:rPr>
              <a:t>скакалці;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підтягуюсь на </a:t>
            </a:r>
            <a:r>
              <a:rPr lang="uk-UA" sz="3200" b="1" dirty="0" smtClean="0">
                <a:solidFill>
                  <a:schemeClr val="bg1"/>
                </a:solidFill>
              </a:rPr>
              <a:t>перекладині;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5035" y="3784456"/>
            <a:ext cx="450642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ходимо на </a:t>
            </a:r>
            <a:r>
              <a:rPr lang="uk-UA" sz="3200" b="1" dirty="0" smtClean="0">
                <a:solidFill>
                  <a:schemeClr val="bg1"/>
                </a:solidFill>
              </a:rPr>
              <a:t>пікнік;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вирушаємо в </a:t>
            </a:r>
            <a:r>
              <a:rPr lang="uk-UA" sz="3200" b="1" dirty="0" smtClean="0">
                <a:solidFill>
                  <a:schemeClr val="bg1"/>
                </a:solidFill>
              </a:rPr>
              <a:t>походи;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влаштовуємо спортивні </a:t>
            </a:r>
            <a:r>
              <a:rPr lang="uk-UA" sz="3200" b="1" dirty="0" smtClean="0">
                <a:solidFill>
                  <a:schemeClr val="bg1"/>
                </a:solidFill>
              </a:rPr>
              <a:t>змагання.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1471" y="568354"/>
            <a:ext cx="10045898" cy="701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Прочитайте слова у словниковій скарбниці</a:t>
            </a:r>
            <a:endParaRPr lang="uk-UA" sz="40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7183" y="1341562"/>
            <a:ext cx="77611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800" b="1" dirty="0">
                <a:solidFill>
                  <a:srgbClr val="0070C0"/>
                </a:solidFill>
              </a:rPr>
              <a:t>ті, які підходять до </a:t>
            </a:r>
            <a:r>
              <a:rPr lang="uk-UA" sz="2800" b="1" dirty="0" smtClean="0">
                <a:solidFill>
                  <a:srgbClr val="0070C0"/>
                </a:solidFill>
              </a:rPr>
              <a:t>вашої </a:t>
            </a:r>
            <a:r>
              <a:rPr lang="uk-UA" sz="2800" b="1" dirty="0">
                <a:solidFill>
                  <a:srgbClr val="0070C0"/>
                </a:solidFill>
              </a:rPr>
              <a:t>розповіді</a:t>
            </a:r>
          </a:p>
        </p:txBody>
      </p:sp>
      <p:pic>
        <p:nvPicPr>
          <p:cNvPr id="2050" name="Picture 2" descr="D:\Картинки до тестів\!!!!_Органи чуття\_free_2023-10-05-21-35-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43" y="1341562"/>
            <a:ext cx="2442894" cy="2442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!!!!_Органи чуття\_free_2023-10-05-21-40-5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03" y="4479211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!!!!_Органи чуття\_free_2023-10-05-21-38-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67" y="4563020"/>
            <a:ext cx="2011288" cy="201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2399</TotalTime>
  <Words>442</Words>
  <Application>Microsoft Office PowerPoint</Application>
  <PresentationFormat>Произвольный</PresentationFormat>
  <Paragraphs>111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170</cp:revision>
  <dcterms:created xsi:type="dcterms:W3CDTF">2025-08-27T14:01:18Z</dcterms:created>
  <dcterms:modified xsi:type="dcterms:W3CDTF">2026-04-01T14:13:04Z</dcterms:modified>
</cp:coreProperties>
</file>