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78" r:id="rId3"/>
    <p:sldId id="750" r:id="rId4"/>
    <p:sldId id="779" r:id="rId5"/>
    <p:sldId id="492" r:id="rId6"/>
    <p:sldId id="704" r:id="rId7"/>
    <p:sldId id="761" r:id="rId8"/>
    <p:sldId id="763" r:id="rId9"/>
    <p:sldId id="764" r:id="rId10"/>
    <p:sldId id="765" r:id="rId11"/>
    <p:sldId id="768" r:id="rId12"/>
    <p:sldId id="770" r:id="rId13"/>
    <p:sldId id="772" r:id="rId14"/>
    <p:sldId id="699" r:id="rId15"/>
    <p:sldId id="780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3559" y="3666306"/>
            <a:ext cx="2904843" cy="206752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8784976" cy="194421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Розрізняю розповідні, питальні і спонукальні речення, </a:t>
            </a:r>
            <a:r>
              <a:rPr lang="uk-UA" sz="4400" b="1" dirty="0" smtClean="0">
                <a:solidFill>
                  <a:srgbClr val="0070C0"/>
                </a:solidFill>
              </a:rPr>
              <a:t/>
            </a:r>
            <a:br>
              <a:rPr lang="uk-UA" sz="4400" b="1" dirty="0" smtClean="0">
                <a:solidFill>
                  <a:srgbClr val="0070C0"/>
                </a:solidFill>
              </a:rPr>
            </a:br>
            <a:r>
              <a:rPr lang="uk-UA" sz="4400" b="1" dirty="0" smtClean="0">
                <a:solidFill>
                  <a:srgbClr val="0070C0"/>
                </a:solidFill>
              </a:rPr>
              <a:t>окличні </a:t>
            </a:r>
            <a:r>
              <a:rPr lang="uk-UA" sz="4400" b="1" dirty="0">
                <a:solidFill>
                  <a:srgbClr val="0070C0"/>
                </a:solidFill>
              </a:rPr>
              <a:t>й неокличні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D:\Картинки до тестів\Емоції Розділові знаки\Знак питання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95" y="3695605"/>
            <a:ext cx="1023012" cy="19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Картинки до тестів\Емоції Розділові знаки\Знак оклик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22" y="3716771"/>
            <a:ext cx="1103686" cy="19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Эмотикон с клоунским носом иллюстрация вектора. иллюстрации насчитывающей  масленица - 315564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88" y="4683372"/>
            <a:ext cx="939464" cy="9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4"/>
            <a:ext cx="9993345" cy="789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в ролях вірш Степана </a:t>
            </a:r>
            <a:r>
              <a:rPr lang="ru-RU" sz="3600" b="1" dirty="0" err="1">
                <a:solidFill>
                  <a:schemeClr val="bg1"/>
                </a:solidFill>
              </a:rPr>
              <a:t>Руданського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40112" y="1413570"/>
            <a:ext cx="231609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окличні речення з виділеної частини вірша. Яке з них є питальним?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його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447" y="1375412"/>
            <a:ext cx="8332657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— </a:t>
            </a:r>
            <a:r>
              <a:rPr lang="uk-UA" sz="2800" b="1" dirty="0">
                <a:solidFill>
                  <a:srgbClr val="FFFF00"/>
                </a:solidFill>
              </a:rPr>
              <a:t>Чого, брате, так збілів? Що з тобою сталось?!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— Ах, за мною через став аж сто вовків гналось!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— Бог з тобою! Сто вовків! Та б село почуло.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— Та воно пак і не сто, а п’ятдесят було.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— Та й п’ятдесят диво в нас. Де б їх стільки взялось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— Ну, </a:t>
            </a:r>
            <a:r>
              <a:rPr lang="uk-UA" sz="2800" b="1" dirty="0" err="1">
                <a:solidFill>
                  <a:schemeClr val="bg1"/>
                </a:solidFill>
              </a:rPr>
              <a:t>Іванцю</a:t>
            </a:r>
            <a:r>
              <a:rPr lang="uk-UA" sz="2800" b="1" dirty="0">
                <a:solidFill>
                  <a:schemeClr val="bg1"/>
                </a:solidFill>
              </a:rPr>
              <a:t>! Нехай так, але десять гналось.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— Так і десять не було! Знать, один усього?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— А як один? Аби вовк! Страшно і одного…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— А може, то і не вовк?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— А що ж то ходило? Таке сиве та мале</a:t>
            </a:r>
            <a:r>
              <a:rPr lang="ru-RU" sz="2800" b="1" dirty="0">
                <a:solidFill>
                  <a:schemeClr val="bg1"/>
                </a:solidFill>
              </a:rPr>
              <a:t>, а хвостик як шило.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0112" y="5007175"/>
            <a:ext cx="23160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передає окличне речення?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4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9937104" cy="780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повідомлення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55746" y="2146623"/>
            <a:ext cx="1018771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>
                <a:solidFill>
                  <a:schemeClr val="bg1"/>
                </a:solidFill>
              </a:rPr>
              <a:t>У річку Ворсклу впадає </a:t>
            </a:r>
            <a:r>
              <a:rPr lang="uk-UA" sz="3600" b="1" dirty="0" smtClean="0">
                <a:solidFill>
                  <a:schemeClr val="bg1"/>
                </a:solidFill>
              </a:rPr>
              <a:t>маленька </a:t>
            </a:r>
            <a:r>
              <a:rPr lang="uk-UA" sz="3600" b="1" dirty="0">
                <a:solidFill>
                  <a:schemeClr val="bg1"/>
                </a:solidFill>
              </a:rPr>
              <a:t>річечка </a:t>
            </a:r>
            <a:r>
              <a:rPr lang="uk-UA" sz="3600" b="1" dirty="0" err="1" smtClean="0">
                <a:solidFill>
                  <a:schemeClr val="bg1"/>
                </a:solidFill>
              </a:rPr>
              <a:t>Лтава</a:t>
            </a:r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</a:rPr>
              <a:t>Саме </a:t>
            </a:r>
            <a:r>
              <a:rPr lang="uk-UA" sz="3600" b="1" dirty="0">
                <a:solidFill>
                  <a:schemeClr val="bg1"/>
                </a:solidFill>
              </a:rPr>
              <a:t>в тому місці розташоване місто </a:t>
            </a:r>
            <a:r>
              <a:rPr lang="uk-UA" sz="3600" b="1" dirty="0" smtClean="0">
                <a:solidFill>
                  <a:schemeClr val="bg1"/>
                </a:solidFill>
              </a:rPr>
              <a:t>Полтава  </a:t>
            </a:r>
            <a:r>
              <a:rPr lang="uk-UA" sz="3600" b="1" dirty="0">
                <a:solidFill>
                  <a:schemeClr val="bg1"/>
                </a:solidFill>
              </a:rPr>
              <a:t>Чи здогадуєшся, чому місто має таку </a:t>
            </a:r>
            <a:r>
              <a:rPr lang="uk-UA" sz="3600" b="1" dirty="0" smtClean="0">
                <a:solidFill>
                  <a:schemeClr val="bg1"/>
                </a:solidFill>
              </a:rPr>
              <a:t>назву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7495" y="1519915"/>
            <a:ext cx="97210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Спишіть </a:t>
            </a:r>
            <a:r>
              <a:rPr lang="ru-RU" sz="2800" b="1" dirty="0">
                <a:solidFill>
                  <a:srgbClr val="0070C0"/>
                </a:solidFill>
              </a:rPr>
              <a:t>його, позначаючи початок і кінець кожного речення.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5494" y="2241760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96487" y="2701185"/>
            <a:ext cx="320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2351" y="3239389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?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У Полтаві в річці Ворскла виявили кишкову паличку — Суспільне Полт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0" y="4093006"/>
            <a:ext cx="3997577" cy="223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ка Ворскла, Полтава: лучшие советы перед посещением - Tripadv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2" y="4044150"/>
            <a:ext cx="4205442" cy="233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839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1463293"/>
            <a:ext cx="9933348" cy="7423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нього питальне й одне розповідне 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400" b="1" dirty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синоніми  до  виділеного  слова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99" y="2277666"/>
            <a:ext cx="761471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Чи знаєш ти, хто такий Іван Котляревський? Це письменник, який жив понад двісті років тому. Він перший почав писати твори </a:t>
            </a:r>
            <a:r>
              <a:rPr lang="uk-UA" sz="3200" b="1" dirty="0" smtClean="0">
                <a:solidFill>
                  <a:schemeClr val="bg1"/>
                </a:solidFill>
              </a:rPr>
              <a:t>українською </a:t>
            </a:r>
            <a:r>
              <a:rPr lang="uk-UA" sz="3200" b="1" dirty="0">
                <a:solidFill>
                  <a:schemeClr val="bg1"/>
                </a:solidFill>
              </a:rPr>
              <a:t>мовою. До того </a:t>
            </a:r>
            <a:r>
              <a:rPr lang="uk-UA" sz="3200" b="1" dirty="0" smtClean="0">
                <a:solidFill>
                  <a:schemeClr val="bg1"/>
                </a:solidFill>
              </a:rPr>
              <a:t>українською </a:t>
            </a:r>
            <a:r>
              <a:rPr lang="uk-UA" sz="3200" b="1" dirty="0">
                <a:solidFill>
                  <a:schemeClr val="bg1"/>
                </a:solidFill>
              </a:rPr>
              <a:t>мовою тільки </a:t>
            </a:r>
            <a:r>
              <a:rPr lang="uk-UA" sz="3200" b="1" dirty="0">
                <a:solidFill>
                  <a:srgbClr val="FFFF00"/>
                </a:solidFill>
              </a:rPr>
              <a:t>розмовляли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1471" y="621482"/>
            <a:ext cx="99371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>
                <a:solidFill>
                  <a:schemeClr val="bg1"/>
                </a:solidFill>
              </a:rPr>
              <a:t>повідомлення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Читалочки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400" y="5376299"/>
            <a:ext cx="2672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Розмовляли –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751" y="5399212"/>
            <a:ext cx="77048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говорили, бесідували, балакали, гомоніли, </a:t>
            </a:r>
            <a:r>
              <a:rPr lang="uk-UA" sz="3200" b="1" dirty="0" err="1" smtClean="0">
                <a:solidFill>
                  <a:schemeClr val="bg1"/>
                </a:solidFill>
              </a:rPr>
              <a:t>теревеніли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Нові адреси Києва: бульвар Івана Котляревського у Дніпровському районі -  Вечірній Киї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0" y="2288102"/>
            <a:ext cx="3027708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93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422" y="477466"/>
            <a:ext cx="10350513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Твори </a:t>
            </a:r>
            <a:r>
              <a:rPr lang="uk-UA" sz="3200" b="1" dirty="0">
                <a:solidFill>
                  <a:schemeClr val="bg1"/>
                </a:solidFill>
              </a:rPr>
              <a:t>якого українського письменника чи якої української письменниці </a:t>
            </a:r>
            <a:r>
              <a:rPr lang="uk-UA" sz="3200" b="1" dirty="0" smtClean="0">
                <a:solidFill>
                  <a:schemeClr val="bg1"/>
                </a:solidFill>
              </a:rPr>
              <a:t>ви любите </a:t>
            </a:r>
            <a:r>
              <a:rPr lang="uk-UA" sz="3200" b="1" dirty="0">
                <a:solidFill>
                  <a:schemeClr val="bg1"/>
                </a:solidFill>
              </a:rPr>
              <a:t>читати?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5887" y="5864066"/>
            <a:ext cx="34607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Я люблю читати…</a:t>
            </a:r>
          </a:p>
        </p:txBody>
      </p:sp>
      <p:pic>
        <p:nvPicPr>
          <p:cNvPr id="6" name="Picture 2" descr="245 років від дня народження Івана Петровича Котляревського Іван  Котляревський - Сайт бібліотеки Музичанської ЗО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3" y="2333218"/>
            <a:ext cx="2569313" cy="34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9089" y="2263793"/>
            <a:ext cx="8159879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Іван Петрович Котляревський (1769 -1838) — народився у місті Полтава. Український письменник, поет, драматург, засновник сучасної української літератури. Громадський діяч. Підтримував зв'язки з декабристами. Його поема «Енеїда» (1798) стала першим в українській літературі твором, написаним народною мовою. Був директором Полтавського театру.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7735" y="1726311"/>
            <a:ext cx="6889793" cy="5374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розповідь (3–4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1359185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8 Речення\№096-Розп, пит спон речення, окличні й неокл\2026-03-31_224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248092"/>
            <a:ext cx="10048171" cy="33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4280566"/>
            <a:ext cx="2190828" cy="22719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3559" y="4779503"/>
            <a:ext cx="7177041" cy="1471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виражають розповідні речення? Питальні? Спонукальні?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Які бувають речення за інтонацією?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754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876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225136" cy="814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     </a:t>
            </a:r>
            <a:r>
              <a:rPr lang="ru-RU" sz="4000" b="1" dirty="0" err="1" smtClean="0">
                <a:solidFill>
                  <a:schemeClr val="bg1"/>
                </a:solidFill>
              </a:rPr>
              <a:t>Опишіть</a:t>
            </a:r>
            <a:r>
              <a:rPr lang="ru-RU" sz="4000" b="1" dirty="0" smtClean="0">
                <a:solidFill>
                  <a:schemeClr val="bg1"/>
                </a:solidFill>
              </a:rPr>
              <a:t>, що відбувається на </a:t>
            </a:r>
            <a:r>
              <a:rPr lang="ru-RU" sz="4000" b="1" dirty="0" err="1" smtClean="0">
                <a:solidFill>
                  <a:schemeClr val="bg1"/>
                </a:solidFill>
              </a:rPr>
              <a:t>малюнку</a:t>
            </a:r>
            <a:r>
              <a:rPr lang="ru-RU" sz="4000" b="1" dirty="0" smtClean="0">
                <a:solidFill>
                  <a:schemeClr val="bg1"/>
                </a:solidFill>
              </a:rPr>
              <a:t>?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3 клас\01 УКР МОВА\1 Пономарьова\08 Речення\№096-Розп, пит спон речення, окличні й неокл\2026-04-01_203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76" y="2130081"/>
            <a:ext cx="632132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11511" y="1485578"/>
            <a:ext cx="92890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Напевне</a:t>
            </a:r>
            <a:r>
              <a:rPr lang="ru-RU" sz="2800" b="1" dirty="0">
                <a:solidFill>
                  <a:srgbClr val="0070C0"/>
                </a:solidFill>
              </a:rPr>
              <a:t>, знаки </a:t>
            </a:r>
            <a:r>
              <a:rPr lang="ru-RU" sz="2800" b="1" dirty="0" err="1">
                <a:solidFill>
                  <a:srgbClr val="0070C0"/>
                </a:solidFill>
              </a:rPr>
              <a:t>з’ясовують</a:t>
            </a:r>
            <a:r>
              <a:rPr lang="ru-RU" sz="2800" b="1" dirty="0">
                <a:solidFill>
                  <a:srgbClr val="0070C0"/>
                </a:solidFill>
              </a:rPr>
              <a:t>, хто з них </a:t>
            </a:r>
            <a:r>
              <a:rPr lang="ru-RU" sz="2800" b="1" dirty="0" err="1">
                <a:solidFill>
                  <a:srgbClr val="0070C0"/>
                </a:solidFill>
              </a:rPr>
              <a:t>найголовніший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3072" y="2031429"/>
            <a:ext cx="33123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 </a:t>
            </a:r>
            <a:r>
              <a:rPr lang="ru-RU" sz="2800" b="1" dirty="0">
                <a:solidFill>
                  <a:srgbClr val="0070C0"/>
                </a:solidFill>
              </a:rPr>
              <a:t>ви як </a:t>
            </a:r>
            <a:r>
              <a:rPr lang="ru-RU" sz="2800" b="1" dirty="0" err="1">
                <a:solidFill>
                  <a:srgbClr val="0070C0"/>
                </a:solidFill>
              </a:rPr>
              <a:t>уважаєте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</a:p>
        </p:txBody>
      </p:sp>
      <p:pic>
        <p:nvPicPr>
          <p:cNvPr id="6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9332391" y="2853730"/>
            <a:ext cx="1726875" cy="344852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45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198" y="572697"/>
            <a:ext cx="10161703" cy="672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«Незакінчене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8781" y="1422770"/>
            <a:ext cx="8718841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Речення виражає </a:t>
            </a:r>
            <a:r>
              <a:rPr lang="uk-UA" sz="2800" b="1" dirty="0" smtClean="0">
                <a:solidFill>
                  <a:srgbClr val="FFFF00"/>
                </a:solidFill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Речення </a:t>
            </a:r>
            <a:r>
              <a:rPr lang="uk-UA" sz="2800" b="1" dirty="0">
                <a:solidFill>
                  <a:srgbClr val="FFFF00"/>
                </a:solidFill>
              </a:rPr>
              <a:t>складається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Перше слово в реченні треба писати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Реченнями ми </a:t>
            </a:r>
            <a:r>
              <a:rPr lang="uk-UA" sz="2800" b="1" dirty="0" smtClean="0">
                <a:solidFill>
                  <a:schemeClr val="bg1"/>
                </a:solidFill>
              </a:rPr>
              <a:t>розповідаємо, запитуємо, спонукаємо</a:t>
            </a:r>
            <a:r>
              <a:rPr lang="uk-UA" sz="2800" b="1" dirty="0" smtClean="0">
                <a:solidFill>
                  <a:srgbClr val="FFFF00"/>
                </a:solidFill>
              </a:rPr>
              <a:t> до дії. Тому вони називаються …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У </a:t>
            </a:r>
            <a:r>
              <a:rPr lang="uk-UA" sz="2800" b="1" dirty="0">
                <a:solidFill>
                  <a:srgbClr val="FFFF00"/>
                </a:solidFill>
              </a:rPr>
              <a:t>кінці речення </a:t>
            </a:r>
            <a:r>
              <a:rPr lang="uk-UA" sz="2800" b="1" dirty="0" smtClean="0">
                <a:solidFill>
                  <a:srgbClr val="FFFF00"/>
                </a:solidFill>
              </a:rPr>
              <a:t>ставимо </a:t>
            </a:r>
            <a:r>
              <a:rPr lang="uk-UA" sz="2800" b="1" dirty="0">
                <a:solidFill>
                  <a:srgbClr val="FFFF00"/>
                </a:solidFill>
              </a:rPr>
              <a:t>знак питання, якщо це речення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Якщо речення виражає сильне почуття, то в кінці …</a:t>
            </a:r>
          </a:p>
          <a:p>
            <a:endParaRPr lang="uk-UA" sz="2800" b="1" dirty="0" smtClean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6047" y="1381064"/>
            <a:ext cx="2948726" cy="5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закінчену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думку.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72309" y="1792480"/>
            <a:ext cx="4657593" cy="5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зі 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слів, зв’язаних за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змістом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6534" y="3134725"/>
            <a:ext cx="2792093" cy="5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8689" y="2066253"/>
            <a:ext cx="2801362" cy="585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 великої букви.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23879" y="4391491"/>
            <a:ext cx="1922261" cy="5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питальне.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30040" y="5183019"/>
            <a:ext cx="3676976" cy="5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ставимо знак оклику.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Розділові знаки\Знак питання весел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421715"/>
            <a:ext cx="1715803" cy="31806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34915" y="3503445"/>
            <a:ext cx="5741978" cy="67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розповідні, питальні, спонукальні.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799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/>
      <p:bldP spid="24" grpId="0"/>
      <p:bldP spid="2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85578"/>
            <a:ext cx="6443358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згадаємо види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речень за метою висловлювання  та інтонацію.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Виконуючи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різні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завдання,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Полтавщині, познайомимося з українським письменником Іваном Котляревським.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ові адреси Києва: бульвар Івана Котляревського у Дніпровському районі -  Вечірній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35" y="4233966"/>
            <a:ext cx="3744416" cy="231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78745" y="5013970"/>
            <a:ext cx="8917741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й запишіть речення.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чого вони складаються? Що вони виражають?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94065" y="1341560"/>
            <a:ext cx="491533" cy="6137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4175" r="61695" b="67939"/>
          <a:stretch/>
        </p:blipFill>
        <p:spPr>
          <a:xfrm>
            <a:off x="1620574" y="2383583"/>
            <a:ext cx="1395162" cy="11667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31248" r="23825" b="52329"/>
          <a:stretch/>
        </p:blipFill>
        <p:spPr>
          <a:xfrm>
            <a:off x="2860208" y="2442190"/>
            <a:ext cx="2942053" cy="10312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47182" r="32954" b="36395"/>
          <a:stretch/>
        </p:blipFill>
        <p:spPr>
          <a:xfrm>
            <a:off x="5641822" y="2451307"/>
            <a:ext cx="2538441" cy="10375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3662" r="53605" b="67858"/>
          <a:stretch/>
        </p:blipFill>
        <p:spPr>
          <a:xfrm>
            <a:off x="1309967" y="2994981"/>
            <a:ext cx="1708902" cy="11548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32142" r="22187" b="52343"/>
          <a:stretch/>
        </p:blipFill>
        <p:spPr>
          <a:xfrm>
            <a:off x="3156934" y="3147868"/>
            <a:ext cx="3081565" cy="9695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47290" r="43907" b="40179"/>
          <a:stretch/>
        </p:blipFill>
        <p:spPr>
          <a:xfrm>
            <a:off x="6305025" y="3053461"/>
            <a:ext cx="2195556" cy="7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речення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394" y="2225125"/>
            <a:ext cx="717007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1. Яке місто відвідали друзі?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2. Друзі милувалися Полтавою.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3. Дізнайтеся, що цікавого є в Полтаві.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6720" y="1341562"/>
            <a:ext cx="86508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яке з них є </a:t>
            </a:r>
            <a:r>
              <a:rPr lang="uk-UA" sz="2400" b="1" dirty="0">
                <a:solidFill>
                  <a:srgbClr val="FF0000"/>
                </a:solidFill>
              </a:rPr>
              <a:t>розповідним</a:t>
            </a:r>
            <a:r>
              <a:rPr lang="uk-UA" sz="2400" b="1" dirty="0">
                <a:solidFill>
                  <a:srgbClr val="0070C0"/>
                </a:solidFill>
              </a:rPr>
              <a:t>, яке — </a:t>
            </a:r>
            <a:r>
              <a:rPr lang="uk-UA" sz="2400" b="1" dirty="0">
                <a:solidFill>
                  <a:srgbClr val="FF0000"/>
                </a:solidFill>
              </a:rPr>
              <a:t>питальним</a:t>
            </a:r>
            <a:r>
              <a:rPr lang="uk-UA" sz="2400" b="1" dirty="0">
                <a:solidFill>
                  <a:srgbClr val="0070C0"/>
                </a:solidFill>
              </a:rPr>
              <a:t>, а яке — </a:t>
            </a:r>
            <a:r>
              <a:rPr lang="uk-UA" sz="2400" b="1" dirty="0">
                <a:solidFill>
                  <a:srgbClr val="FF0000"/>
                </a:solidFill>
              </a:rPr>
              <a:t>спонукальним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Перевірте </a:t>
            </a:r>
            <a:r>
              <a:rPr lang="uk-UA" sz="2400" b="1" dirty="0">
                <a:solidFill>
                  <a:srgbClr val="0070C0"/>
                </a:solidFill>
              </a:rPr>
              <a:t>себе за правилом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6720" y="2225125"/>
            <a:ext cx="873788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Речення, у якому про щось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(повідомляється),  називається 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розповідним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Речення, у якому про щось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запитується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питальним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Речення, у якому висловлюється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спонукання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дії (прохання, заклик),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спонукальним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303681" y="1229486"/>
            <a:ext cx="2337673" cy="32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519" y="1274177"/>
            <a:ext cx="10038758" cy="7874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Перше перебудуйте </a:t>
            </a:r>
            <a:r>
              <a:rPr lang="uk-UA" sz="2400" b="1" dirty="0">
                <a:solidFill>
                  <a:srgbClr val="0070C0"/>
                </a:solidFill>
              </a:rPr>
              <a:t>на спонукальне, друге — на питальне.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утворені речення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791" y="2205658"/>
            <a:ext cx="82089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1. Друзі побували на Полтавщині.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674" y="2889053"/>
            <a:ext cx="103691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2. У Полтавській області протікає понад 140 річок.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1219" y="2205658"/>
            <a:ext cx="82089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1. Друзі, побувайте на Полтавщині!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321" y="2869550"/>
            <a:ext cx="103691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2. Скільки річок протікає у Полтавській області?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88" y="3717826"/>
            <a:ext cx="1337886" cy="29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речення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Полтава - як виникла ця назва - чому місто назвали саме так - Трен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4" y="3717825"/>
            <a:ext cx="4480581" cy="266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81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761240" y="1845618"/>
            <a:ext cx="2263578" cy="3821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227" y="477466"/>
            <a:ext cx="1000535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таблицю</a:t>
            </a:r>
            <a:r>
              <a:rPr lang="uk-UA" sz="3600" b="1" dirty="0">
                <a:solidFill>
                  <a:schemeClr val="bg1"/>
                </a:solidFill>
              </a:rPr>
              <a:t>. Про що з неї можна дізнатися</a:t>
            </a:r>
            <a:r>
              <a:rPr lang="ru-RU" sz="3600" b="1" dirty="0">
                <a:solidFill>
                  <a:schemeClr val="bg1"/>
                </a:solidFill>
              </a:rPr>
              <a:t>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27770"/>
              </p:ext>
            </p:extLst>
          </p:nvPr>
        </p:nvGraphicFramePr>
        <p:xfrm>
          <a:off x="5227935" y="1845618"/>
          <a:ext cx="4467519" cy="7012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7519">
                  <a:extLst>
                    <a:ext uri="{9D8B030D-6E8A-4147-A177-3AD203B41FA5}">
                      <a16:colId xmlns:a16="http://schemas.microsoft.com/office/drawing/2014/main" xmlns="" val="2575336297"/>
                    </a:ext>
                  </a:extLst>
                </a:gridCol>
              </a:tblGrid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ВИДИ РЕЧЕНЬ</a:t>
                      </a:r>
                      <a:endParaRPr lang="ru-RU" sz="40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0928564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82402"/>
              </p:ext>
            </p:extLst>
          </p:nvPr>
        </p:nvGraphicFramePr>
        <p:xfrm>
          <a:off x="3430436" y="2739611"/>
          <a:ext cx="3880546" cy="34145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0546">
                  <a:extLst>
                    <a:ext uri="{9D8B030D-6E8A-4147-A177-3AD203B41FA5}">
                      <a16:colId xmlns:a16="http://schemas.microsoft.com/office/drawing/2014/main" xmlns="" val="756511641"/>
                    </a:ext>
                  </a:extLst>
                </a:gridCol>
              </a:tblGrid>
              <a:tr h="1310943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за метою висловлювання</a:t>
                      </a:r>
                      <a:endParaRPr lang="ru-RU" sz="40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424613934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розповідні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988343171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питальні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376168245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спонукальні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16210613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50652"/>
              </p:ext>
            </p:extLst>
          </p:nvPr>
        </p:nvGraphicFramePr>
        <p:xfrm>
          <a:off x="7716601" y="2739611"/>
          <a:ext cx="3880546" cy="34145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0546">
                  <a:extLst>
                    <a:ext uri="{9D8B030D-6E8A-4147-A177-3AD203B41FA5}">
                      <a16:colId xmlns:a16="http://schemas.microsoft.com/office/drawing/2014/main" xmlns="" val="756511641"/>
                    </a:ext>
                  </a:extLst>
                </a:gridCol>
              </a:tblGrid>
              <a:tr h="1310943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за</a:t>
                      </a:r>
                      <a:r>
                        <a:rPr lang="uk-UA" sz="4000" baseline="0" dirty="0"/>
                        <a:t> інтонацією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424613934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окличні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988343171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rgbClr val="0070C0"/>
                          </a:solidFill>
                        </a:rPr>
                        <a:t>неокличні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376168245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1162106134"/>
                  </a:ext>
                </a:extLst>
              </a:tr>
            </a:tbl>
          </a:graphicData>
        </a:graphic>
      </p:graphicFrame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4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10160</TotalTime>
  <Words>740</Words>
  <Application>Microsoft Office PowerPoint</Application>
  <PresentationFormat>Произвольный</PresentationFormat>
  <Paragraphs>119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Розрізняю розповідні, питальні і спонукальні речення,  окличні й неокличні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788</cp:revision>
  <dcterms:created xsi:type="dcterms:W3CDTF">2025-08-27T14:01:18Z</dcterms:created>
  <dcterms:modified xsi:type="dcterms:W3CDTF">2026-04-08T09:34:34Z</dcterms:modified>
</cp:coreProperties>
</file>