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793" r:id="rId3"/>
    <p:sldId id="791" r:id="rId4"/>
    <p:sldId id="777" r:id="rId5"/>
    <p:sldId id="492" r:id="rId6"/>
    <p:sldId id="704" r:id="rId7"/>
    <p:sldId id="761" r:id="rId8"/>
    <p:sldId id="782" r:id="rId9"/>
    <p:sldId id="783" r:id="rId10"/>
    <p:sldId id="785" r:id="rId11"/>
    <p:sldId id="787" r:id="rId12"/>
    <p:sldId id="788" r:id="rId13"/>
    <p:sldId id="790" r:id="rId14"/>
    <p:sldId id="699" r:id="rId15"/>
    <p:sldId id="792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55527" y="1413570"/>
            <a:ext cx="9001000" cy="108012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Вживаю речення зі звертанням</a:t>
            </a: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7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Будую речення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97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D:\Картинки до тестів\Сім_я\a65c172c-81b8-4d89-a7e0-afc15c0a4b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162" y="3753911"/>
            <a:ext cx="3599797" cy="196638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764618" y="3394660"/>
            <a:ext cx="73448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2. Відвідала хвору подругу Надійка.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903014" y="2086476"/>
            <a:ext cx="2692468" cy="2927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1471" y="621482"/>
            <a:ext cx="10081120" cy="12027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Перебудуйте </a:t>
            </a:r>
            <a:r>
              <a:rPr lang="uk-UA" sz="3600" b="1" dirty="0">
                <a:solidFill>
                  <a:schemeClr val="bg1"/>
                </a:solidFill>
              </a:rPr>
              <a:t>подані речення так, щоб у них були звертання. Запишіть їх. 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64618" y="2061642"/>
            <a:ext cx="734481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6088" indent="-446088">
              <a:buAutoNum type="arabicPeriod"/>
            </a:pPr>
            <a:r>
              <a:rPr lang="uk-UA" sz="3600" b="1" dirty="0" smtClean="0">
                <a:solidFill>
                  <a:schemeClr val="bg1"/>
                </a:solidFill>
              </a:rPr>
              <a:t>Купила </a:t>
            </a:r>
            <a:r>
              <a:rPr lang="uk-UA" sz="3600" b="1" dirty="0">
                <a:solidFill>
                  <a:schemeClr val="bg1"/>
                </a:solidFill>
              </a:rPr>
              <a:t>мені мама книжку про прибульців з космосу. 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64618" y="2086476"/>
            <a:ext cx="735794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1. </a:t>
            </a:r>
            <a:r>
              <a:rPr lang="uk-UA" sz="3600" b="1" dirty="0">
                <a:solidFill>
                  <a:srgbClr val="FFFF00"/>
                </a:solidFill>
              </a:rPr>
              <a:t>Мамо</a:t>
            </a:r>
            <a:r>
              <a:rPr lang="uk-UA" sz="3600" b="1" dirty="0">
                <a:solidFill>
                  <a:schemeClr val="bg1"/>
                </a:solidFill>
              </a:rPr>
              <a:t>, купи мені книжку про прибульців. 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68324" y="3388157"/>
            <a:ext cx="73411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2. </a:t>
            </a:r>
            <a:r>
              <a:rPr lang="uk-UA" sz="3600" b="1" dirty="0" smtClean="0">
                <a:solidFill>
                  <a:srgbClr val="FFFF00"/>
                </a:solidFill>
              </a:rPr>
              <a:t>Надійко</a:t>
            </a:r>
            <a:r>
              <a:rPr lang="uk-UA" sz="3600" b="1" dirty="0">
                <a:solidFill>
                  <a:schemeClr val="bg1"/>
                </a:solidFill>
              </a:rPr>
              <a:t>, відвідай хвору подругу.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40508" y="4149874"/>
            <a:ext cx="734481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 3. Хлопчики </a:t>
            </a:r>
            <a:r>
              <a:rPr lang="uk-UA" sz="3600" b="1" dirty="0">
                <a:solidFill>
                  <a:schemeClr val="bg1"/>
                </a:solidFill>
              </a:rPr>
              <a:t>поступились дівчаткам місцем в автобусі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20360" y="4150358"/>
            <a:ext cx="741223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</a:t>
            </a:r>
            <a:r>
              <a:rPr lang="uk-UA" sz="3600" b="1" dirty="0">
                <a:solidFill>
                  <a:schemeClr val="bg1"/>
                </a:solidFill>
              </a:rPr>
              <a:t>. </a:t>
            </a:r>
            <a:r>
              <a:rPr lang="uk-UA" sz="3600" b="1" dirty="0">
                <a:solidFill>
                  <a:srgbClr val="FFFF00"/>
                </a:solidFill>
              </a:rPr>
              <a:t>Хлопчики</a:t>
            </a:r>
            <a:r>
              <a:rPr lang="uk-UA" sz="3600" b="1" dirty="0">
                <a:solidFill>
                  <a:schemeClr val="bg1"/>
                </a:solidFill>
              </a:rPr>
              <a:t>, поступіться дівчаткам місцем в автобусі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5487" y="5384717"/>
            <a:ext cx="1051316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1694E9"/>
                </a:solidFill>
              </a:rPr>
              <a:t>Як звертання виділяється в усному </a:t>
            </a:r>
            <a:r>
              <a:rPr lang="uk-UA" sz="3200" b="1" dirty="0">
                <a:solidFill>
                  <a:srgbClr val="1694E9"/>
                </a:solidFill>
              </a:rPr>
              <a:t>мовленні й </a:t>
            </a:r>
            <a:r>
              <a:rPr lang="uk-UA" sz="3200" b="1" dirty="0" smtClean="0">
                <a:solidFill>
                  <a:srgbClr val="1694E9"/>
                </a:solidFill>
              </a:rPr>
              <a:t>на письмі?</a:t>
            </a:r>
            <a:endParaRPr lang="uk-UA" sz="3200" b="1" dirty="0">
              <a:solidFill>
                <a:srgbClr val="1694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137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4" grpId="0" animBg="1"/>
      <p:bldP spid="17" grpId="0" animBg="1"/>
      <p:bldP spid="20" grpId="0" animBg="1"/>
      <p:bldP spid="2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7302" y="531060"/>
            <a:ext cx="10055289" cy="882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4000" b="1" dirty="0">
                <a:solidFill>
                  <a:schemeClr val="bg1"/>
                </a:solidFill>
              </a:rPr>
              <a:t>діалог. Що в ньому </a:t>
            </a:r>
            <a:r>
              <a:rPr lang="uk-UA" sz="4000" b="1" dirty="0" err="1">
                <a:solidFill>
                  <a:schemeClr val="bg1"/>
                </a:solidFill>
              </a:rPr>
              <a:t>пропущено</a:t>
            </a:r>
            <a:r>
              <a:rPr lang="uk-UA" sz="4000" b="1" dirty="0">
                <a:solidFill>
                  <a:schemeClr val="bg1"/>
                </a:solidFill>
              </a:rPr>
              <a:t>?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67346" y="2134225"/>
            <a:ext cx="7272808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— </a:t>
            </a:r>
            <a:r>
              <a:rPr lang="uk-UA" sz="3200" b="1" dirty="0" smtClean="0">
                <a:solidFill>
                  <a:schemeClr val="bg1"/>
                </a:solidFill>
              </a:rPr>
              <a:t>Мамо  </a:t>
            </a:r>
            <a:r>
              <a:rPr lang="uk-UA" sz="3200" b="1" dirty="0">
                <a:solidFill>
                  <a:schemeClr val="bg1"/>
                </a:solidFill>
              </a:rPr>
              <a:t>ти любиш казки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— Люблю </a:t>
            </a:r>
            <a:r>
              <a:rPr lang="uk-UA" sz="3200" b="1" dirty="0" smtClean="0">
                <a:solidFill>
                  <a:schemeClr val="bg1"/>
                </a:solidFill>
              </a:rPr>
              <a:t> Данилку 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— А хочеш </a:t>
            </a:r>
            <a:r>
              <a:rPr lang="uk-UA" sz="3200" b="1" dirty="0" smtClean="0">
                <a:solidFill>
                  <a:schemeClr val="bg1"/>
                </a:solidFill>
              </a:rPr>
              <a:t> мамо  я </a:t>
            </a:r>
            <a:r>
              <a:rPr lang="uk-UA" sz="3200" b="1" dirty="0">
                <a:solidFill>
                  <a:schemeClr val="bg1"/>
                </a:solidFill>
              </a:rPr>
              <a:t>розкажу тобі невеличку казку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— Дуже хочу </a:t>
            </a:r>
            <a:r>
              <a:rPr lang="uk-UA" sz="3200" b="1" dirty="0" smtClean="0">
                <a:solidFill>
                  <a:schemeClr val="bg1"/>
                </a:solidFill>
              </a:rPr>
              <a:t> синку 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— Жила собі чашка з молоком, а я її розбив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— Ну й невесела в тебе казка </a:t>
            </a:r>
            <a:r>
              <a:rPr lang="uk-UA" sz="3200" b="1" dirty="0" smtClean="0">
                <a:solidFill>
                  <a:schemeClr val="bg1"/>
                </a:solidFill>
              </a:rPr>
              <a:t> Данилку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1201247" y="1476665"/>
            <a:ext cx="2551663" cy="358071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827615" y="1462751"/>
            <a:ext cx="7352269" cy="6062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Спишіть </a:t>
            </a:r>
            <a:r>
              <a:rPr lang="uk-UA" sz="2800" b="1" dirty="0">
                <a:solidFill>
                  <a:srgbClr val="0070C0"/>
                </a:solidFill>
              </a:rPr>
              <a:t>діалог, поставивши розділові знаки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1856" y="4878917"/>
            <a:ext cx="307575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Р</a:t>
            </a:r>
            <a:r>
              <a:rPr lang="uk-UA" sz="2800" b="1" dirty="0" err="1">
                <a:solidFill>
                  <a:srgbClr val="0070C0"/>
                </a:solidFill>
              </a:rPr>
              <a:t>озіграйте</a:t>
            </a:r>
            <a:r>
              <a:rPr lang="uk-UA" sz="2800" b="1" dirty="0">
                <a:solidFill>
                  <a:srgbClr val="0070C0"/>
                </a:solidFill>
              </a:rPr>
              <a:t> сценку  за  діалогом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1951" y="2135391"/>
            <a:ext cx="303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,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68295" y="2068976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7975" y="2610956"/>
            <a:ext cx="303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,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49700" y="2594847"/>
            <a:ext cx="30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31991" y="3064161"/>
            <a:ext cx="303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,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12111" y="3573810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22168" y="3064161"/>
            <a:ext cx="303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,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48783" y="4079607"/>
            <a:ext cx="303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,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73567" y="4018200"/>
            <a:ext cx="335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!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35861" y="5034294"/>
            <a:ext cx="30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029103" y="5519767"/>
            <a:ext cx="303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,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72551" y="5509859"/>
            <a:ext cx="30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6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  <p:bldP spid="12" grpId="0"/>
      <p:bldP spid="13" grpId="0"/>
      <p:bldP spid="15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1692"/>
            <a:ext cx="10157834" cy="10728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Чи </a:t>
            </a:r>
            <a:r>
              <a:rPr lang="uk-UA" sz="3600" b="1" dirty="0">
                <a:solidFill>
                  <a:schemeClr val="bg1"/>
                </a:solidFill>
              </a:rPr>
              <a:t>траплялися у </a:t>
            </a:r>
            <a:r>
              <a:rPr lang="uk-UA" sz="3600" b="1" dirty="0" smtClean="0">
                <a:solidFill>
                  <a:schemeClr val="bg1"/>
                </a:solidFill>
              </a:rPr>
              <a:t>вашому </a:t>
            </a:r>
            <a:r>
              <a:rPr lang="uk-UA" sz="3600" b="1" dirty="0">
                <a:solidFill>
                  <a:schemeClr val="bg1"/>
                </a:solidFill>
              </a:rPr>
              <a:t>житті кумедні або прикрі випадки? Які саме?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5487" y="4295631"/>
            <a:ext cx="51125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Розкажу вам випадок…</a:t>
            </a:r>
          </a:p>
        </p:txBody>
      </p:sp>
      <p:pic>
        <p:nvPicPr>
          <p:cNvPr id="1028" name="Picture 4" descr="Дети сети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 bwMode="auto">
          <a:xfrm>
            <a:off x="6492151" y="1738776"/>
            <a:ext cx="4717154" cy="442732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11511" y="3287519"/>
            <a:ext cx="44644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Розкажу вам казку…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56329" y="1997199"/>
            <a:ext cx="4574860" cy="9285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800" b="1" dirty="0">
                <a:solidFill>
                  <a:srgbClr val="0070C0"/>
                </a:solidFill>
              </a:rPr>
              <a:t>про один із них текст (3–4  речення). 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2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552325"/>
            <a:ext cx="10077364" cy="10728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 </a:t>
            </a:r>
            <a:r>
              <a:rPr lang="uk-UA" sz="3600" b="1" dirty="0">
                <a:solidFill>
                  <a:schemeClr val="bg1"/>
                </a:solidFill>
              </a:rPr>
              <a:t>кого зі своїх рідних або друзів </a:t>
            </a:r>
            <a:r>
              <a:rPr lang="uk-UA" sz="3600" b="1" dirty="0" smtClean="0">
                <a:solidFill>
                  <a:schemeClr val="bg1"/>
                </a:solidFill>
              </a:rPr>
              <a:t>ви хочете </a:t>
            </a:r>
            <a:r>
              <a:rPr lang="uk-UA" sz="3600" b="1" dirty="0">
                <a:solidFill>
                  <a:schemeClr val="bg1"/>
                </a:solidFill>
              </a:rPr>
              <a:t>звернутися з проханням? 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4" y="2868824"/>
            <a:ext cx="2354767" cy="300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27" y="2767284"/>
            <a:ext cx="2132521" cy="311078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731991" y="2619118"/>
            <a:ext cx="4976502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 </a:t>
            </a:r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Мамо, тато, </a:t>
            </a:r>
            <a:endParaRPr lang="uk-UA" sz="36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бабусю</a:t>
            </a:r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дідусю, братику, сестричко…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0767" y="1777583"/>
            <a:ext cx="8726381" cy="5566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800" b="1" dirty="0">
                <a:solidFill>
                  <a:srgbClr val="0070C0"/>
                </a:solidFill>
              </a:rPr>
              <a:t>своє прохання, використовуючи звертання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117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3475222"/>
            <a:ext cx="2716654" cy="281727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3 клас\01 УКР МОВА\1 Пономарьова\08 Речення\№097-Вживаю речення зі звертанням\2026-04-02_2155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r="335"/>
          <a:stretch/>
        </p:blipFill>
        <p:spPr bwMode="auto">
          <a:xfrm>
            <a:off x="1055226" y="1341562"/>
            <a:ext cx="10048171" cy="205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39504" y="3645818"/>
            <a:ext cx="6552728" cy="10402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Що називають звертанням?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Як звертання виділяється на письмі?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36077" y="1921390"/>
            <a:ext cx="5153757" cy="105585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>
                <a:solidFill>
                  <a:schemeClr val="bg1"/>
                </a:solidFill>
              </a:rPr>
              <a:t>було </a:t>
            </a:r>
            <a:r>
              <a:rPr lang="ru-RU" sz="2800" b="1" dirty="0" err="1">
                <a:solidFill>
                  <a:schemeClr val="bg1"/>
                </a:solidFill>
              </a:rPr>
              <a:t>зрозумілим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легким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ata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3375" r="6769" b="5523"/>
          <a:stretch/>
        </p:blipFill>
        <p:spPr bwMode="auto">
          <a:xfrm>
            <a:off x="979943" y="1334839"/>
            <a:ext cx="1431634" cy="22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4867895" y="4517855"/>
            <a:ext cx="5907096" cy="1055852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</a:t>
            </a:r>
            <a:r>
              <a:rPr lang="ru-RU" sz="2800" b="1" dirty="0" smtClean="0">
                <a:solidFill>
                  <a:schemeClr val="bg1"/>
                </a:solidFill>
              </a:rPr>
              <a:t>уроку  часто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виникали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багато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помилок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87775" y="3213770"/>
            <a:ext cx="4690049" cy="10558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інколи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уроку </a:t>
            </a:r>
            <a:r>
              <a:rPr lang="ru-RU" sz="2800" b="1" dirty="0" err="1">
                <a:solidFill>
                  <a:schemeClr val="bg1"/>
                </a:solidFill>
              </a:rPr>
              <a:t>з'являлися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36077" y="3213770"/>
            <a:ext cx="1126882" cy="10558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0374" y="462754"/>
            <a:ext cx="9659132" cy="654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36077" y="1173980"/>
            <a:ext cx="8325667" cy="6548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Оцініть свою роботу на уроці розділовими знаками </a:t>
            </a:r>
          </a:p>
        </p:txBody>
      </p:sp>
      <p:pic>
        <p:nvPicPr>
          <p:cNvPr id="9" name="Picture 2" descr="D:\Картинки до тестів\Емоції Розділові знаки\Знак питання з чоловічк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-1" r="10869" b="12229"/>
          <a:stretch/>
        </p:blipFill>
        <p:spPr bwMode="auto">
          <a:xfrm>
            <a:off x="3455565" y="4509914"/>
            <a:ext cx="1240483" cy="19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52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050" y="494643"/>
            <a:ext cx="9896757" cy="720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Налаштуймося </a:t>
            </a:r>
            <a:r>
              <a:rPr lang="uk-UA" sz="4000" b="1" dirty="0">
                <a:solidFill>
                  <a:schemeClr val="bg1"/>
                </a:solidFill>
              </a:rPr>
              <a:t>на роботу</a:t>
            </a:r>
          </a:p>
        </p:txBody>
      </p:sp>
      <p:pic>
        <p:nvPicPr>
          <p:cNvPr id="6" name="Рисунок 5" descr="Картинки по запросу тач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3" y="2697427"/>
            <a:ext cx="2491678" cy="16813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Картинки по запросу маинка жовта малюно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26" y="2701238"/>
            <a:ext cx="2134228" cy="167828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Картинки по запросу машина синя малюно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89" y="2697427"/>
            <a:ext cx="2203859" cy="167828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Картинки по запросу машина розовая малюнок муль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56" y="2701238"/>
            <a:ext cx="2275805" cy="167756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167373" y="4458033"/>
            <a:ext cx="1874434" cy="621095"/>
          </a:xfrm>
          <a:prstGeom prst="roundRect">
            <a:avLst/>
          </a:prstGeom>
          <a:solidFill>
            <a:srgbClr val="F75FC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творчість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86723" y="4458033"/>
            <a:ext cx="1874434" cy="621095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увага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38673" y="4501163"/>
            <a:ext cx="2459413" cy="621095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працьовитість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349651" y="4458033"/>
            <a:ext cx="2186840" cy="621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старанність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1551" y="1364780"/>
            <a:ext cx="8280920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0070C0"/>
                </a:solidFill>
              </a:rPr>
              <a:t>Чи </a:t>
            </a:r>
            <a:r>
              <a:rPr lang="uk-UA" sz="2800" b="1" dirty="0" smtClean="0">
                <a:solidFill>
                  <a:srgbClr val="0070C0"/>
                </a:solidFill>
              </a:rPr>
              <a:t>любите ви подорожувати? </a:t>
            </a:r>
            <a:r>
              <a:rPr lang="uk-UA" sz="2800" b="1" dirty="0">
                <a:solidFill>
                  <a:srgbClr val="0070C0"/>
                </a:solidFill>
              </a:rPr>
              <a:t>На </a:t>
            </a:r>
            <a:r>
              <a:rPr lang="uk-UA" sz="2800" b="1" dirty="0" smtClean="0">
                <a:solidFill>
                  <a:srgbClr val="0070C0"/>
                </a:solidFill>
              </a:rPr>
              <a:t>екрані </a:t>
            </a:r>
            <a:r>
              <a:rPr lang="uk-UA" sz="2800" b="1" dirty="0">
                <a:solidFill>
                  <a:srgbClr val="0070C0"/>
                </a:solidFill>
              </a:rPr>
              <a:t>машинки.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lvl="0" algn="ctr"/>
            <a:r>
              <a:rPr lang="uk-UA" sz="2800" b="1" dirty="0" smtClean="0">
                <a:solidFill>
                  <a:srgbClr val="0070C0"/>
                </a:solidFill>
              </a:rPr>
              <a:t>Яку ви виберете для участі у подорожі на уроці?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451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08 Речення\№096-Розп, пит спон речення, окличні й неокл\2026-03-31_224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4" y="1402483"/>
            <a:ext cx="10048171" cy="33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91" y="4280566"/>
            <a:ext cx="2190828" cy="227197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785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16896" y="1975406"/>
            <a:ext cx="3737351" cy="57901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Що виражає речення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3695" y="1975406"/>
            <a:ext cx="5808524" cy="57901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Речення </a:t>
            </a:r>
            <a:r>
              <a:rPr lang="uk-UA" sz="2800" b="1" dirty="0">
                <a:solidFill>
                  <a:schemeClr val="bg1"/>
                </a:solidFill>
              </a:rPr>
              <a:t>виражає </a:t>
            </a:r>
            <a:r>
              <a:rPr lang="uk-UA" sz="2800" b="1" dirty="0">
                <a:solidFill>
                  <a:srgbClr val="FFFF00"/>
                </a:solidFill>
              </a:rPr>
              <a:t>закінчену </a:t>
            </a:r>
            <a:r>
              <a:rPr lang="uk-UA" sz="2800" b="1" dirty="0" smtClean="0">
                <a:solidFill>
                  <a:srgbClr val="FFFF00"/>
                </a:solidFill>
              </a:rPr>
              <a:t>думку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521" y="2641309"/>
            <a:ext cx="4121740" cy="200906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Які речення називають </a:t>
            </a:r>
            <a:r>
              <a:rPr lang="uk-UA" sz="2800" b="1" dirty="0" smtClean="0">
                <a:solidFill>
                  <a:srgbClr val="FFFF00"/>
                </a:solidFill>
              </a:rPr>
              <a:t>розповідним? 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Питальним?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Спонукальним?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7455" y="477466"/>
            <a:ext cx="10297144" cy="708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</a:rPr>
              <a:t>Кошик знань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451" y="1269554"/>
            <a:ext cx="3061340" cy="57901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Що </a:t>
            </a:r>
            <a:r>
              <a:rPr lang="uk-UA" sz="2800" b="1" dirty="0" smtClean="0">
                <a:solidFill>
                  <a:schemeClr val="bg1"/>
                </a:solidFill>
              </a:rPr>
              <a:t>таке </a:t>
            </a:r>
            <a:r>
              <a:rPr lang="uk-UA" sz="2800" b="1" dirty="0">
                <a:solidFill>
                  <a:schemeClr val="bg1"/>
                </a:solidFill>
              </a:rPr>
              <a:t>речення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540281" y="1269554"/>
            <a:ext cx="6298725" cy="65039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uk-UA" sz="2800" b="1" dirty="0" smtClean="0"/>
              <a:t>Речення – це зв’язані </a:t>
            </a:r>
            <a:r>
              <a:rPr lang="uk-UA" sz="2800" b="1" dirty="0"/>
              <a:t>між собою </a:t>
            </a:r>
            <a:r>
              <a:rPr lang="uk-UA" sz="2800" b="1" dirty="0" smtClean="0"/>
              <a:t>слова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742261" y="2554422"/>
            <a:ext cx="5185310" cy="279880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Речення, в якому про щось розповідається, – </a:t>
            </a:r>
            <a:r>
              <a:rPr lang="uk-UA" sz="2800" b="1" dirty="0" smtClean="0">
                <a:solidFill>
                  <a:srgbClr val="FFFF00"/>
                </a:solidFill>
              </a:rPr>
              <a:t>розповідне.</a:t>
            </a:r>
          </a:p>
          <a:p>
            <a:r>
              <a:rPr lang="uk-UA" sz="2800" b="1" dirty="0" smtClean="0"/>
              <a:t> Речення, в якому щось запитують, – </a:t>
            </a:r>
            <a:r>
              <a:rPr lang="uk-UA" sz="2800" b="1" dirty="0" smtClean="0">
                <a:solidFill>
                  <a:srgbClr val="FFFF00"/>
                </a:solidFill>
              </a:rPr>
              <a:t>питальне.</a:t>
            </a:r>
          </a:p>
          <a:p>
            <a:r>
              <a:rPr lang="uk-UA" sz="2800" b="1" dirty="0"/>
              <a:t>Речення, в </a:t>
            </a:r>
            <a:r>
              <a:rPr lang="uk-UA" sz="2800" b="1" dirty="0" smtClean="0"/>
              <a:t>якому спонукають до дії, – </a:t>
            </a:r>
            <a:r>
              <a:rPr lang="uk-UA" sz="2800" b="1" dirty="0" smtClean="0">
                <a:solidFill>
                  <a:srgbClr val="FFFF00"/>
                </a:solidFill>
              </a:rPr>
              <a:t>спонукальне.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645" y="5281878"/>
            <a:ext cx="3981851" cy="105585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Якими можуть бути речення за інтонацією?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4827" y="5314191"/>
            <a:ext cx="5172744" cy="105585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За інтонацією речення </a:t>
            </a:r>
            <a:r>
              <a:rPr lang="uk-UA" sz="2800" b="1" dirty="0" smtClean="0">
                <a:solidFill>
                  <a:schemeClr val="bg1"/>
                </a:solidFill>
              </a:rPr>
              <a:t>бувають </a:t>
            </a:r>
            <a:r>
              <a:rPr lang="uk-UA" sz="2800" b="1" dirty="0">
                <a:solidFill>
                  <a:srgbClr val="FFFF00"/>
                </a:solidFill>
              </a:rPr>
              <a:t>окличні і неокличні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3" name="Picture 2" descr="D:\Картинки до тестів\Людина\Дівча замислен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8005"/>
          <a:stretch/>
        </p:blipFill>
        <p:spPr bwMode="auto">
          <a:xfrm flipH="1">
            <a:off x="10040205" y="3141763"/>
            <a:ext cx="1663053" cy="33210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285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855" y="1485578"/>
            <a:ext cx="6443358" cy="181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Сьогодні на уроці ми згадаємо речення зі </a:t>
            </a:r>
            <a:r>
              <a:rPr lang="uk-UA" sz="2800" b="1" dirty="0" smtClean="0">
                <a:solidFill>
                  <a:srgbClr val="0070C0"/>
                </a:solidFill>
              </a:rPr>
              <a:t>звертаннями. Будемо </a:t>
            </a:r>
            <a:r>
              <a:rPr lang="uk-UA" sz="2800" b="1" dirty="0">
                <a:solidFill>
                  <a:srgbClr val="0070C0"/>
                </a:solidFill>
              </a:rPr>
              <a:t>вчитися правильно звертатися до своїх рідних, друзів, вчителя або вчительки.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_Проект_Королівство Ану_1_01_2025_!!!\!!!_Проект_Королівство Ану_1_01_2025_!!!\kafe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91" y="3429794"/>
            <a:ext cx="2948189" cy="2948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3 клас\01 УКР МОВА\1 Пономарьова\06 Дієслово\№087-Добираю дієслова - антоніми і синоніми\Аркуш в лінію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894"/>
          <a:stretch/>
        </p:blipFill>
        <p:spPr bwMode="auto">
          <a:xfrm>
            <a:off x="874315" y="1188000"/>
            <a:ext cx="9710264" cy="53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1826815"/>
            <a:ext cx="4386055" cy="9819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3903" y="-704032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4066" y="-786662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34782" y="-684309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38498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36372" y="1404284"/>
            <a:ext cx="441301" cy="5510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317099" y="-726583"/>
            <a:ext cx="526345" cy="6572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57465" y="-662052"/>
            <a:ext cx="474665" cy="59269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267778" y="4711661"/>
            <a:ext cx="8917741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Запишіть слово. Складіть його звукову схему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271464" y="1188000"/>
            <a:ext cx="1934069" cy="7673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12" y="2425561"/>
            <a:ext cx="1882920" cy="1076242"/>
          </a:xfrm>
          <a:prstGeom prst="rect">
            <a:avLst/>
          </a:prstGeom>
        </p:spPr>
      </p:pic>
      <p:sp>
        <p:nvSpPr>
          <p:cNvPr id="23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1280226" y="2853730"/>
            <a:ext cx="1906306" cy="6917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=: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6" y="500405"/>
            <a:ext cx="10052051" cy="729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речення з віршів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3991" y="1341562"/>
            <a:ext cx="892328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chemeClr val="bg1"/>
                </a:solidFill>
              </a:rPr>
              <a:t>Літо</a:t>
            </a:r>
            <a:r>
              <a:rPr lang="uk-UA" sz="3200" b="1" dirty="0">
                <a:solidFill>
                  <a:schemeClr val="bg1"/>
                </a:solidFill>
              </a:rPr>
              <a:t>, до побачення! (Валентин Бичко)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chemeClr val="bg1"/>
                </a:solidFill>
              </a:rPr>
              <a:t>Як </a:t>
            </a:r>
            <a:r>
              <a:rPr lang="uk-UA" sz="3200" b="1" dirty="0">
                <a:solidFill>
                  <a:schemeClr val="bg1"/>
                </a:solidFill>
              </a:rPr>
              <a:t>вам, бджілко, </a:t>
            </a:r>
            <a:r>
              <a:rPr lang="uk-UA" sz="3200" b="1" dirty="0" err="1" smtClean="0">
                <a:solidFill>
                  <a:schemeClr val="bg1"/>
                </a:solidFill>
              </a:rPr>
              <a:t>ночувалось</a:t>
            </a:r>
            <a:r>
              <a:rPr lang="uk-UA" sz="3200" b="1" dirty="0">
                <a:solidFill>
                  <a:schemeClr val="bg1"/>
                </a:solidFill>
              </a:rPr>
              <a:t>? (Ліна Костенко)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uk-UA" sz="3200" b="1" dirty="0" smtClean="0">
                <a:solidFill>
                  <a:schemeClr val="bg1"/>
                </a:solidFill>
              </a:rPr>
              <a:t>Чого </a:t>
            </a:r>
            <a:r>
              <a:rPr lang="uk-UA" sz="3200" b="1" dirty="0">
                <a:solidFill>
                  <a:schemeClr val="bg1"/>
                </a:solidFill>
              </a:rPr>
              <a:t>в </a:t>
            </a:r>
            <a:r>
              <a:rPr lang="uk-UA" sz="3200" b="1" dirty="0" smtClean="0">
                <a:solidFill>
                  <a:schemeClr val="bg1"/>
                </a:solidFill>
              </a:rPr>
              <a:t>чорнилі </a:t>
            </a:r>
            <a:r>
              <a:rPr lang="uk-UA" sz="3200" b="1" dirty="0">
                <a:solidFill>
                  <a:schemeClr val="bg1"/>
                </a:solidFill>
              </a:rPr>
              <a:t>руки, Таню? (Грицько Бойко) 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5647" y="3027800"/>
            <a:ext cx="822852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buAutoNum type="arabicPeriod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кого звертаються поети? </a:t>
            </a:r>
          </a:p>
          <a:p>
            <a:pPr marL="361950" indent="-361950"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Підкресліть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 слова в реченнях. </a:t>
            </a:r>
          </a:p>
          <a:p>
            <a:pPr marL="361950" indent="-361950">
              <a:buAutoNum type="arabicPeriod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розділові знаки стоять біля цих слів?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Зробіть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висновок, як виділяються звертання на письмі.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 за правилом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2115" y="3027800"/>
            <a:ext cx="846330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Слово або сполучення слів, яке називає того, до кого звертається мовець, називається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звертанням. 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На письмі звертання виділяється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комами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або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 оклику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Наприклад: </a:t>
            </a: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ти нам, весно, принесла? Діти! Бережіть природу.</a:t>
            </a:r>
          </a:p>
        </p:txBody>
      </p:sp>
      <p:pic>
        <p:nvPicPr>
          <p:cNvPr id="9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423" y="2493588"/>
            <a:ext cx="1636340" cy="33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707655" y="1845618"/>
            <a:ext cx="86409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147815" y="2349674"/>
            <a:ext cx="15121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563181" y="2809611"/>
            <a:ext cx="89700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224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621482"/>
            <a:ext cx="10369152" cy="864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3600" b="1" dirty="0">
                <a:solidFill>
                  <a:schemeClr val="bg1"/>
                </a:solidFill>
              </a:rPr>
              <a:t>жарт. </a:t>
            </a:r>
            <a:r>
              <a:rPr lang="ru-RU" sz="3600" b="1" dirty="0" smtClean="0">
                <a:solidFill>
                  <a:schemeClr val="bg1"/>
                </a:solidFill>
              </a:rPr>
              <a:t>З</a:t>
            </a:r>
            <a:r>
              <a:rPr lang="uk-UA" sz="3600" b="1" dirty="0" smtClean="0">
                <a:solidFill>
                  <a:schemeClr val="bg1"/>
                </a:solidFill>
              </a:rPr>
              <a:t>найдіть </a:t>
            </a:r>
            <a:r>
              <a:rPr lang="uk-UA" sz="3600" b="1" dirty="0">
                <a:solidFill>
                  <a:schemeClr val="bg1"/>
                </a:solidFill>
              </a:rPr>
              <a:t>речення зі звертанням.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5487" y="2293801"/>
            <a:ext cx="892899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— </a:t>
            </a:r>
            <a:r>
              <a:rPr lang="uk-UA" sz="3600" b="1" dirty="0">
                <a:solidFill>
                  <a:schemeClr val="bg1"/>
                </a:solidFill>
              </a:rPr>
              <a:t>Доню, чому ти так швидко їси шоколад? Чи </a:t>
            </a:r>
            <a:r>
              <a:rPr lang="uk-UA" sz="3600" b="1" dirty="0" err="1">
                <a:solidFill>
                  <a:schemeClr val="bg1"/>
                </a:solidFill>
              </a:rPr>
              <a:t>забула</a:t>
            </a:r>
            <a:r>
              <a:rPr lang="uk-UA" sz="3600" b="1" dirty="0">
                <a:solidFill>
                  <a:schemeClr val="bg1"/>
                </a:solidFill>
              </a:rPr>
              <a:t>, що в тебе є братик?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— </a:t>
            </a:r>
            <a:r>
              <a:rPr lang="uk-UA" sz="3600" b="1" dirty="0">
                <a:solidFill>
                  <a:schemeClr val="bg1"/>
                </a:solidFill>
              </a:rPr>
              <a:t>Ні, мамо, не </a:t>
            </a:r>
            <a:r>
              <a:rPr lang="uk-UA" sz="3600" b="1" dirty="0" err="1">
                <a:solidFill>
                  <a:schemeClr val="bg1"/>
                </a:solidFill>
              </a:rPr>
              <a:t>забула</a:t>
            </a:r>
            <a:r>
              <a:rPr lang="uk-UA" sz="3600" b="1" dirty="0">
                <a:solidFill>
                  <a:schemeClr val="bg1"/>
                </a:solidFill>
              </a:rPr>
              <a:t>. Тому й поспішаю.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5487" y="1636412"/>
            <a:ext cx="6120680" cy="6014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800" b="1" dirty="0">
                <a:solidFill>
                  <a:srgbClr val="0070C0"/>
                </a:solidFill>
              </a:rPr>
              <a:t>їх і </a:t>
            </a:r>
            <a:r>
              <a:rPr lang="uk-UA" sz="28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800" b="1" dirty="0">
                <a:solidFill>
                  <a:srgbClr val="0070C0"/>
                </a:solidFill>
              </a:rPr>
              <a:t>звертання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71551" y="2853730"/>
            <a:ext cx="113355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02636" y="3933850"/>
            <a:ext cx="114440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Картинки до тестів\Сім_я\a65c172c-81b8-4d89-a7e0-afc15c0a4b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15" y="4164088"/>
            <a:ext cx="4028692" cy="2200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26465" y="4249294"/>
            <a:ext cx="5341630" cy="13407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Що називає звертання?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Як воно виділяється на письмі? А при читанні</a:t>
            </a:r>
            <a:r>
              <a:rPr lang="ru-RU" sz="2800" b="1" dirty="0" smtClean="0">
                <a:solidFill>
                  <a:srgbClr val="0070C0"/>
                </a:solidFill>
              </a:rPr>
              <a:t> речень?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994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 flipH="1">
            <a:off x="1042414" y="1971632"/>
            <a:ext cx="1802399" cy="30427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3479" y="621482"/>
            <a:ext cx="10153128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Допоможіть </a:t>
            </a:r>
            <a:r>
              <a:rPr lang="uk-UA" sz="3600" b="1" dirty="0">
                <a:solidFill>
                  <a:schemeClr val="bg1"/>
                </a:solidFill>
              </a:rPr>
              <a:t>Щебетунчикові записати подані слова у  формі  звертання.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1711" y="1971632"/>
            <a:ext cx="477570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1694E9"/>
                </a:solidFill>
              </a:rPr>
              <a:t>Зразок: тато — тату.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83181" y="2691744"/>
            <a:ext cx="8393425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Мама –                           </a:t>
            </a:r>
            <a:r>
              <a:rPr lang="uk-UA" sz="3600" b="1" dirty="0" smtClean="0"/>
              <a:t>дідусь – </a:t>
            </a:r>
          </a:p>
          <a:p>
            <a:r>
              <a:rPr lang="uk-UA" sz="3600" b="1" dirty="0" smtClean="0"/>
              <a:t>друг –                             сусідка – </a:t>
            </a:r>
          </a:p>
          <a:p>
            <a:r>
              <a:rPr lang="uk-UA" sz="3600" b="1" dirty="0" smtClean="0"/>
              <a:t>товариш –                     Сергійко – 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24008" y="2659477"/>
            <a:ext cx="1436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</a:rPr>
              <a:t>мамо</a:t>
            </a:r>
            <a:r>
              <a:rPr lang="ru-RU" sz="3600" b="1" dirty="0" smtClean="0">
                <a:solidFill>
                  <a:srgbClr val="FFFF00"/>
                </a:solidFill>
              </a:rPr>
              <a:t>,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24008" y="3214301"/>
            <a:ext cx="1599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</a:rPr>
              <a:t>друже</a:t>
            </a:r>
            <a:r>
              <a:rPr lang="ru-RU" sz="3600" b="1" dirty="0" smtClean="0">
                <a:solidFill>
                  <a:srgbClr val="FFFF00"/>
                </a:solidFill>
              </a:rPr>
              <a:t>,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11911" y="3717826"/>
            <a:ext cx="2244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</a:rPr>
              <a:t>товаришу</a:t>
            </a:r>
            <a:r>
              <a:rPr lang="ru-RU" sz="3600" b="1" dirty="0" smtClean="0">
                <a:solidFill>
                  <a:srgbClr val="FFFF00"/>
                </a:solidFill>
              </a:rPr>
              <a:t>,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32466" y="2637706"/>
            <a:ext cx="1705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дідусю,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00343" y="3204778"/>
            <a:ext cx="1757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</a:rPr>
              <a:t>сусідко</a:t>
            </a:r>
            <a:r>
              <a:rPr lang="ru-RU" sz="3600" b="1" dirty="0" smtClean="0">
                <a:solidFill>
                  <a:srgbClr val="FFFF00"/>
                </a:solidFill>
              </a:rPr>
              <a:t>,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332391" y="3759602"/>
            <a:ext cx="1993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</a:rPr>
              <a:t>Сергійку</a:t>
            </a:r>
            <a:r>
              <a:rPr lang="ru-RU" sz="3600" b="1" dirty="0" smtClean="0">
                <a:solidFill>
                  <a:srgbClr val="FFFF00"/>
                </a:solidFill>
              </a:rPr>
              <a:t>,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32076" y="4550967"/>
            <a:ext cx="839342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Іван Степанович – </a:t>
            </a:r>
          </a:p>
          <a:p>
            <a:r>
              <a:rPr lang="uk-UA" sz="3600" b="1" dirty="0" smtClean="0"/>
              <a:t>Надія Василівна</a:t>
            </a:r>
            <a:r>
              <a:rPr lang="ru-RU" sz="3600" b="1" dirty="0"/>
              <a:t> </a:t>
            </a:r>
            <a:r>
              <a:rPr lang="ru-RU" sz="3600" b="1" dirty="0" smtClean="0"/>
              <a:t>–   </a:t>
            </a:r>
            <a:endParaRPr lang="uk-UA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67529" y="4563833"/>
            <a:ext cx="4011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Іване Степановичу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67528" y="5098087"/>
            <a:ext cx="3517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Надіє Василівно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223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2" grpId="0"/>
      <p:bldP spid="23" grpId="0"/>
      <p:bldP spid="24" grpId="0"/>
      <p:bldP spid="6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10536</TotalTime>
  <Words>682</Words>
  <Application>Microsoft Office PowerPoint</Application>
  <PresentationFormat>Произвольный</PresentationFormat>
  <Paragraphs>135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Вживаю речення зі звертанням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801</cp:revision>
  <dcterms:created xsi:type="dcterms:W3CDTF">2025-08-27T14:01:18Z</dcterms:created>
  <dcterms:modified xsi:type="dcterms:W3CDTF">2026-04-08T17:32:16Z</dcterms:modified>
</cp:coreProperties>
</file>