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93" r:id="rId3"/>
    <p:sldId id="791" r:id="rId4"/>
    <p:sldId id="777" r:id="rId5"/>
    <p:sldId id="492" r:id="rId6"/>
    <p:sldId id="704" r:id="rId7"/>
    <p:sldId id="761" r:id="rId8"/>
    <p:sldId id="794" r:id="rId9"/>
    <p:sldId id="782" r:id="rId10"/>
    <p:sldId id="795" r:id="rId11"/>
    <p:sldId id="796" r:id="rId12"/>
    <p:sldId id="788" r:id="rId13"/>
    <p:sldId id="699" r:id="rId14"/>
    <p:sldId id="792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3559" y="1413570"/>
            <a:ext cx="856895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Визначаю в реченні головні і другорядні члени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Сорочинський ярмарок можуть скасувати через COVID - Korrespondent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788986"/>
            <a:ext cx="2738500" cy="19560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941" y="543740"/>
            <a:ext cx="10281658" cy="660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повідомлення </a:t>
            </a:r>
            <a:r>
              <a:rPr lang="uk-UA" sz="4000" b="1" dirty="0" smtClean="0">
                <a:solidFill>
                  <a:schemeClr val="bg1"/>
                </a:solidFill>
              </a:rPr>
              <a:t>Щебетунчика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2843" y="1276635"/>
            <a:ext cx="710755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      </a:t>
            </a:r>
            <a:r>
              <a:rPr lang="uk-UA" sz="3200" b="1" dirty="0"/>
              <a:t>Найвідоміша страва </a:t>
            </a:r>
            <a:r>
              <a:rPr lang="ru-RU" sz="3200" b="1" dirty="0"/>
              <a:t>на </a:t>
            </a:r>
            <a:r>
              <a:rPr lang="uk-UA" sz="3200" b="1" dirty="0" smtClean="0"/>
              <a:t>Полтавщині </a:t>
            </a:r>
            <a:r>
              <a:rPr lang="uk-UA" sz="3200" b="1" dirty="0"/>
              <a:t>— полтавські галушк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en-US" sz="3200" b="1" dirty="0"/>
              <a:t>. </a:t>
            </a:r>
            <a:r>
              <a:rPr lang="uk-UA" sz="3200" b="1" dirty="0" smtClean="0">
                <a:solidFill>
                  <a:srgbClr val="FFFF00"/>
                </a:solidFill>
              </a:rPr>
              <a:t>Полтавці </a:t>
            </a:r>
            <a:r>
              <a:rPr lang="uk-UA" sz="3200" b="1" dirty="0">
                <a:solidFill>
                  <a:srgbClr val="FFFF00"/>
                </a:solidFill>
              </a:rPr>
              <a:t>щедро пригощають галушками гостей. </a:t>
            </a:r>
          </a:p>
          <a:p>
            <a:pPr algn="just"/>
            <a:r>
              <a:rPr lang="uk-UA" sz="3200" b="1" dirty="0">
                <a:solidFill>
                  <a:srgbClr val="FFFF00"/>
                </a:solidFill>
              </a:rPr>
              <a:t>      У центрі Полтави стоїть пам’ятник   полтавській   галушці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2941" y="3624001"/>
            <a:ext cx="2931641" cy="22774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головні члени з речень, виділених у </a:t>
            </a:r>
            <a:r>
              <a:rPr lang="uk-UA" sz="2400" b="1" dirty="0" smtClean="0">
                <a:solidFill>
                  <a:srgbClr val="0070C0"/>
                </a:solidFill>
              </a:rPr>
              <a:t>тексті.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400" b="1" dirty="0">
                <a:solidFill>
                  <a:srgbClr val="0070C0"/>
                </a:solidFill>
              </a:rPr>
              <a:t>питання від підмета до присудка і навпаки.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3622" y="3898440"/>
            <a:ext cx="7646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Зразок</a:t>
            </a:r>
            <a:r>
              <a:rPr lang="uk-UA" sz="2400" b="1" dirty="0">
                <a:solidFill>
                  <a:srgbClr val="0070C0"/>
                </a:solidFill>
              </a:rPr>
              <a:t>: дерево (що робить?) росте; росте (що?) дерево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3839" y="4427182"/>
            <a:ext cx="692556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Полтавці </a:t>
            </a:r>
            <a:r>
              <a:rPr lang="uk-UA" sz="3200" b="1" dirty="0">
                <a:solidFill>
                  <a:schemeClr val="bg1"/>
                </a:solidFill>
              </a:rPr>
              <a:t>(що роблять?)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пригощають </a:t>
            </a:r>
            <a:r>
              <a:rPr lang="uk-UA" sz="3200" b="1" dirty="0">
                <a:solidFill>
                  <a:schemeClr val="bg1"/>
                </a:solidFill>
              </a:rPr>
              <a:t>(хто?)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Пам’ятник </a:t>
            </a:r>
            <a:r>
              <a:rPr lang="uk-UA" sz="3200" b="1" dirty="0">
                <a:solidFill>
                  <a:schemeClr val="bg1"/>
                </a:solidFill>
              </a:rPr>
              <a:t>(що робить?)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стоїть </a:t>
            </a:r>
            <a:r>
              <a:rPr lang="uk-UA" sz="3200" b="1" dirty="0">
                <a:solidFill>
                  <a:schemeClr val="bg1"/>
                </a:solidFill>
              </a:rPr>
              <a:t>(що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Полтава. Іванова г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0" y="1332062"/>
            <a:ext cx="3494243" cy="2313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64244" y="4427182"/>
            <a:ext cx="2527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пригощають;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6623" y="4933251"/>
            <a:ext cx="1934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полтавці.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93907" y="5418829"/>
            <a:ext cx="1405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стоїть;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8095" y="5878066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пам’ятник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27" y="2158155"/>
            <a:ext cx="10077364" cy="3292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227" y="494645"/>
            <a:ext cx="10077364" cy="780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побували на </a:t>
            </a:r>
            <a:r>
              <a:rPr lang="uk-UA" sz="4000" b="1" dirty="0" smtClean="0">
                <a:solidFill>
                  <a:schemeClr val="bg1"/>
                </a:solidFill>
              </a:rPr>
              <a:t>майстер-класах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2850" y="5224901"/>
            <a:ext cx="30963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Читалочка з глини ліпить коників.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21865" y="5270382"/>
            <a:ext cx="41205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Щебетунчик і Ґаджик ліплять з тіста галушки.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5227" y="1377167"/>
            <a:ext cx="10077364" cy="780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Запишіть, </a:t>
            </a:r>
            <a:r>
              <a:rPr lang="uk-UA" sz="2400" b="1" dirty="0">
                <a:solidFill>
                  <a:srgbClr val="0070C0"/>
                </a:solidFill>
              </a:rPr>
              <a:t>хто чим займався. 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 </a:t>
            </a:r>
            <a:r>
              <a:rPr lang="uk-UA" sz="2400" b="1" dirty="0">
                <a:solidFill>
                  <a:srgbClr val="0070C0"/>
                </a:solidFill>
              </a:rPr>
              <a:t>головні  і  другорядні  члени  в  кожному   реченні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431" y="5208924"/>
            <a:ext cx="35114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Родзинка нанизує на нитку намистинки.</a:t>
            </a:r>
          </a:p>
        </p:txBody>
      </p:sp>
    </p:spTree>
    <p:extLst>
      <p:ext uri="{BB962C8B-B14F-4D97-AF65-F5344CB8AC3E}">
        <p14:creationId xmlns:p14="http://schemas.microsoft.com/office/powerpoint/2010/main" val="30847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1692"/>
            <a:ext cx="9793088" cy="655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Який майстер-клас тебе зацікавив найбільше?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7855" y="1314920"/>
            <a:ext cx="6966206" cy="18158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Майстер-клас - </a:t>
            </a:r>
            <a:r>
              <a:rPr lang="ru-RU" sz="2800" b="1" dirty="0"/>
              <a:t>(англ. </a:t>
            </a:r>
            <a:r>
              <a:rPr lang="ru-RU" sz="2800" b="1" dirty="0" err="1"/>
              <a:t>Master</a:t>
            </a:r>
            <a:r>
              <a:rPr lang="ru-RU" sz="2800" b="1" dirty="0"/>
              <a:t> </a:t>
            </a:r>
            <a:r>
              <a:rPr lang="ru-RU" sz="2800" b="1" dirty="0" err="1"/>
              <a:t>class</a:t>
            </a:r>
            <a:r>
              <a:rPr lang="ru-RU" sz="2800" b="1" dirty="0"/>
              <a:t>) — метод </a:t>
            </a:r>
            <a:r>
              <a:rPr lang="uk-UA" sz="2800" b="1" dirty="0"/>
              <a:t>навчання та конкретне заняття із вдосконалення практичної майстерності, що проводиться фахівцем</a:t>
            </a:r>
            <a:r>
              <a:rPr lang="ru-RU" sz="2800" b="1" dirty="0"/>
              <a:t>.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0561" y="1314920"/>
            <a:ext cx="3384376" cy="778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</a:t>
            </a:r>
            <a:r>
              <a:rPr lang="uk-UA" sz="2800" b="1" dirty="0" smtClean="0">
                <a:solidFill>
                  <a:srgbClr val="0070C0"/>
                </a:solidFill>
              </a:rPr>
              <a:t>це текст </a:t>
            </a:r>
            <a:r>
              <a:rPr lang="uk-UA" sz="2800" b="1" dirty="0">
                <a:solidFill>
                  <a:srgbClr val="0070C0"/>
                </a:solidFill>
              </a:rPr>
              <a:t>(3–4 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орочинський ярмарок – відпочинок по-українськи - блог 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80" y="3933850"/>
            <a:ext cx="3780356" cy="251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и знали ви, що традиції ярмаркування у Великих Сорочинцях починаються з  XVII століття? Раніше ярмарки тут проводили 5 разів на рік. Ярмаркова  торгівля у Великих Сорочинцях «розгулялася» за часів Миргородського  полковника, 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3" y="2093333"/>
            <a:ext cx="3528393" cy="234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рочинський ярмарок 2013 - Сорочинський ярмарок - найбільший та  найколоритніший ярмарок України — Туриз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4436208"/>
            <a:ext cx="3541972" cy="194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рочинський ярмарок – відпочинок по-українськи - блог D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1" y="3180557"/>
            <a:ext cx="4135808" cy="248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2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3 клас\01 УКР МОВА\1 Пономарьова\08 Речення\№098-Визначаю в реченні головні і друг члени\2026-04-06_223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6" y="1341562"/>
            <a:ext cx="90868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3933850"/>
            <a:ext cx="2359274" cy="24466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527" y="4656262"/>
            <a:ext cx="7056784" cy="1471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Які слова називають членами речення?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Який член речення називається підметом? Присудком?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11" y="3550118"/>
            <a:ext cx="2661424" cy="27599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8 Речення\№097-Вживаю речення зі звертанням\2026-04-02_2155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335"/>
          <a:stretch/>
        </p:blipFill>
        <p:spPr bwMode="auto">
          <a:xfrm>
            <a:off x="1055226" y="1341562"/>
            <a:ext cx="10048171" cy="20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9504" y="3645817"/>
            <a:ext cx="6552728" cy="1040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називають звертанням?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звертання виділяється на письмі?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378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6896" y="1975406"/>
            <a:ext cx="3737351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695" y="1975406"/>
            <a:ext cx="5808524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 </a:t>
            </a:r>
            <a:r>
              <a:rPr lang="uk-UA" sz="2800" b="1" dirty="0">
                <a:solidFill>
                  <a:schemeClr val="bg1"/>
                </a:solidFill>
              </a:rPr>
              <a:t>виражає </a:t>
            </a:r>
            <a:r>
              <a:rPr lang="uk-UA" sz="2800" b="1" dirty="0">
                <a:solidFill>
                  <a:srgbClr val="FFFF00"/>
                </a:solidFill>
              </a:rPr>
              <a:t>закінчену </a:t>
            </a:r>
            <a:r>
              <a:rPr lang="uk-UA" sz="2800" b="1" dirty="0" smtClean="0">
                <a:solidFill>
                  <a:srgbClr val="FFFF00"/>
                </a:solidFill>
              </a:rPr>
              <a:t>думку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521" y="2641309"/>
            <a:ext cx="4121740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Які речення називають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розповідним?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Питальним?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Спонукальним?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7455" y="477466"/>
            <a:ext cx="1029714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</a:rPr>
              <a:t>Кошик знань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51" y="1269554"/>
            <a:ext cx="3061340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>
                <a:solidFill>
                  <a:schemeClr val="bg1"/>
                </a:solidFill>
              </a:rPr>
              <a:t>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40281" y="1269554"/>
            <a:ext cx="6298725" cy="6503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42261" y="2554422"/>
            <a:ext cx="5185310" cy="27988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Речення, в якому про щось розповідається, –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розповідне.</a:t>
            </a:r>
          </a:p>
          <a:p>
            <a:r>
              <a:rPr lang="uk-UA" sz="2800" b="1" dirty="0" smtClean="0"/>
              <a:t> Речення, в якому щось запитують, – </a:t>
            </a:r>
            <a:r>
              <a:rPr lang="uk-UA" sz="2800" b="1" dirty="0" smtClean="0">
                <a:solidFill>
                  <a:srgbClr val="FFFF00"/>
                </a:solidFill>
              </a:rPr>
              <a:t>питальне.</a:t>
            </a:r>
          </a:p>
          <a:p>
            <a:r>
              <a:rPr lang="uk-UA" sz="2800" b="1" dirty="0"/>
              <a:t>Речення, в </a:t>
            </a:r>
            <a:r>
              <a:rPr lang="uk-UA" sz="2800" b="1" dirty="0" smtClean="0"/>
              <a:t>якому спонукають до дії, – </a:t>
            </a:r>
            <a:r>
              <a:rPr lang="uk-UA" sz="2800" b="1" dirty="0" smtClean="0">
                <a:solidFill>
                  <a:srgbClr val="FFFF00"/>
                </a:solidFill>
              </a:rPr>
              <a:t>спонукальне.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645" y="5281878"/>
            <a:ext cx="3981851" cy="10558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Якими можуть бути речення за інтонацією?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4827" y="5314191"/>
            <a:ext cx="5172744" cy="10558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 інтонацією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бувають </a:t>
            </a:r>
            <a:r>
              <a:rPr lang="uk-UA" sz="2800" b="1" dirty="0">
                <a:solidFill>
                  <a:srgbClr val="FFFF00"/>
                </a:solidFill>
              </a:rPr>
              <a:t>окличні і неокличні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040205" y="3141763"/>
            <a:ext cx="1663053" cy="3321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28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3839" y="1485578"/>
            <a:ext cx="6587374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будемо вчитися визначати в реченні головні і другорядні </a:t>
            </a:r>
            <a:r>
              <a:rPr lang="uk-UA" sz="2800" b="1" dirty="0" smtClean="0">
                <a:solidFill>
                  <a:srgbClr val="0070C0"/>
                </a:solidFill>
              </a:rPr>
              <a:t>члени.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Побуваємо </a:t>
            </a:r>
            <a:r>
              <a:rPr lang="uk-UA" sz="2800" b="1" dirty="0">
                <a:solidFill>
                  <a:srgbClr val="0070C0"/>
                </a:solidFill>
              </a:rPr>
              <a:t>у Великих Сорочинцях на Полтавщині та у селі Опішне.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орочинський ярмарок можуть скасувати через COVID - Korrespondent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26" y="3873748"/>
            <a:ext cx="3365398" cy="240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лтава. Іванова г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10" y="3913245"/>
            <a:ext cx="3511012" cy="2324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67778" y="4711660"/>
            <a:ext cx="8917741" cy="9503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слова. </a:t>
            </a:r>
            <a:r>
              <a:rPr lang="uk-UA" sz="2800" b="1" dirty="0">
                <a:solidFill>
                  <a:schemeClr val="bg1"/>
                </a:solidFill>
              </a:rPr>
              <a:t>Складіть речення зі словом «дружба» або «дружити».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8F7F001-0C60-4D3A-A356-DDE1E5C033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3" t="42178" r="7555" b="39277"/>
          <a:stretch/>
        </p:blipFill>
        <p:spPr>
          <a:xfrm>
            <a:off x="1526717" y="2233033"/>
            <a:ext cx="2578497" cy="13407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D50E3F5-520E-48BD-9167-DF6E81CA5C3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8" t="42178" r="28780" b="39277"/>
          <a:stretch/>
        </p:blipFill>
        <p:spPr>
          <a:xfrm>
            <a:off x="4048031" y="2156216"/>
            <a:ext cx="2873953" cy="14944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60117" y="1319644"/>
            <a:ext cx="474665" cy="5926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737827" y="1276094"/>
            <a:ext cx="526345" cy="6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 </a:t>
            </a:r>
            <a:r>
              <a:rPr lang="uk-UA" sz="4000" b="1" dirty="0" err="1" smtClean="0">
                <a:solidFill>
                  <a:schemeClr val="bg1"/>
                </a:solidFill>
              </a:rPr>
              <a:t>спишіть</a:t>
            </a:r>
            <a:r>
              <a:rPr lang="uk-UA" sz="4000" b="1" dirty="0" smtClean="0">
                <a:solidFill>
                  <a:schemeClr val="bg1"/>
                </a:solidFill>
              </a:rPr>
              <a:t>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311" y="1354039"/>
            <a:ext cx="780212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Друзі приїхали на Сорочинський ярмарок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179" y="2277666"/>
            <a:ext cx="822852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йдеться в цьому реченні? На яке питання відповідає це слово?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лінією. </a:t>
            </a: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зробили друзі?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до цього слова.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Підкресліть 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лініями. </a:t>
            </a:r>
          </a:p>
          <a:p>
            <a:pPr marL="514350" indent="-51435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і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називаються підкреслені слова.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2059" y="2092703"/>
            <a:ext cx="9348563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Слова в реченні, які відповідають на певні питання, називаються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членами речення.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Член речення, який вказує,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говориться в реченні,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підметом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Підмет відповідає на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хто?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що?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речення, який вказує,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підмет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присудком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Присудок відповідає на питання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робить?, що зробив?, що буде робити?.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674" y="2277666"/>
            <a:ext cx="1636340" cy="3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59583" y="1845618"/>
            <a:ext cx="9361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67695" y="1845618"/>
            <a:ext cx="15841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67695" y="1927279"/>
            <a:ext cx="15841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19771" y="2594542"/>
            <a:ext cx="2582854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5" y="494644"/>
            <a:ext cx="10297144" cy="1206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>
                <a:solidFill>
                  <a:schemeClr val="bg1"/>
                </a:solidFill>
              </a:rPr>
              <a:t>таблицю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Поясніть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>
                <a:solidFill>
                  <a:schemeClr val="bg1"/>
                </a:solidFill>
              </a:rPr>
              <a:t>які бувають члени речення.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87192"/>
              </p:ext>
            </p:extLst>
          </p:nvPr>
        </p:nvGraphicFramePr>
        <p:xfrm>
          <a:off x="5538471" y="1729516"/>
          <a:ext cx="4471811" cy="640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1811">
                  <a:extLst>
                    <a:ext uri="{9D8B030D-6E8A-4147-A177-3AD203B41FA5}">
                      <a16:colId xmlns="" xmlns:a16="http://schemas.microsoft.com/office/drawing/2014/main" val="1879604454"/>
                    </a:ext>
                  </a:extLst>
                </a:gridCol>
              </a:tblGrid>
              <a:tr h="64022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ЧЛЕНИ РЕЧЕННЯ</a:t>
                      </a:r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04547358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29986"/>
              </p:ext>
            </p:extLst>
          </p:nvPr>
        </p:nvGraphicFramePr>
        <p:xfrm>
          <a:off x="4363839" y="2615302"/>
          <a:ext cx="2808312" cy="640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1879604454"/>
                    </a:ext>
                  </a:extLst>
                </a:gridCol>
              </a:tblGrid>
              <a:tr h="64022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Головні</a:t>
                      </a:r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04547358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50141"/>
              </p:ext>
            </p:extLst>
          </p:nvPr>
        </p:nvGraphicFramePr>
        <p:xfrm>
          <a:off x="8444549" y="2622879"/>
          <a:ext cx="2736304" cy="640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1879604454"/>
                    </a:ext>
                  </a:extLst>
                </a:gridCol>
              </a:tblGrid>
              <a:tr h="64022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Другорядні</a:t>
                      </a:r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04547358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1884"/>
              </p:ext>
            </p:extLst>
          </p:nvPr>
        </p:nvGraphicFramePr>
        <p:xfrm>
          <a:off x="3502312" y="3489312"/>
          <a:ext cx="2157672" cy="19203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7672">
                  <a:extLst>
                    <a:ext uri="{9D8B030D-6E8A-4147-A177-3AD203B41FA5}">
                      <a16:colId xmlns="" xmlns:a16="http://schemas.microsoft.com/office/drawing/2014/main" val="3148157792"/>
                    </a:ext>
                  </a:extLst>
                </a:gridCol>
              </a:tblGrid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Підмет</a:t>
                      </a:r>
                      <a:endParaRPr lang="ru-RU" sz="3600" b="1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926596973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Хто?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112290344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Що?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11954283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87226"/>
              </p:ext>
            </p:extLst>
          </p:nvPr>
        </p:nvGraphicFramePr>
        <p:xfrm>
          <a:off x="8551945" y="3485674"/>
          <a:ext cx="2934779" cy="155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4779">
                  <a:extLst>
                    <a:ext uri="{9D8B030D-6E8A-4147-A177-3AD203B41FA5}">
                      <a16:colId xmlns="" xmlns:a16="http://schemas.microsoft.com/office/drawing/2014/main" val="3148157792"/>
                    </a:ext>
                  </a:extLst>
                </a:gridCol>
              </a:tblGrid>
              <a:tr h="1554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Усі інші члени</a:t>
                      </a:r>
                    </a:p>
                    <a:p>
                      <a:pPr algn="ctr"/>
                      <a:r>
                        <a:rPr lang="uk-UA" sz="3200" dirty="0"/>
                        <a:t>речення </a:t>
                      </a:r>
                    </a:p>
                    <a:p>
                      <a:pPr algn="ctr"/>
                      <a:r>
                        <a:rPr lang="uk-UA" sz="3200" dirty="0"/>
                        <a:t>крім головних</a:t>
                      </a:r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92659697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19563"/>
              </p:ext>
            </p:extLst>
          </p:nvPr>
        </p:nvGraphicFramePr>
        <p:xfrm>
          <a:off x="5803999" y="3489312"/>
          <a:ext cx="2576705" cy="304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6705">
                  <a:extLst>
                    <a:ext uri="{9D8B030D-6E8A-4147-A177-3AD203B41FA5}">
                      <a16:colId xmlns="" xmlns:a16="http://schemas.microsoft.com/office/drawing/2014/main" val="3947946132"/>
                    </a:ext>
                  </a:extLst>
                </a:gridCol>
              </a:tblGrid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Присудок</a:t>
                      </a:r>
                      <a:endParaRPr lang="ru-RU" sz="3200" b="1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990424399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Що робить?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099357294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Що робив?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700489871"/>
                  </a:ext>
                </a:extLst>
              </a:tr>
              <a:tr h="1067047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FF0000"/>
                          </a:solidFill>
                        </a:rPr>
                        <a:t>Що буде робити?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193523545"/>
                  </a:ext>
                </a:extLst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5552544" y="2376305"/>
            <a:ext cx="1110916" cy="20295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71526" y="2364398"/>
            <a:ext cx="1189241" cy="23014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639986" y="3255530"/>
            <a:ext cx="1110916" cy="20295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50902" y="3255530"/>
            <a:ext cx="1189241" cy="23014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559635" y="3255530"/>
            <a:ext cx="1189241" cy="23014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36915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 smtClean="0">
                <a:solidFill>
                  <a:schemeClr val="bg1"/>
                </a:solidFill>
              </a:rPr>
              <a:t>повідомлення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439" y="1824726"/>
            <a:ext cx="108732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Полтавщину на весь світ прославляє відоме село. </a:t>
            </a:r>
            <a:r>
              <a:rPr lang="uk-UA" sz="3200" b="1" dirty="0">
                <a:solidFill>
                  <a:schemeClr val="bg1"/>
                </a:solidFill>
              </a:rPr>
              <a:t>Це —  Великі Сорочинці. </a:t>
            </a:r>
            <a:r>
              <a:rPr lang="uk-UA" sz="3200" b="1" dirty="0">
                <a:solidFill>
                  <a:srgbClr val="FFFF00"/>
                </a:solidFill>
              </a:rPr>
              <a:t>Щороку тут проходить Сорочинський ярмарок. </a:t>
            </a:r>
            <a:r>
              <a:rPr lang="uk-UA" sz="3200" b="1" dirty="0">
                <a:solidFill>
                  <a:schemeClr val="bg1"/>
                </a:solidFill>
              </a:rPr>
              <a:t>Чого там тільки немає! Вишиванки, картини, прикраси, різноманітні вироби з глини, дерева, шкіри. А ще тут можна спробувати свої сили й талант на майстер-класах.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5487" y="1332058"/>
            <a:ext cx="10081120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400" b="1" dirty="0">
                <a:solidFill>
                  <a:srgbClr val="0070C0"/>
                </a:solidFill>
              </a:rPr>
              <a:t>чому окремі слова написані з великої букви.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00343" y="2349674"/>
            <a:ext cx="6869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99943" y="2349674"/>
            <a:ext cx="20882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12002" y="4529584"/>
            <a:ext cx="6482612" cy="15645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виділені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підмет однією лінією, присудок — двома лініями, а під  кожним  другорядним  членом  </a:t>
            </a:r>
            <a:r>
              <a:rPr lang="uk-UA" sz="2400" b="1" dirty="0" err="1" smtClean="0">
                <a:solidFill>
                  <a:srgbClr val="0070C0"/>
                </a:solidFill>
              </a:rPr>
              <a:t>поставте</a:t>
            </a:r>
            <a:r>
              <a:rPr lang="uk-UA" sz="2400" b="1" dirty="0" smtClean="0">
                <a:solidFill>
                  <a:srgbClr val="0070C0"/>
                </a:solidFill>
              </a:rPr>
              <a:t>  пунктирні лінії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Сорочинський ярмарок можуть скасувати через COVID - Korrespondent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14" y="4379271"/>
            <a:ext cx="3168352" cy="226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299943" y="2421682"/>
            <a:ext cx="20882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5747" y="3285778"/>
            <a:ext cx="15938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36047" y="2781722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36047" y="2853730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1510422" y="1917626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3643759" y="1927228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4534338" y="1935319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7544513" y="1972299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4378264" y="2421682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8674088" y="2349674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5614878" y="2415967"/>
            <a:ext cx="90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0298994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10753</TotalTime>
  <Words>698</Words>
  <Application>Microsoft Office PowerPoint</Application>
  <PresentationFormat>Произвольный</PresentationFormat>
  <Paragraphs>122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Визначаю в реченні головні і другорядні члени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814</cp:revision>
  <dcterms:created xsi:type="dcterms:W3CDTF">2025-08-27T14:01:18Z</dcterms:created>
  <dcterms:modified xsi:type="dcterms:W3CDTF">2026-04-10T09:53:35Z</dcterms:modified>
</cp:coreProperties>
</file>