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793" r:id="rId3"/>
    <p:sldId id="791" r:id="rId4"/>
    <p:sldId id="777" r:id="rId5"/>
    <p:sldId id="801" r:id="rId6"/>
    <p:sldId id="492" r:id="rId7"/>
    <p:sldId id="704" r:id="rId8"/>
    <p:sldId id="761" r:id="rId9"/>
    <p:sldId id="800" r:id="rId10"/>
    <p:sldId id="795" r:id="rId11"/>
    <p:sldId id="788" r:id="rId12"/>
    <p:sldId id="699" r:id="rId13"/>
    <p:sldId id="792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43559" y="1197546"/>
            <a:ext cx="8568952" cy="172819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Встановлюю зв’язок слів у реченні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604199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Будую речення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Постановою № 5487 затверджено нові межі Миргорода :: Офіційний сайт міста  Миргород. Офіційний сайт Миргородської міської рад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4240" r="4260" b="6247"/>
          <a:stretch/>
        </p:blipFill>
        <p:spPr bwMode="auto">
          <a:xfrm>
            <a:off x="1915567" y="3807872"/>
            <a:ext cx="3456384" cy="20600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7637" y="3971852"/>
            <a:ext cx="5723632" cy="467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2941" y="543740"/>
            <a:ext cx="10281658" cy="660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інформацію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2521" y="1303866"/>
            <a:ext cx="727280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      </a:t>
            </a:r>
            <a:r>
              <a:rPr lang="uk-UA" sz="3200" b="1" dirty="0">
                <a:solidFill>
                  <a:schemeClr val="bg1"/>
                </a:solidFill>
              </a:rPr>
              <a:t>Відвідувачі парку крокують пішохідним мостом через річку Хорол. </a:t>
            </a:r>
            <a:r>
              <a:rPr lang="uk-UA" sz="3200" b="1" dirty="0">
                <a:solidFill>
                  <a:srgbClr val="FFFF00"/>
                </a:solidFill>
              </a:rPr>
              <a:t>Їх приваблюють водяні лілії. </a:t>
            </a:r>
            <a:r>
              <a:rPr lang="uk-UA" sz="3200" b="1" dirty="0">
                <a:solidFill>
                  <a:schemeClr val="bg1"/>
                </a:solidFill>
              </a:rPr>
              <a:t>Увечері  розважає  світломузичний  фонтан.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013" y="4266249"/>
            <a:ext cx="3960440" cy="160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</a:t>
            </a:r>
            <a:r>
              <a:rPr lang="uk-UA" sz="2400" b="1" dirty="0" smtClean="0">
                <a:solidFill>
                  <a:srgbClr val="0070C0"/>
                </a:solidFill>
              </a:rPr>
              <a:t>останнє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Встановіть </a:t>
            </a:r>
            <a:r>
              <a:rPr lang="uk-UA" sz="2400" b="1" dirty="0">
                <a:solidFill>
                  <a:srgbClr val="0070C0"/>
                </a:solidFill>
              </a:rPr>
              <a:t>зв’язок слів у ньому, поставивши питання.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7637" y="3485658"/>
            <a:ext cx="57236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Побудуйте  </a:t>
            </a:r>
            <a:r>
              <a:rPr lang="uk-UA" sz="2400" b="1" dirty="0">
                <a:solidFill>
                  <a:srgbClr val="0070C0"/>
                </a:solidFill>
              </a:rPr>
              <a:t>схему виділене речення.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7637" y="4668446"/>
            <a:ext cx="626898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Фонтан </a:t>
            </a:r>
            <a:r>
              <a:rPr lang="ru-RU" sz="3200" b="1" dirty="0">
                <a:solidFill>
                  <a:schemeClr val="bg1"/>
                </a:solidFill>
              </a:rPr>
              <a:t>(……………….…..) </a:t>
            </a:r>
            <a:r>
              <a:rPr lang="uk-UA" sz="3200" b="1" dirty="0" smtClean="0">
                <a:solidFill>
                  <a:schemeClr val="bg1"/>
                </a:solidFill>
              </a:rPr>
              <a:t>розважає,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фонтан (….……….) </a:t>
            </a:r>
            <a:r>
              <a:rPr lang="uk-UA" sz="3200" b="1" dirty="0" smtClean="0">
                <a:solidFill>
                  <a:schemeClr val="bg1"/>
                </a:solidFill>
              </a:rPr>
              <a:t>світломузичний,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розважає (……….…) </a:t>
            </a:r>
            <a:r>
              <a:rPr lang="uk-UA" sz="3200" b="1" dirty="0" smtClean="0">
                <a:solidFill>
                  <a:schemeClr val="bg1"/>
                </a:solidFill>
              </a:rPr>
              <a:t>увечері.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382460" y="4199697"/>
            <a:ext cx="993043" cy="138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6063769" y="4156260"/>
            <a:ext cx="1613015" cy="85383"/>
            <a:chOff x="3906557" y="3726603"/>
            <a:chExt cx="2729707" cy="3521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06557" y="3726603"/>
              <a:ext cx="2716408" cy="1319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907594" y="3760767"/>
              <a:ext cx="2728670" cy="104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8005300" y="4030299"/>
            <a:ext cx="1181398" cy="327041"/>
            <a:chOff x="1926340" y="-1834819"/>
            <a:chExt cx="1089071" cy="568728"/>
          </a:xfrm>
        </p:grpSpPr>
        <p:pic>
          <p:nvPicPr>
            <p:cNvPr id="1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683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5064726" y="3717826"/>
            <a:ext cx="1081525" cy="708050"/>
            <a:chOff x="3731456" y="7374893"/>
            <a:chExt cx="1297744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3731456" y="7374893"/>
              <a:ext cx="1297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tx2">
                      <a:lumMod val="75000"/>
                    </a:schemeClr>
                  </a:solidFill>
                </a:rPr>
                <a:t>   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871146" y="7862348"/>
              <a:ext cx="262412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69185" y="7862348"/>
              <a:ext cx="262412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68358" y="4538934"/>
            <a:ext cx="234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що робить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7796" y="5044641"/>
            <a:ext cx="157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який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0103" y="5529108"/>
            <a:ext cx="146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коли ?</a:t>
            </a:r>
          </a:p>
        </p:txBody>
      </p:sp>
      <p:pic>
        <p:nvPicPr>
          <p:cNvPr id="3074" name="Picture 2" descr="Миргород | Цікаві місця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3" y="1306827"/>
            <a:ext cx="3389344" cy="28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1692"/>
            <a:ext cx="9793088" cy="6558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 доводилось </a:t>
            </a:r>
            <a:r>
              <a:rPr lang="uk-UA" sz="3600" b="1" dirty="0" smtClean="0">
                <a:solidFill>
                  <a:schemeClr val="bg1"/>
                </a:solidFill>
              </a:rPr>
              <a:t>вам </a:t>
            </a:r>
            <a:r>
              <a:rPr lang="uk-UA" sz="3600" b="1" dirty="0">
                <a:solidFill>
                  <a:schemeClr val="bg1"/>
                </a:solidFill>
              </a:rPr>
              <a:t>дивитися на річку з моста?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5487" y="1341562"/>
            <a:ext cx="4735633" cy="9627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текст </a:t>
            </a:r>
            <a:r>
              <a:rPr lang="uk-UA" sz="2800" b="1" dirty="0">
                <a:solidFill>
                  <a:srgbClr val="0070C0"/>
                </a:solidFill>
              </a:rPr>
              <a:t>(3–4  речення</a:t>
            </a:r>
            <a:r>
              <a:rPr lang="uk-UA" sz="2800" b="1" dirty="0" smtClean="0">
                <a:solidFill>
                  <a:srgbClr val="0070C0"/>
                </a:solidFill>
              </a:rPr>
              <a:t>) про свої враження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Экскурсия в Миргород из Киева | Olk.kiev.u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1341562"/>
            <a:ext cx="5078055" cy="3811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фото міста Миргород , фото міста Миргород - Сторінка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 b="19322"/>
          <a:stretch/>
        </p:blipFill>
        <p:spPr bwMode="auto">
          <a:xfrm>
            <a:off x="1125005" y="2539397"/>
            <a:ext cx="4876595" cy="2710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2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439" y="4218011"/>
            <a:ext cx="8280920" cy="14711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 встановлюють зв’язок між членами речення?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Який член речення називається підметом? Присудком?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D:\3 клас\01 УКР МОВА\1 Пономарьова\08 Речення\№099-Встановлюю звязок слів у реченні\2026-04-09_194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6" y="1381918"/>
            <a:ext cx="10061802" cy="28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48" y="3915095"/>
            <a:ext cx="2359274" cy="24466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3 клас\01 УКР МОВА\1 Пономарьова\08 Речення\№098-Визначаю в реченні головні і друг члени\2026-04-06_223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2" y="1279388"/>
            <a:ext cx="90868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74" y="3885198"/>
            <a:ext cx="1944215" cy="201622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4767" y="4725938"/>
            <a:ext cx="7570943" cy="14711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 називаються головні члени речення?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На які питання відповідає і що називає 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підмет? Присудок?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378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5000" y="1792817"/>
            <a:ext cx="3737351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виражає 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3695" y="1792817"/>
            <a:ext cx="5808524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Речення </a:t>
            </a:r>
            <a:r>
              <a:rPr lang="uk-UA" sz="2800" b="1" dirty="0">
                <a:solidFill>
                  <a:schemeClr val="bg1"/>
                </a:solidFill>
              </a:rPr>
              <a:t>виражає </a:t>
            </a:r>
            <a:r>
              <a:rPr lang="uk-UA" sz="2800" b="1" dirty="0">
                <a:solidFill>
                  <a:srgbClr val="FFFF00"/>
                </a:solidFill>
              </a:rPr>
              <a:t>закінчену </a:t>
            </a:r>
            <a:r>
              <a:rPr lang="uk-UA" sz="2800" b="1" dirty="0" smtClean="0">
                <a:solidFill>
                  <a:srgbClr val="FFFF00"/>
                </a:solidFill>
              </a:rPr>
              <a:t>думку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997" y="2376268"/>
            <a:ext cx="4121740" cy="20090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Які речення називають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розповідним?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Питальним?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Спонукальним?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2578" y="405458"/>
            <a:ext cx="10297144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</a:rPr>
              <a:t>Кошик знань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451" y="1142426"/>
            <a:ext cx="3061340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таке </a:t>
            </a:r>
            <a:r>
              <a:rPr lang="uk-UA" sz="2800" b="1" dirty="0">
                <a:solidFill>
                  <a:schemeClr val="bg1"/>
                </a:solidFill>
              </a:rPr>
              <a:t>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40281" y="1142426"/>
            <a:ext cx="6298725" cy="65039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 smtClean="0"/>
              <a:t>Речення – це зв’язані </a:t>
            </a:r>
            <a:r>
              <a:rPr lang="uk-UA" sz="2800" b="1" dirty="0"/>
              <a:t>між собою </a:t>
            </a:r>
            <a:r>
              <a:rPr lang="uk-UA" sz="2800" b="1" dirty="0" smtClean="0"/>
              <a:t>слова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54827" y="2404372"/>
            <a:ext cx="5185310" cy="279880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Речення, в якому про щось розповідається, –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розповідне.</a:t>
            </a:r>
          </a:p>
          <a:p>
            <a:r>
              <a:rPr lang="uk-UA" sz="2800" b="1" dirty="0" smtClean="0"/>
              <a:t> Речення, в якому щось запитують, – </a:t>
            </a:r>
            <a:r>
              <a:rPr lang="uk-UA" sz="2800" b="1" dirty="0" smtClean="0">
                <a:solidFill>
                  <a:srgbClr val="FFFF00"/>
                </a:solidFill>
              </a:rPr>
              <a:t>питальне.</a:t>
            </a:r>
          </a:p>
          <a:p>
            <a:r>
              <a:rPr lang="uk-UA" sz="2800" b="1" dirty="0"/>
              <a:t>Речення, в </a:t>
            </a:r>
            <a:r>
              <a:rPr lang="uk-UA" sz="2800" b="1" dirty="0" smtClean="0"/>
              <a:t>якому спонукають до дії, – </a:t>
            </a:r>
            <a:r>
              <a:rPr lang="uk-UA" sz="2800" b="1" dirty="0" smtClean="0">
                <a:solidFill>
                  <a:srgbClr val="FFFF00"/>
                </a:solidFill>
              </a:rPr>
              <a:t>спонукальне.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935" y="4385329"/>
            <a:ext cx="3981851" cy="105585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Якими можуть бути речення за інтонацією?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7895" y="5169190"/>
            <a:ext cx="3569452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Окличні </a:t>
            </a:r>
            <a:r>
              <a:rPr lang="uk-UA" sz="2800" b="1" dirty="0">
                <a:solidFill>
                  <a:srgbClr val="FFFF00"/>
                </a:solidFill>
              </a:rPr>
              <a:t>і неокличні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10040205" y="3141763"/>
            <a:ext cx="1663053" cy="33210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8044" y="5731102"/>
            <a:ext cx="4589851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називають звертанням? </a:t>
            </a:r>
          </a:p>
        </p:txBody>
      </p:sp>
    </p:spTree>
    <p:extLst>
      <p:ext uri="{BB962C8B-B14F-4D97-AF65-F5344CB8AC3E}">
        <p14:creationId xmlns:p14="http://schemas.microsoft.com/office/powerpoint/2010/main" val="3836628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ки на тему Весна легкие - скачать бесплатно и распечат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" y="1380781"/>
            <a:ext cx="2490445" cy="34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7557" y="621481"/>
            <a:ext cx="9943371" cy="709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«Упіймай головні слова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7695" y="2299380"/>
            <a:ext cx="3905506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Стоїть гора </a:t>
            </a:r>
            <a:r>
              <a:rPr lang="uk-UA" sz="3200" b="1" dirty="0" err="1">
                <a:solidFill>
                  <a:schemeClr val="bg1"/>
                </a:solidFill>
              </a:rPr>
              <a:t>високая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973200" y="2299376"/>
            <a:ext cx="1947274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(Що?)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Гора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20472" y="2299376"/>
            <a:ext cx="2621751" cy="954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Гора </a:t>
            </a:r>
            <a:r>
              <a:rPr lang="uk-UA" sz="2800" b="1" dirty="0">
                <a:solidFill>
                  <a:schemeClr val="bg1"/>
                </a:solidFill>
              </a:rPr>
              <a:t>(що робить?) </a:t>
            </a:r>
            <a:r>
              <a:rPr lang="uk-UA" sz="2800" b="1" dirty="0" smtClean="0">
                <a:solidFill>
                  <a:srgbClr val="FFFF00"/>
                </a:solidFill>
              </a:rPr>
              <a:t>стоїть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7695" y="1366514"/>
            <a:ext cx="8232832" cy="80482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Послухайте вірш </a:t>
            </a:r>
            <a:r>
              <a:rPr lang="uk-UA" sz="2400" b="1" dirty="0">
                <a:solidFill>
                  <a:srgbClr val="0070C0"/>
                </a:solidFill>
              </a:rPr>
              <a:t>по одному </a:t>
            </a:r>
            <a:r>
              <a:rPr lang="uk-UA" sz="2400" b="1" dirty="0" smtClean="0">
                <a:solidFill>
                  <a:srgbClr val="0070C0"/>
                </a:solidFill>
              </a:rPr>
              <a:t>реченню. Назвіть </a:t>
            </a:r>
            <a:r>
              <a:rPr lang="uk-UA" sz="2400" b="1" dirty="0">
                <a:solidFill>
                  <a:srgbClr val="0070C0"/>
                </a:solidFill>
              </a:rPr>
              <a:t>головні слова, </a:t>
            </a:r>
            <a:r>
              <a:rPr lang="uk-UA" sz="2400" b="1" dirty="0" err="1" smtClean="0">
                <a:solidFill>
                  <a:srgbClr val="0070C0"/>
                </a:solidFill>
              </a:rPr>
              <a:t>поставте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до них запитання.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2255" y="2915074"/>
            <a:ext cx="40445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Зелений гай </a:t>
            </a:r>
            <a:r>
              <a:rPr lang="uk-UA" sz="3200" b="1" dirty="0" err="1" smtClean="0">
                <a:solidFill>
                  <a:schemeClr val="bg1"/>
                </a:solidFill>
              </a:rPr>
              <a:t>шумить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147707" y="2915074"/>
            <a:ext cx="1570871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Гай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06815" y="3458484"/>
            <a:ext cx="4184876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Гай </a:t>
            </a:r>
            <a:r>
              <a:rPr lang="uk-UA" sz="2800" b="1" dirty="0">
                <a:solidFill>
                  <a:schemeClr val="bg1"/>
                </a:solidFill>
              </a:rPr>
              <a:t>(що робить?) </a:t>
            </a:r>
            <a:r>
              <a:rPr lang="uk-UA" sz="2800" b="1" dirty="0" err="1" smtClean="0">
                <a:solidFill>
                  <a:srgbClr val="FFFF00"/>
                </a:solidFill>
              </a:rPr>
              <a:t>шумить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8533" y="3981825"/>
            <a:ext cx="4847374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Пташки співають голосно.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8180263" y="4033690"/>
            <a:ext cx="2298039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Хто?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Пташки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453970" y="4561403"/>
            <a:ext cx="5131044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Пташки </a:t>
            </a:r>
            <a:r>
              <a:rPr lang="uk-UA" sz="2800" b="1" dirty="0">
                <a:solidFill>
                  <a:schemeClr val="bg1"/>
                </a:solidFill>
              </a:rPr>
              <a:t>(що роблять?) </a:t>
            </a:r>
            <a:r>
              <a:rPr lang="uk-UA" sz="2800" b="1" dirty="0" smtClean="0">
                <a:solidFill>
                  <a:srgbClr val="FFFF00"/>
                </a:solidFill>
              </a:rPr>
              <a:t>співають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6452" y="5100066"/>
            <a:ext cx="3585453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І річечка блищить.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453971" y="5130850"/>
            <a:ext cx="2360660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Річечка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461905" y="5684976"/>
            <a:ext cx="4998283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Річечка </a:t>
            </a:r>
            <a:r>
              <a:rPr lang="uk-UA" sz="2800" b="1" dirty="0">
                <a:solidFill>
                  <a:schemeClr val="bg1"/>
                </a:solidFill>
              </a:rPr>
              <a:t>(що робить?) </a:t>
            </a:r>
            <a:r>
              <a:rPr lang="uk-UA" sz="2800" b="1" dirty="0" smtClean="0">
                <a:solidFill>
                  <a:srgbClr val="FFFF00"/>
                </a:solidFill>
              </a:rPr>
              <a:t>блищить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12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3839" y="1485578"/>
            <a:ext cx="6768752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встановлювати зв’язок слів у реченні.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місті-курорті Миргород на Полтавщині. 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Миргород: andy_travelua — LiveJour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2835" r="19346"/>
          <a:stretch/>
        </p:blipFill>
        <p:spPr bwMode="auto">
          <a:xfrm>
            <a:off x="8468295" y="3391141"/>
            <a:ext cx="2845179" cy="299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становою № 5487 затверджено нові межі Миргорода :: Офіційний сайт міста  Миргород. Офіційний сайт Миргородської міської рад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4240" r="4260" b="6247"/>
          <a:stretch/>
        </p:blipFill>
        <p:spPr bwMode="auto">
          <a:xfrm>
            <a:off x="4363839" y="3544061"/>
            <a:ext cx="410765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Запишіть дату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60117" y="1319644"/>
            <a:ext cx="474665" cy="5926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31497" y="1255113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5687" y="1845618"/>
            <a:ext cx="799288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На Полтавщині є місто Миргород. Воно </a:t>
            </a:r>
            <a:r>
              <a:rPr lang="uk-UA" sz="3200" b="1" dirty="0" smtClean="0">
                <a:solidFill>
                  <a:schemeClr val="bg1"/>
                </a:solidFill>
              </a:rPr>
              <a:t>розташоване </a:t>
            </a:r>
            <a:r>
              <a:rPr lang="uk-UA" sz="3200" b="1" dirty="0">
                <a:solidFill>
                  <a:schemeClr val="bg1"/>
                </a:solidFill>
              </a:rPr>
              <a:t>на річці Хорол. </a:t>
            </a:r>
            <a:r>
              <a:rPr lang="uk-UA" sz="3200" b="1" dirty="0">
                <a:solidFill>
                  <a:srgbClr val="FFFF00"/>
                </a:solidFill>
              </a:rPr>
              <a:t>Славиться Миргород </a:t>
            </a:r>
            <a:r>
              <a:rPr lang="uk-UA" sz="3200" b="1" dirty="0" smtClean="0">
                <a:solidFill>
                  <a:srgbClr val="FFFF00"/>
                </a:solidFill>
              </a:rPr>
              <a:t>мінеральною </a:t>
            </a:r>
            <a:r>
              <a:rPr lang="uk-UA" sz="3200" b="1" dirty="0">
                <a:solidFill>
                  <a:srgbClr val="FFFF00"/>
                </a:solidFill>
              </a:rPr>
              <a:t>водою.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87" y="1847231"/>
            <a:ext cx="1847681" cy="38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067695" y="3307361"/>
            <a:ext cx="1800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16367" y="2820974"/>
            <a:ext cx="17281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116367" y="2902635"/>
            <a:ext cx="17281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23479" y="1341562"/>
            <a:ext cx="99837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виділене 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головні і другорядні члени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6334" y="3645818"/>
            <a:ext cx="8111589" cy="7808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Установіть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зв’язок слів у записаному реченні за поданими питаннями.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95687" y="4516427"/>
            <a:ext cx="749463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Миргород </a:t>
            </a:r>
            <a:r>
              <a:rPr lang="ru-RU" sz="3200" b="1" dirty="0">
                <a:solidFill>
                  <a:schemeClr val="bg1"/>
                </a:solidFill>
              </a:rPr>
              <a:t>(що </a:t>
            </a:r>
            <a:r>
              <a:rPr lang="ru-RU" sz="3200" b="1" dirty="0" err="1">
                <a:solidFill>
                  <a:schemeClr val="bg1"/>
                </a:solidFill>
              </a:rPr>
              <a:t>робить</a:t>
            </a:r>
            <a:r>
              <a:rPr lang="ru-RU" sz="3200" b="1" dirty="0">
                <a:solidFill>
                  <a:schemeClr val="bg1"/>
                </a:solidFill>
              </a:rPr>
              <a:t>?) ….….………..;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славиться </a:t>
            </a:r>
            <a:r>
              <a:rPr lang="ru-RU" sz="3200" b="1" dirty="0">
                <a:solidFill>
                  <a:schemeClr val="bg1"/>
                </a:solidFill>
              </a:rPr>
              <a:t>(чим?) …………..;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водою </a:t>
            </a:r>
            <a:r>
              <a:rPr lang="ru-RU" sz="3200" b="1" dirty="0">
                <a:solidFill>
                  <a:schemeClr val="bg1"/>
                </a:solidFill>
              </a:rPr>
              <a:t>(</a:t>
            </a:r>
            <a:r>
              <a:rPr lang="ru-RU" sz="3200" b="1" dirty="0" err="1">
                <a:solidFill>
                  <a:schemeClr val="bg1"/>
                </a:solidFill>
              </a:rPr>
              <a:t>якою</a:t>
            </a:r>
            <a:r>
              <a:rPr lang="ru-RU" sz="3200" b="1" dirty="0">
                <a:solidFill>
                  <a:schemeClr val="bg1"/>
                </a:solidFill>
              </a:rPr>
              <a:t>?) ……………..…..… 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06506" y="4408817"/>
            <a:ext cx="214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славиться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377" y="4869954"/>
            <a:ext cx="1537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водою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0436" y="5363011"/>
            <a:ext cx="2821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мінеральною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59FFE4-E234-40BA-9B86-A6DCB87A37E8}"/>
              </a:ext>
            </a:extLst>
          </p:cNvPr>
          <p:cNvSpPr txBox="1"/>
          <p:nvPr/>
        </p:nvSpPr>
        <p:spPr>
          <a:xfrm>
            <a:off x="5515967" y="2902635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59FFE4-E234-40BA-9B86-A6DCB87A37E8}"/>
              </a:ext>
            </a:extLst>
          </p:cNvPr>
          <p:cNvSpPr txBox="1"/>
          <p:nvPr/>
        </p:nvSpPr>
        <p:spPr>
          <a:xfrm>
            <a:off x="7487538" y="2902634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1842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2" grpId="0"/>
      <p:bldP spid="2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7655" y="479139"/>
            <a:ext cx="8784976" cy="5743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інформацію </a:t>
            </a:r>
            <a:r>
              <a:rPr lang="uk-UA" sz="3600" b="1" dirty="0" smtClean="0">
                <a:solidFill>
                  <a:schemeClr val="bg1"/>
                </a:solidFill>
              </a:rPr>
              <a:t>Родзинки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7655" y="1701602"/>
            <a:ext cx="8877838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   </a:t>
            </a:r>
            <a:r>
              <a:rPr lang="uk-UA" sz="3200" b="1" dirty="0" smtClean="0">
                <a:solidFill>
                  <a:srgbClr val="FFFF00"/>
                </a:solidFill>
              </a:rPr>
              <a:t>Курорт </a:t>
            </a:r>
            <a:r>
              <a:rPr lang="uk-UA" sz="3200" b="1" dirty="0">
                <a:solidFill>
                  <a:srgbClr val="FFFF00"/>
                </a:solidFill>
              </a:rPr>
              <a:t>у Миргороді існує сто років. Допомогла випадковість. </a:t>
            </a:r>
            <a:r>
              <a:rPr lang="uk-UA" sz="3200" b="1" dirty="0">
                <a:solidFill>
                  <a:schemeClr val="bg1"/>
                </a:solidFill>
              </a:rPr>
              <a:t>Місту не вистачало питної води. </a:t>
            </a:r>
            <a:r>
              <a:rPr lang="uk-UA" sz="3200" b="1" dirty="0">
                <a:solidFill>
                  <a:srgbClr val="FFFF00"/>
                </a:solidFill>
              </a:rPr>
              <a:t>Люди </a:t>
            </a:r>
            <a:r>
              <a:rPr lang="uk-UA" sz="3200" b="1" dirty="0" smtClean="0">
                <a:solidFill>
                  <a:srgbClr val="FFFF00"/>
                </a:solidFill>
              </a:rPr>
              <a:t>пробурили </a:t>
            </a:r>
            <a:r>
              <a:rPr lang="uk-UA" sz="3200" b="1" dirty="0">
                <a:solidFill>
                  <a:srgbClr val="FFFF00"/>
                </a:solidFill>
              </a:rPr>
              <a:t>нову свердловину.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Але </a:t>
            </a:r>
            <a:r>
              <a:rPr lang="uk-UA" sz="3200" b="1" dirty="0">
                <a:solidFill>
                  <a:schemeClr val="bg1"/>
                </a:solidFill>
              </a:rPr>
              <a:t>вода була несмачною. </a:t>
            </a:r>
            <a:r>
              <a:rPr lang="uk-UA" sz="3200" b="1" dirty="0">
                <a:solidFill>
                  <a:srgbClr val="FFFF00"/>
                </a:solidFill>
              </a:rPr>
              <a:t>Городяни </a:t>
            </a:r>
            <a:r>
              <a:rPr lang="uk-UA" sz="3200" b="1" dirty="0" smtClean="0">
                <a:solidFill>
                  <a:srgbClr val="FFFF00"/>
                </a:solidFill>
              </a:rPr>
              <a:t>використовували </a:t>
            </a:r>
            <a:r>
              <a:rPr lang="uk-UA" sz="3200" b="1" dirty="0">
                <a:solidFill>
                  <a:srgbClr val="FFFF00"/>
                </a:solidFill>
              </a:rPr>
              <a:t>її для технічних </a:t>
            </a:r>
            <a:r>
              <a:rPr lang="ru-RU" sz="3200" b="1" dirty="0" smtClean="0">
                <a:solidFill>
                  <a:srgbClr val="FFFF00"/>
                </a:solidFill>
              </a:rPr>
              <a:t>потреб. </a:t>
            </a:r>
            <a:r>
              <a:rPr lang="uk-UA" sz="3200" b="1" dirty="0" smtClean="0">
                <a:solidFill>
                  <a:schemeClr val="bg1"/>
                </a:solidFill>
              </a:rPr>
              <a:t>Та </a:t>
            </a:r>
            <a:r>
              <a:rPr lang="uk-UA" sz="3200" b="1" dirty="0">
                <a:solidFill>
                  <a:schemeClr val="bg1"/>
                </a:solidFill>
              </a:rPr>
              <a:t>незабаром </a:t>
            </a:r>
            <a:r>
              <a:rPr lang="uk-UA" sz="3200" b="1" dirty="0" smtClean="0">
                <a:solidFill>
                  <a:schemeClr val="bg1"/>
                </a:solidFill>
              </a:rPr>
              <a:t>помітили, що </a:t>
            </a:r>
            <a:r>
              <a:rPr lang="uk-UA" sz="3200" b="1" dirty="0">
                <a:solidFill>
                  <a:schemeClr val="bg1"/>
                </a:solidFill>
              </a:rPr>
              <a:t>у тих, хто пив воду, </a:t>
            </a:r>
            <a:r>
              <a:rPr lang="uk-UA" sz="3200" b="1" dirty="0" smtClean="0">
                <a:solidFill>
                  <a:schemeClr val="bg1"/>
                </a:solidFill>
              </a:rPr>
              <a:t>поліпшилася </a:t>
            </a:r>
            <a:r>
              <a:rPr lang="uk-UA" sz="3200" b="1" dirty="0">
                <a:solidFill>
                  <a:schemeClr val="bg1"/>
                </a:solidFill>
              </a:rPr>
              <a:t>робота </a:t>
            </a:r>
            <a:r>
              <a:rPr lang="uk-UA" sz="3200" b="1" dirty="0" err="1">
                <a:solidFill>
                  <a:schemeClr val="bg1"/>
                </a:solidFill>
              </a:rPr>
              <a:t>шлунка</a:t>
            </a:r>
            <a:r>
              <a:rPr lang="uk-UA" sz="3200" b="1" dirty="0">
                <a:solidFill>
                  <a:schemeClr val="bg1"/>
                </a:solidFill>
              </a:rPr>
              <a:t>, перестали боліти суглоби. </a:t>
            </a:r>
            <a:r>
              <a:rPr lang="uk-UA" sz="3200" b="1" dirty="0">
                <a:solidFill>
                  <a:srgbClr val="FFFF00"/>
                </a:solidFill>
              </a:rPr>
              <a:t>Так люди дізнались про </a:t>
            </a:r>
            <a:r>
              <a:rPr lang="uk-UA" sz="3200" b="1" dirty="0" smtClean="0">
                <a:solidFill>
                  <a:srgbClr val="FFFF00"/>
                </a:solidFill>
              </a:rPr>
              <a:t>лікувальні </a:t>
            </a:r>
            <a:r>
              <a:rPr lang="uk-UA" sz="3200" b="1" dirty="0">
                <a:solidFill>
                  <a:srgbClr val="FFFF00"/>
                </a:solidFill>
              </a:rPr>
              <a:t>властивості </a:t>
            </a:r>
            <a:r>
              <a:rPr lang="uk-UA" sz="3200" b="1" dirty="0" smtClean="0">
                <a:solidFill>
                  <a:srgbClr val="FFFF00"/>
                </a:solidFill>
              </a:rPr>
              <a:t>миргородської </a:t>
            </a:r>
            <a:r>
              <a:rPr lang="uk-UA" sz="3200" b="1" dirty="0">
                <a:solidFill>
                  <a:srgbClr val="FFFF00"/>
                </a:solidFill>
              </a:rPr>
              <a:t>води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9663" y="1162004"/>
            <a:ext cx="86409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виділені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головні </a:t>
            </a:r>
            <a:r>
              <a:rPr lang="uk-UA" sz="2400" b="1" dirty="0" smtClean="0">
                <a:solidFill>
                  <a:srgbClr val="0070C0"/>
                </a:solidFill>
              </a:rPr>
              <a:t>члени речення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Миргород: andy_travelua — LiveJour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2835" r="19346"/>
          <a:stretch/>
        </p:blipFill>
        <p:spPr bwMode="auto">
          <a:xfrm>
            <a:off x="433630" y="458188"/>
            <a:ext cx="2160240" cy="22709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215039" y="2205470"/>
            <a:ext cx="12241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68095" y="2216224"/>
            <a:ext cx="864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668095" y="2288232"/>
            <a:ext cx="864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79663" y="2709714"/>
            <a:ext cx="238596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548415" y="2205470"/>
            <a:ext cx="18722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548415" y="2277478"/>
            <a:ext cx="18722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52223" y="3224336"/>
            <a:ext cx="9555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914502" y="3213770"/>
            <a:ext cx="19615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14502" y="3285778"/>
            <a:ext cx="19615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98755" y="3652737"/>
            <a:ext cx="1593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96239" y="4160440"/>
            <a:ext cx="30077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96239" y="4232448"/>
            <a:ext cx="30077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427623" y="5593750"/>
            <a:ext cx="1024448" cy="6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30389" y="5600600"/>
            <a:ext cx="16658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730389" y="5672608"/>
            <a:ext cx="1665898" cy="233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3 клас\01 УКР МОВА\1 Пономарьова\08 Речення\№099-Встановлюю звязок слів у реченні\2026-04-09_192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70" y="6096030"/>
            <a:ext cx="3031498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433630" y="2767578"/>
            <a:ext cx="216024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яке з виписаних із попереднього завдання речень має таку схему. </a:t>
            </a:r>
            <a:r>
              <a:rPr lang="uk-UA" sz="2400" b="1" dirty="0" smtClean="0">
                <a:solidFill>
                  <a:srgbClr val="0070C0"/>
                </a:solidFill>
              </a:rPr>
              <a:t>Встановіть </a:t>
            </a:r>
            <a:r>
              <a:rPr lang="uk-UA" sz="2400" b="1" dirty="0">
                <a:solidFill>
                  <a:srgbClr val="0070C0"/>
                </a:solidFill>
              </a:rPr>
              <a:t>зв’язок слів у ньому за питаннями. </a:t>
            </a:r>
          </a:p>
        </p:txBody>
      </p:sp>
    </p:spTree>
    <p:extLst>
      <p:ext uri="{BB962C8B-B14F-4D97-AF65-F5344CB8AC3E}">
        <p14:creationId xmlns:p14="http://schemas.microsoft.com/office/powerpoint/2010/main" val="28500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10828</TotalTime>
  <Words>556</Words>
  <Application>Microsoft Office PowerPoint</Application>
  <PresentationFormat>Произвольный</PresentationFormat>
  <Paragraphs>104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Встановлюю зв’язок слів у реченні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826</cp:revision>
  <dcterms:created xsi:type="dcterms:W3CDTF">2025-08-27T14:01:18Z</dcterms:created>
  <dcterms:modified xsi:type="dcterms:W3CDTF">2026-04-13T09:24:16Z</dcterms:modified>
</cp:coreProperties>
</file>