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833" r:id="rId3"/>
    <p:sldId id="811" r:id="rId4"/>
    <p:sldId id="834" r:id="rId5"/>
    <p:sldId id="492" r:id="rId6"/>
    <p:sldId id="817" r:id="rId7"/>
    <p:sldId id="821" r:id="rId8"/>
    <p:sldId id="825" r:id="rId9"/>
    <p:sldId id="830" r:id="rId10"/>
    <p:sldId id="831" r:id="rId11"/>
    <p:sldId id="832" r:id="rId12"/>
    <p:sldId id="814" r:id="rId13"/>
    <p:sldId id="792" r:id="rId14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673B-B7F4-4A21-9006-118821B4FAE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240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63822"/>
      </p:ext>
    </p:extLst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596786"/>
      </p:ext>
    </p:extLst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43871"/>
      </p:ext>
    </p:extLst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299204"/>
      </p:ext>
    </p:extLst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371047"/>
      </p:ext>
    </p:extLst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829148"/>
      </p:ext>
    </p:extLst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38624"/>
      </p:ext>
    </p:extLst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82691"/>
      </p:ext>
    </p:extLst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200963"/>
      </p:ext>
    </p:extLst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868392"/>
      </p:ext>
    </p:extLst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23965"/>
      </p:ext>
    </p:extLst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03.05.2026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66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 orient="vert"/>
  </p:transition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71551" y="1125538"/>
            <a:ext cx="8568952" cy="1512168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4800" b="1" dirty="0">
                <a:solidFill>
                  <a:srgbClr val="0070C0"/>
                </a:solidFill>
              </a:rPr>
              <a:t>Визначаю тему і мету тексту. Добираю </a:t>
            </a:r>
            <a:r>
              <a:rPr lang="uk-UA" sz="4800" b="1" dirty="0" smtClean="0">
                <a:solidFill>
                  <a:srgbClr val="0070C0"/>
                </a:solidFill>
              </a:rPr>
              <a:t>заголовок.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6"/>
          <p:cNvSpPr>
            <a:spLocks noGrp="1"/>
          </p:cNvSpPr>
          <p:nvPr/>
        </p:nvSpPr>
        <p:spPr>
          <a:xfrm>
            <a:off x="7460183" y="3788986"/>
            <a:ext cx="2736304" cy="1794747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406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8813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3220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6272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20340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64408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808476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352544" indent="0" algn="ctr" defTabSz="1088136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rgbClr val="0070C0"/>
                </a:solidFill>
              </a:rPr>
              <a:t>Українська мова</a:t>
            </a:r>
          </a:p>
          <a:p>
            <a:r>
              <a:rPr lang="uk-UA" sz="2400" b="1" i="1" dirty="0" smtClean="0">
                <a:solidFill>
                  <a:srgbClr val="0070C0"/>
                </a:solidFill>
              </a:rPr>
              <a:t>3 клас. Розділ 8</a:t>
            </a:r>
            <a:r>
              <a:rPr lang="uk-UA" sz="2400" b="1" dirty="0" smtClean="0">
                <a:solidFill>
                  <a:srgbClr val="0070C0"/>
                </a:solidFill>
              </a:rPr>
              <a:t>. </a:t>
            </a:r>
          </a:p>
          <a:p>
            <a:r>
              <a:rPr lang="uk-UA" sz="2400" b="1" dirty="0">
                <a:solidFill>
                  <a:srgbClr val="0070C0"/>
                </a:solidFill>
              </a:rPr>
              <a:t>Досліджую текст</a:t>
            </a:r>
          </a:p>
          <a:p>
            <a:r>
              <a:rPr lang="uk-UA" sz="2400" b="1" dirty="0" smtClean="0">
                <a:solidFill>
                  <a:srgbClr val="0070C0"/>
                </a:solidFill>
              </a:rPr>
              <a:t>Урок 109</a:t>
            </a:r>
            <a:endParaRPr lang="ru-RU" sz="2400" b="1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Київська держ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567" y="3740523"/>
            <a:ext cx="3096344" cy="2033545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1970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05458"/>
            <a:ext cx="10729191" cy="10829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Прочитайте </a:t>
            </a:r>
            <a:r>
              <a:rPr lang="ru-RU" sz="3600" b="1" dirty="0">
                <a:solidFill>
                  <a:schemeClr val="bg1"/>
                </a:solidFill>
              </a:rPr>
              <a:t>текст</a:t>
            </a:r>
            <a:r>
              <a:rPr lang="uk-UA" sz="3600" b="1" dirty="0">
                <a:solidFill>
                  <a:schemeClr val="bg1"/>
                </a:solidFill>
              </a:rPr>
              <a:t>. </a:t>
            </a:r>
            <a:r>
              <a:rPr lang="ru-RU" sz="3600" b="1" dirty="0" smtClean="0">
                <a:solidFill>
                  <a:schemeClr val="bg1"/>
                </a:solidFill>
              </a:rPr>
              <a:t>Придумайте </a:t>
            </a:r>
            <a:r>
              <a:rPr lang="ru-RU" sz="3600" b="1" dirty="0">
                <a:solidFill>
                  <a:schemeClr val="bg1"/>
                </a:solidFill>
              </a:rPr>
              <a:t>заголовок. </a:t>
            </a:r>
            <a:endParaRPr lang="ru-RU" sz="36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Визначте </a:t>
            </a:r>
            <a:r>
              <a:rPr lang="ru-RU" sz="3600" b="1" dirty="0">
                <a:solidFill>
                  <a:schemeClr val="bg1"/>
                </a:solidFill>
              </a:rPr>
              <a:t>тему і мету  цього  </a:t>
            </a:r>
            <a:r>
              <a:rPr lang="ru-RU" sz="3600" b="1" dirty="0" smtClean="0">
                <a:solidFill>
                  <a:schemeClr val="bg1"/>
                </a:solidFill>
              </a:rPr>
              <a:t>тексту</a:t>
            </a:r>
            <a:r>
              <a:rPr lang="uk-UA" sz="3600" b="1" dirty="0" smtClean="0">
                <a:solidFill>
                  <a:schemeClr val="bg1"/>
                </a:solidFill>
              </a:rPr>
              <a:t>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7612" y="1483488"/>
            <a:ext cx="8516747" cy="40318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 У Києві багато соборів і храмів. Одним з найдавніших є Софійський собор. Софія грецькою мовою означає мудрість. Така назва не випадкова. </a:t>
            </a:r>
          </a:p>
          <a:p>
            <a:pPr algn="just"/>
            <a:r>
              <a:rPr lang="uk-UA" sz="3200" b="1" dirty="0">
                <a:solidFill>
                  <a:schemeClr val="bg1"/>
                </a:solidFill>
              </a:rPr>
              <a:t>      Софійський собор був головним культурним центром Київської держави. Саме тут була створена перша на Русі бібліотека. Відбувалось написання книг.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51471" y="5433499"/>
            <a:ext cx="10944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Тема.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:\3 клас\01 УКР МОВА\1 Пономарьова\09 Текст\№109-Визначаю тему і мету тексту\2026-04-26_211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359" y="1483488"/>
            <a:ext cx="2645211" cy="279148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209331" y="5402722"/>
            <a:ext cx="75292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Повідомляється про Софійський собор у Києві.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51471" y="5944477"/>
            <a:ext cx="109447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Мета.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98534" y="5955001"/>
            <a:ext cx="832136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Дізнаємось, чому Софійський собор має таку назву.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116367" y="4217782"/>
            <a:ext cx="271363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800" b="1" dirty="0" smtClean="0">
                <a:solidFill>
                  <a:srgbClr val="0070C0"/>
                </a:solidFill>
              </a:rPr>
              <a:t>перші три </a:t>
            </a:r>
            <a:r>
              <a:rPr lang="uk-UA" sz="2800" b="1" dirty="0" smtClean="0">
                <a:solidFill>
                  <a:srgbClr val="0070C0"/>
                </a:solidFill>
              </a:rPr>
              <a:t>речення під диктовку.</a:t>
            </a:r>
            <a:endParaRPr lang="uk-U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78026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9" grpId="0" animBg="1"/>
      <p:bldP spid="2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549474"/>
            <a:ext cx="9865096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Що </a:t>
            </a:r>
            <a:r>
              <a:rPr lang="uk-UA" sz="3600" b="1" dirty="0" smtClean="0">
                <a:solidFill>
                  <a:schemeClr val="bg1"/>
                </a:solidFill>
              </a:rPr>
              <a:t>ви можете </a:t>
            </a:r>
            <a:r>
              <a:rPr lang="uk-UA" sz="3600" b="1" dirty="0">
                <a:solidFill>
                  <a:schemeClr val="bg1"/>
                </a:solidFill>
              </a:rPr>
              <a:t>розповісти про Київ </a:t>
            </a:r>
            <a:r>
              <a:rPr lang="uk-UA" sz="3600" b="1" dirty="0" smtClean="0">
                <a:solidFill>
                  <a:schemeClr val="bg1"/>
                </a:solidFill>
              </a:rPr>
              <a:t>іноземцеві?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8679" y="1741615"/>
            <a:ext cx="10462687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Київ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Київ – столиця України, розташований на річці Дніпро. Головна </a:t>
            </a:r>
            <a:r>
              <a:rPr lang="uk-UA" sz="3200" b="1" dirty="0" smtClean="0">
                <a:solidFill>
                  <a:schemeClr val="bg1"/>
                </a:solidFill>
              </a:rPr>
              <a:t>вулиця </a:t>
            </a:r>
            <a:r>
              <a:rPr lang="uk-UA" sz="3200" b="1" dirty="0">
                <a:solidFill>
                  <a:schemeClr val="bg1"/>
                </a:solidFill>
              </a:rPr>
              <a:t>– Хрещатик. У місті багато цікавих місць: собори, храми, парки, мости, театри. Все місто можна побачити в парку «Київ у мініатюрі».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79463" y="1269554"/>
            <a:ext cx="978933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Складіть </a:t>
            </a:r>
            <a:r>
              <a:rPr lang="uk-UA" sz="2400" b="1" dirty="0">
                <a:solidFill>
                  <a:srgbClr val="0070C0"/>
                </a:solidFill>
              </a:rPr>
              <a:t>свою розповідь (3–4 речення). </a:t>
            </a:r>
            <a:r>
              <a:rPr lang="uk-UA" sz="2400" b="1" dirty="0" smtClean="0">
                <a:solidFill>
                  <a:srgbClr val="0070C0"/>
                </a:solidFill>
              </a:rPr>
              <a:t>Придумайте </a:t>
            </a:r>
            <a:r>
              <a:rPr lang="uk-UA" sz="2400" b="1" dirty="0">
                <a:solidFill>
                  <a:srgbClr val="0070C0"/>
                </a:solidFill>
              </a:rPr>
              <a:t>їй заголовок. </a:t>
            </a:r>
          </a:p>
        </p:txBody>
      </p:sp>
      <p:pic>
        <p:nvPicPr>
          <p:cNvPr id="7170" name="Picture 2" descr="Музей &quot;Україна в мініатюрі&quot;, Київ: інформація, фото, відгу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7988" y="3987974"/>
            <a:ext cx="3358477" cy="2518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Киев в миниатюре (парк)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Киев в миниатюре (парк)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846" y="4130568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Фото Парк ”Київ в мініатюрі” - Московський міст - УНІА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385" y="4335798"/>
            <a:ext cx="3422238" cy="21674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4498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Пояснення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D:\3 клас\01 УКР МОВА\1 Пономарьова\09 Текст\№109-Визначаю тему і мету тексту\2026-04-26_213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34" y="1413570"/>
            <a:ext cx="883813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415" y="4528582"/>
            <a:ext cx="1785781" cy="185192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46909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2536077" y="1921390"/>
            <a:ext cx="5153757" cy="1055852"/>
          </a:xfrm>
          <a:prstGeom prst="round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уроку </a:t>
            </a:r>
            <a:r>
              <a:rPr lang="ru-RU" sz="2800" b="1" dirty="0" smtClean="0">
                <a:solidFill>
                  <a:schemeClr val="bg1"/>
                </a:solidFill>
              </a:rPr>
              <a:t>все </a:t>
            </a:r>
            <a:r>
              <a:rPr lang="ru-RU" sz="2800" b="1" dirty="0">
                <a:solidFill>
                  <a:schemeClr val="bg1"/>
                </a:solidFill>
              </a:rPr>
              <a:t>було </a:t>
            </a:r>
            <a:r>
              <a:rPr lang="ru-RU" sz="2800" b="1" dirty="0" err="1">
                <a:solidFill>
                  <a:schemeClr val="bg1"/>
                </a:solidFill>
              </a:rPr>
              <a:t>зрозумілим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легким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data10.proshkolu.ru/content/media/pic/std/4000000/3419000/3418865-6ecffe6f24ee643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3375" r="6769" b="5523"/>
          <a:stretch/>
        </p:blipFill>
        <p:spPr bwMode="auto">
          <a:xfrm>
            <a:off x="979943" y="1909986"/>
            <a:ext cx="1431634" cy="222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5112956" y="4307152"/>
            <a:ext cx="5907096" cy="1055852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Я</a:t>
            </a:r>
            <a:r>
              <a:rPr lang="ru-RU" sz="2800" b="1" dirty="0" err="1" smtClean="0">
                <a:solidFill>
                  <a:schemeClr val="bg1"/>
                </a:solidFill>
              </a:rPr>
              <a:t>кщо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>
                <a:solidFill>
                  <a:schemeClr val="bg1"/>
                </a:solidFill>
              </a:rPr>
              <a:t>під час </a:t>
            </a:r>
            <a:r>
              <a:rPr lang="ru-RU" sz="2800" b="1" dirty="0" smtClean="0">
                <a:solidFill>
                  <a:schemeClr val="bg1"/>
                </a:solidFill>
              </a:rPr>
              <a:t>уроку  часто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виникали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smtClean="0">
                <a:solidFill>
                  <a:schemeClr val="bg1"/>
                </a:solidFill>
              </a:rPr>
              <a:t>багато </a:t>
            </a:r>
            <a:r>
              <a:rPr lang="ru-RU" sz="2800" b="1" dirty="0" err="1" smtClean="0">
                <a:solidFill>
                  <a:schemeClr val="bg1"/>
                </a:solidFill>
              </a:rPr>
              <a:t>помилок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994270" y="3083087"/>
            <a:ext cx="4690049" cy="10558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Якщо</a:t>
            </a:r>
            <a:r>
              <a:rPr lang="ru-RU" sz="2800" b="1" dirty="0">
                <a:solidFill>
                  <a:schemeClr val="bg1"/>
                </a:solidFill>
              </a:rPr>
              <a:t> </a:t>
            </a:r>
            <a:r>
              <a:rPr lang="ru-RU" sz="2800" b="1" dirty="0" err="1">
                <a:solidFill>
                  <a:schemeClr val="bg1"/>
                </a:solidFill>
              </a:rPr>
              <a:t>інколи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під</a:t>
            </a:r>
            <a:r>
              <a:rPr lang="ru-RU" sz="2800" b="1" dirty="0">
                <a:solidFill>
                  <a:schemeClr val="bg1"/>
                </a:solidFill>
              </a:rPr>
              <a:t> час уроку </a:t>
            </a:r>
            <a:r>
              <a:rPr lang="ru-RU" sz="2800" b="1" dirty="0" err="1">
                <a:solidFill>
                  <a:schemeClr val="bg1"/>
                </a:solidFill>
              </a:rPr>
              <a:t>з'являлися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труднощі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35647" y="3083089"/>
            <a:ext cx="1126882" cy="10558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230374" y="462754"/>
            <a:ext cx="9659132" cy="6548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25117" y="1173980"/>
            <a:ext cx="8636627" cy="654801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Оцініть свою роботу на уроці розділовими знаками </a:t>
            </a:r>
          </a:p>
        </p:txBody>
      </p:sp>
      <p:pic>
        <p:nvPicPr>
          <p:cNvPr id="9" name="Picture 2" descr="D:\Картинки до тестів\Емоції Розділові знаки\Знак питання з чоловічком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1" t="-1" r="10869" b="12229"/>
          <a:stretch/>
        </p:blipFill>
        <p:spPr bwMode="auto">
          <a:xfrm>
            <a:off x="3762529" y="4307152"/>
            <a:ext cx="1240483" cy="191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952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968636" y="1237819"/>
            <a:ext cx="9988091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400" b="1" dirty="0" smtClean="0">
                <a:solidFill>
                  <a:srgbClr val="0070C0"/>
                </a:solidFill>
              </a:rPr>
              <a:t>Виберіть </a:t>
            </a:r>
            <a:r>
              <a:rPr lang="uk-UA" sz="2400" b="1" dirty="0">
                <a:solidFill>
                  <a:srgbClr val="0070C0"/>
                </a:solidFill>
              </a:rPr>
              <a:t>ту </a:t>
            </a:r>
            <a:r>
              <a:rPr lang="uk-UA" sz="2400" b="1" dirty="0" smtClean="0">
                <a:solidFill>
                  <a:srgbClr val="0070C0"/>
                </a:solidFill>
              </a:rPr>
              <a:t>рибку - очікування, </a:t>
            </a:r>
            <a:r>
              <a:rPr lang="uk-UA" sz="2400" b="1" dirty="0">
                <a:solidFill>
                  <a:srgbClr val="0070C0"/>
                </a:solidFill>
              </a:rPr>
              <a:t>яку </a:t>
            </a:r>
            <a:r>
              <a:rPr lang="uk-UA" sz="2400" b="1" dirty="0" smtClean="0">
                <a:solidFill>
                  <a:srgbClr val="0070C0"/>
                </a:solidFill>
              </a:rPr>
              <a:t>хочете </a:t>
            </a:r>
            <a:r>
              <a:rPr lang="uk-UA" sz="2400" b="1" dirty="0">
                <a:solidFill>
                  <a:srgbClr val="0070C0"/>
                </a:solidFill>
              </a:rPr>
              <a:t>пустити в </a:t>
            </a:r>
            <a:r>
              <a:rPr lang="uk-UA" sz="2400" b="1" dirty="0" smtClean="0">
                <a:solidFill>
                  <a:srgbClr val="0070C0"/>
                </a:solidFill>
              </a:rPr>
              <a:t>акваріум уроку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810053" y="542010"/>
            <a:ext cx="10815409" cy="6482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800" b="1" dirty="0">
                <a:solidFill>
                  <a:schemeClr val="bg1"/>
                </a:solidFill>
              </a:rPr>
              <a:t>Налаштування на </a:t>
            </a:r>
            <a:r>
              <a:rPr lang="uk-UA" sz="3800" b="1" dirty="0" smtClean="0">
                <a:solidFill>
                  <a:schemeClr val="bg1"/>
                </a:solidFill>
              </a:rPr>
              <a:t>урок</a:t>
            </a:r>
            <a:endParaRPr lang="ru-RU" sz="3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7575452" y="2042171"/>
            <a:ext cx="3376886" cy="85472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>
                <a:solidFill>
                  <a:srgbClr val="0070C0"/>
                </a:solidFill>
              </a:rPr>
              <a:t>Готовність  до активної роботи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7480049" y="5304031"/>
            <a:ext cx="3624985" cy="83420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Виявлю </a:t>
            </a:r>
            <a:r>
              <a:rPr lang="uk-UA" sz="2400" b="1" dirty="0"/>
              <a:t>творче мислення</a:t>
            </a:r>
            <a:endParaRPr lang="ru-RU" sz="2400" b="1" dirty="0"/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7579839" y="3127368"/>
            <a:ext cx="3376887" cy="8700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Хвилювання, </a:t>
            </a:r>
            <a:r>
              <a:rPr lang="uk-UA" sz="2400" b="1" dirty="0"/>
              <a:t>але здатність працювати.</a:t>
            </a:r>
            <a:endParaRPr lang="ru-RU" sz="2400" b="1" dirty="0"/>
          </a:p>
        </p:txBody>
      </p:sp>
      <p:pic>
        <p:nvPicPr>
          <p:cNvPr id="11" name="Рисунок 10" descr="C:\Users\Света\AppData\Local\Microsoft\Windows\Temporary Internet Files\Content.Word\Новый рисунок (7).b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926854"/>
            <a:ext cx="1892830" cy="3107708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2" name="Рисунок 11" descr="C:\Users\Света\AppData\Local\Microsoft\Windows\Temporary Internet Files\Content.Word\Новый рисунок (8).b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695" y="1928124"/>
            <a:ext cx="1870414" cy="3116936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14" name="Рисунок 13" descr="ÐÐ°ÑÑÐ¸Ð½ÐºÐ¸ Ð¿Ð¾ Ð·Ð°Ð¿ÑÐ¾ÑÑ &quot;Ð¶Ð¾Ð²ÑÐ° ÑÐ¸Ð±Ð°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287" y="1926854"/>
            <a:ext cx="2352937" cy="1085355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Рисунок 14" descr="ÐÐ°ÑÑÐ¸Ð½ÐºÐ¸ Ð¿Ð¾ Ð·Ð°Ð¿ÑÐ¾ÑÑ &quot;ÑÐµÑÐ²Ð¾Ð½Ð° Ð°ÐºÐ²Ð°ÑÑÑÐ¼Ð½Ð° ÑÐ¸Ð±Ð°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20" y="3073324"/>
            <a:ext cx="2464873" cy="10104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7480049" y="4221881"/>
            <a:ext cx="3724550" cy="9441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Відчуваю змогу розв’язати всі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ÐÐ°ÑÑÐ¸Ð½ÐºÐ¸ Ð¿Ð¾ Ð·Ð°Ð¿ÑÐ¾ÑÑ &quot;Ð·ÐµÐ»ÐµÐ½Ð° ÑÐ¸Ð±Ð° Ð°ÐºÐ²Ð°ÑÑÑÐ¼Ð½Ð°&quot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04" y="4117797"/>
            <a:ext cx="2435327" cy="104820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22" name="Рисунок 21" descr="ÐÐ°ÑÑÐ¸Ð½ÐºÐ¸ Ð¿Ð¾ Ð·Ð°Ð¿ÑÐ¾ÑÑ &quot;ÑÐ¸Ð½Ñ Ð°ÐºÐ²Ð°ÑÑÑÐ¼Ð½Ð° ÑÐ¸Ð±Ð°&quot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8108" y="5310673"/>
            <a:ext cx="2442704" cy="107144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41764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26034" y="505630"/>
            <a:ext cx="10077364" cy="7639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</a:t>
            </a:r>
            <a:r>
              <a:rPr lang="uk-UA" sz="4000" b="1" dirty="0">
                <a:solidFill>
                  <a:schemeClr val="bg1"/>
                </a:solidFill>
              </a:rPr>
              <a:t>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D:\Картинки до тестів\!!! Учні\_free_2023-10-14-19-34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0383" y="4431553"/>
            <a:ext cx="2071352" cy="1948952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3 клас\01 УКР МОВА\1 Пономарьова\09 Текст\№108-Складаю есе\2026-04-24_110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26" y="1557586"/>
            <a:ext cx="989976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82922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Блок-схема: знак завершения 9"/>
          <p:cNvSpPr/>
          <p:nvPr/>
        </p:nvSpPr>
        <p:spPr>
          <a:xfrm rot="20979908">
            <a:off x="3338672" y="4539244"/>
            <a:ext cx="1634503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/>
              <a:t>зачин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Візитна картка Австралії — урок. Географія, 7 клас."/>
          <p:cNvSpPr>
            <a:spLocks noChangeAspect="1" noChangeArrowheads="1"/>
          </p:cNvSpPr>
          <p:nvPr/>
        </p:nvSpPr>
        <p:spPr bwMode="auto">
          <a:xfrm>
            <a:off x="207299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8814" tIns="54407" rIns="108814" bIns="5440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3479" y="333450"/>
            <a:ext cx="9932672" cy="671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800" b="1" dirty="0" smtClean="0"/>
              <a:t>Скарбниця знань</a:t>
            </a:r>
            <a:endParaRPr lang="ru-RU" sz="4800" b="1" dirty="0"/>
          </a:p>
        </p:txBody>
      </p:sp>
      <p:sp>
        <p:nvSpPr>
          <p:cNvPr id="21" name="Блок-схема: знак завершения 20"/>
          <p:cNvSpPr/>
          <p:nvPr/>
        </p:nvSpPr>
        <p:spPr>
          <a:xfrm rot="883698">
            <a:off x="6598115" y="4613121"/>
            <a:ext cx="1741745" cy="760416"/>
          </a:xfrm>
          <a:prstGeom prst="flowChartTerminator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кінцівка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0129" y="1056725"/>
            <a:ext cx="1623179" cy="68342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3300" b="1" dirty="0">
                <a:solidFill>
                  <a:schemeClr val="bg1"/>
                </a:solidFill>
              </a:rPr>
              <a:t>Текст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98869" y="1635725"/>
            <a:ext cx="210507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заголовок</a:t>
            </a:r>
            <a:r>
              <a:rPr lang="uk-UA" sz="2900" b="1" i="1" dirty="0">
                <a:solidFill>
                  <a:schemeClr val="bg1"/>
                </a:solidFill>
              </a:rPr>
              <a:t> 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854418" y="4534386"/>
            <a:ext cx="1891524" cy="61531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будова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 rot="20966568">
            <a:off x="6888827" y="1894826"/>
            <a:ext cx="3996792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Про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йде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мова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тексті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Блок-схема: знак завершения 18"/>
          <p:cNvSpPr/>
          <p:nvPr/>
        </p:nvSpPr>
        <p:spPr>
          <a:xfrm rot="739672">
            <a:off x="864415" y="2347580"/>
            <a:ext cx="358012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Головна думка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87375" y="4515250"/>
            <a:ext cx="3025428" cy="134743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повідомляє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що</a:t>
            </a:r>
            <a:r>
              <a:rPr lang="ru-RU" sz="2400" b="1" dirty="0" smtClean="0">
                <a:solidFill>
                  <a:schemeClr val="bg1"/>
                </a:solidFill>
              </a:rPr>
              <a:t> і про кого </a:t>
            </a:r>
            <a:r>
              <a:rPr lang="ru-RU" sz="2400" b="1" dirty="0" err="1" smtClean="0">
                <a:solidFill>
                  <a:schemeClr val="bg1"/>
                </a:solidFill>
              </a:rPr>
              <a:t>йтиме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мова</a:t>
            </a:r>
            <a:r>
              <a:rPr lang="ru-RU" sz="2400" b="1" dirty="0" smtClean="0">
                <a:solidFill>
                  <a:schemeClr val="bg1"/>
                </a:solidFill>
              </a:rPr>
              <a:t> в </a:t>
            </a:r>
            <a:r>
              <a:rPr lang="ru-RU" sz="2400" b="1" dirty="0" err="1" smtClean="0">
                <a:solidFill>
                  <a:schemeClr val="bg1"/>
                </a:solidFill>
              </a:rPr>
              <a:t>тексті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299767" y="4622735"/>
            <a:ext cx="3138068" cy="9388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підводить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підсумок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усього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сказаного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239087" y="5149704"/>
            <a:ext cx="3224635" cy="59829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800" b="1" dirty="0" err="1"/>
              <a:t>Основна</a:t>
            </a:r>
            <a:r>
              <a:rPr lang="ru-RU" sz="2800" b="1" dirty="0"/>
              <a:t> </a:t>
            </a:r>
            <a:r>
              <a:rPr lang="ru-RU" sz="2800" b="1" dirty="0" err="1"/>
              <a:t>частина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Блок-схема: знак завершения 28"/>
          <p:cNvSpPr/>
          <p:nvPr/>
        </p:nvSpPr>
        <p:spPr>
          <a:xfrm rot="20966568">
            <a:off x="7381376" y="2805415"/>
            <a:ext cx="4627907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опис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міркування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" name="Блок-схема: знак завершения 29"/>
          <p:cNvSpPr/>
          <p:nvPr/>
        </p:nvSpPr>
        <p:spPr>
          <a:xfrm rot="21068681">
            <a:off x="6702205" y="895767"/>
            <a:ext cx="4441665" cy="673858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Зв’язані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за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змістом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Блок-схема: знак завершения 31"/>
          <p:cNvSpPr/>
          <p:nvPr/>
        </p:nvSpPr>
        <p:spPr>
          <a:xfrm rot="935468">
            <a:off x="1814490" y="1110723"/>
            <a:ext cx="2938460" cy="1193209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Передає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тему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мету тексту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01086" y="5828996"/>
            <a:ext cx="4618730" cy="5301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розповідає</a:t>
            </a:r>
            <a:r>
              <a:rPr lang="ru-RU" sz="2400" b="1" dirty="0" smtClean="0">
                <a:solidFill>
                  <a:schemeClr val="bg1"/>
                </a:solidFill>
              </a:rPr>
              <a:t> про </a:t>
            </a:r>
            <a:r>
              <a:rPr lang="ru-RU" sz="2400" b="1" dirty="0" err="1" smtClean="0">
                <a:solidFill>
                  <a:schemeClr val="bg1"/>
                </a:solidFill>
              </a:rPr>
              <a:t>розвиток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подій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4485" y="2251043"/>
            <a:ext cx="2592695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тема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402179" y="2764005"/>
            <a:ext cx="2959080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мета тексту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180758" y="3282207"/>
            <a:ext cx="344605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>
                <a:solidFill>
                  <a:schemeClr val="bg1"/>
                </a:solidFill>
              </a:rPr>
              <a:t>Види текстів</a:t>
            </a:r>
            <a:endParaRPr lang="ru-RU" sz="2900" b="1" dirty="0">
              <a:solidFill>
                <a:schemeClr val="bg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63671" y="3897525"/>
            <a:ext cx="4836096" cy="61531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2900" b="1" dirty="0" smtClean="0">
                <a:solidFill>
                  <a:schemeClr val="bg1"/>
                </a:solidFill>
              </a:rPr>
              <a:t>Певна послідовність </a:t>
            </a:r>
            <a:r>
              <a:rPr lang="uk-UA" sz="2900" b="1" dirty="0">
                <a:solidFill>
                  <a:schemeClr val="bg1"/>
                </a:solidFill>
              </a:rPr>
              <a:t>частин</a:t>
            </a:r>
            <a:endParaRPr lang="ru-RU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39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7" grpId="0" animBg="1"/>
      <p:bldP spid="18" grpId="0" animBg="1"/>
      <p:bldP spid="19" grpId="0" animBg="1"/>
      <p:bldP spid="22" grpId="0" animBg="1"/>
      <p:bldP spid="27" grpId="0" animBg="1"/>
      <p:bldP spid="20" grpId="0" animBg="1"/>
      <p:bldP spid="29" grpId="0" animBg="1"/>
      <p:bldP spid="30" grpId="0" animBg="1"/>
      <p:bldP spid="32" grpId="0" animBg="1"/>
      <p:bldP spid="26" grpId="0" animBg="1"/>
      <p:bldP spid="12" grpId="0" animBg="1"/>
      <p:bldP spid="28" grpId="0" animBg="1"/>
      <p:bldP spid="4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549474"/>
            <a:ext cx="9899742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</a:t>
            </a:r>
            <a:r>
              <a:rPr lang="uk-UA" sz="4000" b="1" dirty="0" smtClean="0">
                <a:solidFill>
                  <a:schemeClr val="bg1"/>
                </a:solidFill>
              </a:rPr>
              <a:t>уроку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91831" y="1475265"/>
            <a:ext cx="6659382" cy="1815882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 на уроці ми будемо вчитись визначати тему і мету тексту, добирати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заголовок.</a:t>
            </a:r>
            <a:r>
              <a:rPr lang="uk-UA" sz="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Побуваємо </a:t>
            </a:r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парку «Київ у мініатюрі», де побачимо все місто.</a:t>
            </a:r>
          </a:p>
        </p:txBody>
      </p:sp>
      <p:pic>
        <p:nvPicPr>
          <p:cNvPr id="4" name="Picture 3" descr="D:\Картинки до тестів\!!!!Эсмира_512х512\_free_2024-01-13-17-38-02_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" b="1690"/>
          <a:stretch/>
        </p:blipFill>
        <p:spPr bwMode="auto">
          <a:xfrm>
            <a:off x="1051472" y="1414203"/>
            <a:ext cx="3156944" cy="304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иївська держа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27" y="3291147"/>
            <a:ext cx="4752528" cy="3121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47477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9BE5EB28-483B-49DB-BBD4-4A23FDCB62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665" b="77650"/>
          <a:stretch/>
        </p:blipFill>
        <p:spPr>
          <a:xfrm>
            <a:off x="730447" y="538848"/>
            <a:ext cx="10474152" cy="60592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1425" r="16950" b="31937"/>
          <a:stretch/>
        </p:blipFill>
        <p:spPr>
          <a:xfrm>
            <a:off x="3471183" y="1673934"/>
            <a:ext cx="4422642" cy="13604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7344" y="-721742"/>
            <a:ext cx="578025" cy="72176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0917" y="-726347"/>
            <a:ext cx="578025" cy="72176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7507" y="-745347"/>
            <a:ext cx="578025" cy="7217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87081" y="-684309"/>
            <a:ext cx="578025" cy="72176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297" y="-684537"/>
            <a:ext cx="578025" cy="72176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2803" y="-705329"/>
            <a:ext cx="578025" cy="7217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3163" y="-684309"/>
            <a:ext cx="534586" cy="6797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0022" y="-726347"/>
            <a:ext cx="578025" cy="72176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2360" y="-745347"/>
            <a:ext cx="578025" cy="72176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21351" y="-721760"/>
            <a:ext cx="578025" cy="72176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1062483" y="-1279569"/>
            <a:ext cx="2376791" cy="129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 t="15610" r="49464" b="72520"/>
          <a:stretch/>
        </p:blipFill>
        <p:spPr>
          <a:xfrm>
            <a:off x="9060385" y="-890686"/>
            <a:ext cx="1932810" cy="767500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677074" y="466841"/>
            <a:ext cx="9159374" cy="8027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Каліграфічна хвилинка під диктовку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3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449" y="466841"/>
            <a:ext cx="1582150" cy="224287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1461726" y="2565698"/>
            <a:ext cx="9393702" cy="158417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rgbClr val="002060"/>
                </a:solidFill>
              </a:rPr>
              <a:t>Київ </a:t>
            </a:r>
            <a:r>
              <a:rPr lang="ru-RU" sz="4000" dirty="0">
                <a:solidFill>
                  <a:srgbClr val="002060"/>
                </a:solidFill>
              </a:rPr>
              <a:t>— </a:t>
            </a:r>
            <a:r>
              <a:rPr lang="ru-RU" sz="4000" dirty="0" err="1">
                <a:solidFill>
                  <a:srgbClr val="002060"/>
                </a:solidFill>
              </a:rPr>
              <a:t>столиця</a:t>
            </a:r>
            <a:r>
              <a:rPr lang="ru-RU" sz="4000" dirty="0">
                <a:solidFill>
                  <a:srgbClr val="002060"/>
                </a:solidFill>
              </a:rPr>
              <a:t> України. </a:t>
            </a:r>
            <a:r>
              <a:rPr lang="ru-RU" sz="4000" dirty="0" err="1">
                <a:solidFill>
                  <a:srgbClr val="002060"/>
                </a:solidFill>
              </a:rPr>
              <a:t>Кияни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гостинно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запрошують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відвідати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древнє</a:t>
            </a:r>
            <a:r>
              <a:rPr lang="ru-RU" sz="4000" dirty="0">
                <a:solidFill>
                  <a:srgbClr val="002060"/>
                </a:solidFill>
              </a:rPr>
              <a:t> місто. </a:t>
            </a:r>
            <a:endParaRPr lang="uk-UA" sz="4000" b="1" dirty="0">
              <a:solidFill>
                <a:srgbClr val="002060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2" t="30151" r="48557" b="52071"/>
          <a:stretch/>
        </p:blipFill>
        <p:spPr>
          <a:xfrm>
            <a:off x="5110456" y="1145530"/>
            <a:ext cx="1980000" cy="1117997"/>
          </a:xfrm>
          <a:prstGeom prst="rect">
            <a:avLst/>
          </a:prstGeom>
        </p:spPr>
      </p:pic>
      <p:sp>
        <p:nvSpPr>
          <p:cNvPr id="42" name="Прямоугольник 41"/>
          <p:cNvSpPr/>
          <p:nvPr/>
        </p:nvSpPr>
        <p:spPr>
          <a:xfrm>
            <a:off x="1463433" y="4581922"/>
            <a:ext cx="952976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Прочитайте речення. Щ вони повідомляють?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Запишіть речення під диктовку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07359" y="1305856"/>
            <a:ext cx="578025" cy="72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9891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5227" y="477466"/>
            <a:ext cx="10077364" cy="72007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Прочитайте текст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Замковий (Турецький) міст, Кам'янець-Подільський — фото, опис, адреса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3439" y="1269554"/>
            <a:ext cx="7376877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      </a:t>
            </a:r>
            <a:r>
              <a:rPr lang="uk-UA" sz="32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3200" b="1" dirty="0">
                <a:solidFill>
                  <a:srgbClr val="FFFF00"/>
                </a:solidFill>
              </a:rPr>
              <a:t>Столиця</a:t>
            </a:r>
            <a:r>
              <a:rPr lang="uk-UA" sz="3200" b="1" dirty="0">
                <a:solidFill>
                  <a:schemeClr val="bg1"/>
                </a:solidFill>
              </a:rPr>
              <a:t> — давнє слов’янське слово. Походить воно від слова </a:t>
            </a:r>
            <a:r>
              <a:rPr lang="uk-UA" sz="3200" b="1" dirty="0">
                <a:solidFill>
                  <a:srgbClr val="FFFF00"/>
                </a:solidFill>
              </a:rPr>
              <a:t>стіл</a:t>
            </a:r>
            <a:r>
              <a:rPr lang="uk-UA" sz="3200" b="1" dirty="0">
                <a:solidFill>
                  <a:schemeClr val="bg1"/>
                </a:solidFill>
              </a:rPr>
              <a:t>. Так у Київській Русі називався трон, </a:t>
            </a:r>
            <a:r>
              <a:rPr lang="uk-UA" sz="3200" b="1" dirty="0">
                <a:solidFill>
                  <a:srgbClr val="FFFF00"/>
                </a:solidFill>
              </a:rPr>
              <a:t>престол</a:t>
            </a:r>
            <a:r>
              <a:rPr lang="uk-UA" sz="3200" b="1" dirty="0">
                <a:solidFill>
                  <a:schemeClr val="bg1"/>
                </a:solidFill>
              </a:rPr>
              <a:t>. Тому столицею називалося місто, де перебував князь — правитель країни.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                       </a:t>
            </a:r>
            <a:r>
              <a:rPr lang="uk-UA" sz="3200" i="1" dirty="0">
                <a:solidFill>
                  <a:schemeClr val="bg1"/>
                </a:solidFill>
              </a:rPr>
              <a:t>З етимологічного словника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8024" y="4365898"/>
            <a:ext cx="963704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Проведіть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дослідження!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Поясніть,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 розповідається в цьому тексті.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 якою метою він написаний? </a:t>
            </a:r>
          </a:p>
          <a:p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запам’ятай правило про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тему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uk-UA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мету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тексту.</a:t>
            </a:r>
          </a:p>
        </p:txBody>
      </p:sp>
      <p:pic>
        <p:nvPicPr>
          <p:cNvPr id="2050" name="Picture 2" descr="Київські князі розмовляли українською - Вісті Черкащин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025" y="1608159"/>
            <a:ext cx="3170270" cy="2369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5529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07455" y="1355009"/>
            <a:ext cx="8064896" cy="1569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кожному тексті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 щось повідомляється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 його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Кожний текст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чогось створений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Це його </a:t>
            </a:r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07455" y="498198"/>
            <a:ext cx="10271878" cy="78710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Запам’ятайте!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Хлопчик в окулярах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455" y="1523293"/>
            <a:ext cx="1512168" cy="338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Купити Каштан кінський звичайний / ЗКС в Україні┃Насіння Букови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07455" y="2997746"/>
            <a:ext cx="806489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Визначте, </a:t>
            </a:r>
            <a:r>
              <a:rPr lang="uk-UA" sz="2400" b="1" dirty="0">
                <a:solidFill>
                  <a:srgbClr val="0070C0"/>
                </a:solidFill>
              </a:rPr>
              <a:t>який із поданих заголовків найбільше підходить до тексту про столицю. </a:t>
            </a:r>
            <a:r>
              <a:rPr lang="uk-UA" sz="2400" b="1" dirty="0" smtClean="0">
                <a:solidFill>
                  <a:srgbClr val="0070C0"/>
                </a:solidFill>
              </a:rPr>
              <a:t>Запишіть </a:t>
            </a:r>
            <a:r>
              <a:rPr lang="uk-UA" sz="2400" b="1" dirty="0" smtClean="0">
                <a:solidFill>
                  <a:srgbClr val="0070C0"/>
                </a:solidFill>
              </a:rPr>
              <a:t>заголовок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2519" y="3828743"/>
            <a:ext cx="185483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</a:t>
            </a:r>
            <a:endParaRPr lang="uk-UA" sz="3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95909" y="3845473"/>
            <a:ext cx="472012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слова столиця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40433" y="4501152"/>
            <a:ext cx="488964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 Київської Русі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20106" y="4701093"/>
            <a:ext cx="493029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Випишіть </a:t>
            </a:r>
            <a:r>
              <a:rPr lang="uk-UA" sz="2400" b="1" dirty="0">
                <a:solidFill>
                  <a:srgbClr val="0070C0"/>
                </a:solidFill>
              </a:rPr>
              <a:t>з тексту </a:t>
            </a:r>
            <a:r>
              <a:rPr lang="uk-UA" sz="2400" b="1" dirty="0" smtClean="0">
                <a:solidFill>
                  <a:srgbClr val="0070C0"/>
                </a:solidFill>
              </a:rPr>
              <a:t>виділені </a:t>
            </a:r>
            <a:r>
              <a:rPr lang="uk-UA" sz="2400" b="1" dirty="0">
                <a:solidFill>
                  <a:srgbClr val="0070C0"/>
                </a:solidFill>
              </a:rPr>
              <a:t>слова. </a:t>
            </a:r>
            <a:r>
              <a:rPr lang="uk-UA" sz="2400" b="1" dirty="0" smtClean="0">
                <a:solidFill>
                  <a:srgbClr val="0070C0"/>
                </a:solidFill>
              </a:rPr>
              <a:t>Позначте </a:t>
            </a:r>
            <a:r>
              <a:rPr lang="uk-UA" sz="2400" b="1" dirty="0">
                <a:solidFill>
                  <a:srgbClr val="0070C0"/>
                </a:solidFill>
              </a:rPr>
              <a:t>у них корінь. Чи можна вважати їх спорідненими?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3394" y="5316647"/>
            <a:ext cx="515592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Столиця,  стіл, престол. </a:t>
            </a:r>
          </a:p>
        </p:txBody>
      </p:sp>
      <p:sp>
        <p:nvSpPr>
          <p:cNvPr id="15" name="Арка 14"/>
          <p:cNvSpPr/>
          <p:nvPr/>
        </p:nvSpPr>
        <p:spPr>
          <a:xfrm>
            <a:off x="6722791" y="5396570"/>
            <a:ext cx="737392" cy="180072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8396287" y="5448841"/>
            <a:ext cx="700866" cy="165870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17" name="Арка 16"/>
          <p:cNvSpPr/>
          <p:nvPr/>
        </p:nvSpPr>
        <p:spPr>
          <a:xfrm>
            <a:off x="9866540" y="5430861"/>
            <a:ext cx="805932" cy="201830"/>
          </a:xfrm>
          <a:prstGeom prst="blockArc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5628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907455" y="1565881"/>
            <a:ext cx="8266024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     У </a:t>
            </a:r>
            <a:r>
              <a:rPr lang="uk-UA" sz="2800" b="1" dirty="0">
                <a:solidFill>
                  <a:schemeClr val="bg1"/>
                </a:solidFill>
              </a:rPr>
              <a:t>Києві є багато цікавих місць. Але обійти їх за один день неможливо. Адже Київ дуже великий.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chemeClr val="bg1"/>
                </a:solidFill>
              </a:rPr>
              <a:t>Прекрасним рішенням стане відвідування парку «Київ у мініатюрі». Тут можна побачити все місто. 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>
                <a:solidFill>
                  <a:schemeClr val="bg1"/>
                </a:solidFill>
              </a:rPr>
              <a:t>      </a:t>
            </a:r>
            <a:r>
              <a:rPr lang="uk-UA" sz="2800" b="1" dirty="0">
                <a:solidFill>
                  <a:schemeClr val="bg1"/>
                </a:solidFill>
              </a:rPr>
              <a:t>Крихітні собори, парки, мости, театри, навіть аеропорт — на все це можна подивитися зблизька  і зробити незвичайне </a:t>
            </a:r>
            <a:r>
              <a:rPr lang="uk-UA" sz="2800" b="1" dirty="0" err="1">
                <a:solidFill>
                  <a:schemeClr val="bg1"/>
                </a:solidFill>
              </a:rPr>
              <a:t>селфі</a:t>
            </a:r>
            <a:r>
              <a:rPr lang="uk-UA" sz="2800" b="1" dirty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3876" y="405458"/>
            <a:ext cx="10629684" cy="6557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Прочитайте текст. Придумайте заголовок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901422"/>
            <a:ext cx="1055227" cy="9581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3 клас\01 УКР МОВА\1 Пономарьова\09 Текст\№109-Визначаю тему і мету тексту\2026-04-26_2030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9695" y="1261248"/>
            <a:ext cx="2653051" cy="254981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68494" y="4701093"/>
            <a:ext cx="3595345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Поясніть, який з висловів є темою тексту, а  який  </a:t>
            </a:r>
            <a:r>
              <a:rPr lang="uk-UA" sz="2400" b="1" dirty="0">
                <a:solidFill>
                  <a:srgbClr val="0070C0"/>
                </a:solidFill>
              </a:rPr>
              <a:t>—  його  </a:t>
            </a:r>
            <a:r>
              <a:rPr lang="uk-UA" sz="2400" b="1" dirty="0" smtClean="0">
                <a:solidFill>
                  <a:srgbClr val="0070C0"/>
                </a:solidFill>
              </a:rPr>
              <a:t>метою.</a:t>
            </a:r>
            <a:endParaRPr lang="uk-UA" sz="2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4062" y="4610781"/>
            <a:ext cx="5486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</a:rPr>
              <a:t>З тексту ми дізналися, де можна побачити весь Київ за один день.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94062" y="5581814"/>
            <a:ext cx="548640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тексті розповідається про парк «Київ у мініатюрі».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80462" y="5639812"/>
            <a:ext cx="114863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80463" y="4615463"/>
            <a:ext cx="1148639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9623" y="1061246"/>
            <a:ext cx="54864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FF00"/>
                </a:solidFill>
              </a:rPr>
              <a:t>Парк «Київ у мініатюрі»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8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649</Words>
  <Application>Microsoft Office PowerPoint</Application>
  <PresentationFormat>Произвольный</PresentationFormat>
  <Paragraphs>103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Визначаю тему і мету тексту. Добираю заголовок.</vt:lpstr>
      <vt:lpstr>Презентация PowerPoint</vt:lpstr>
      <vt:lpstr>Презентация PowerPoint</vt:lpstr>
      <vt:lpstr>Скарбниця знань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927</cp:revision>
  <dcterms:created xsi:type="dcterms:W3CDTF">2025-08-27T14:01:18Z</dcterms:created>
  <dcterms:modified xsi:type="dcterms:W3CDTF">2026-05-03T10:28:23Z</dcterms:modified>
</cp:coreProperties>
</file>