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833" r:id="rId3"/>
    <p:sldId id="811" r:id="rId4"/>
    <p:sldId id="834" r:id="rId5"/>
    <p:sldId id="839" r:id="rId6"/>
    <p:sldId id="492" r:id="rId7"/>
    <p:sldId id="817" r:id="rId8"/>
    <p:sldId id="836" r:id="rId9"/>
    <p:sldId id="821" r:id="rId10"/>
    <p:sldId id="837" r:id="rId11"/>
    <p:sldId id="838" r:id="rId12"/>
    <p:sldId id="830" r:id="rId13"/>
    <p:sldId id="831" r:id="rId14"/>
    <p:sldId id="832" r:id="rId15"/>
    <p:sldId id="814" r:id="rId16"/>
    <p:sldId id="792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7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5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71551" y="1341562"/>
            <a:ext cx="8568952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Складаю  план тексту </a:t>
            </a:r>
            <a:endParaRPr lang="uk-UA" sz="60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8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>
                <a:solidFill>
                  <a:srgbClr val="0070C0"/>
                </a:solidFill>
              </a:rPr>
              <a:t>Досліджую текст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111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 descr="Повага до державних символів країни – це норма для будь-якого суспільства -  Вороньківська територіальна гром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3764815"/>
            <a:ext cx="38100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05458"/>
            <a:ext cx="7147137" cy="1097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слова </a:t>
            </a:r>
            <a:r>
              <a:rPr lang="uk-UA" sz="3600" b="1" dirty="0">
                <a:solidFill>
                  <a:schemeClr val="bg1"/>
                </a:solidFill>
              </a:rPr>
              <a:t>Гімну </a:t>
            </a:r>
            <a:r>
              <a:rPr lang="uk-UA" sz="3600" b="1" dirty="0" smtClean="0">
                <a:solidFill>
                  <a:schemeClr val="bg1"/>
                </a:solidFill>
              </a:rPr>
              <a:t>України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videoplayback (7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439" y="2860902"/>
            <a:ext cx="5400600" cy="30405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4619" y="1574577"/>
            <a:ext cx="7128792" cy="11204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 </a:t>
            </a:r>
            <a:r>
              <a:rPr lang="uk-UA" sz="2400" b="1" dirty="0">
                <a:solidFill>
                  <a:srgbClr val="0070C0"/>
                </a:solidFill>
              </a:rPr>
              <a:t>що йдеться в цій пісні? </a:t>
            </a:r>
            <a:r>
              <a:rPr lang="uk-UA" sz="2400" b="1" dirty="0" smtClean="0">
                <a:solidFill>
                  <a:srgbClr val="0070C0"/>
                </a:solidFill>
              </a:rPr>
              <a:t>Поміркуйте, </a:t>
            </a:r>
            <a:r>
              <a:rPr lang="uk-UA" sz="2400" b="1" dirty="0">
                <a:solidFill>
                  <a:srgbClr val="0070C0"/>
                </a:solidFill>
              </a:rPr>
              <a:t>чому пісня про боротьбу стала гімном нашої держави. Заспівайте всім класом Державний Гімн України.</a:t>
            </a:r>
          </a:p>
        </p:txBody>
      </p:sp>
      <p:pic>
        <p:nvPicPr>
          <p:cNvPr id="1026" name="Picture 2" descr="D:\3 клас\01 УКР МОВА\1 Пономарьова\09 Текст\№111-Складаю план тексту\2026-05-03_2130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64" y="2676919"/>
            <a:ext cx="53435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1 УКР МОВА\1 Пономарьова\09 Текст\№111-Складаю план тексту\2026-05-03_2131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379141"/>
            <a:ext cx="3211191" cy="22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3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02" y="621482"/>
            <a:ext cx="9900073" cy="8208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Продовжте </a:t>
            </a:r>
            <a:r>
              <a:rPr lang="uk-UA" sz="4000" b="1" dirty="0">
                <a:solidFill>
                  <a:schemeClr val="bg1"/>
                </a:solidFill>
              </a:rPr>
              <a:t>речення і </a:t>
            </a:r>
            <a:r>
              <a:rPr lang="uk-UA" sz="4000" b="1" dirty="0" smtClean="0">
                <a:solidFill>
                  <a:schemeClr val="bg1"/>
                </a:solidFill>
              </a:rPr>
              <a:t>запишіть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461" y="1576417"/>
            <a:ext cx="10620154" cy="64633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Державні </a:t>
            </a:r>
            <a:r>
              <a:rPr lang="uk-UA" sz="3600" b="1" dirty="0">
                <a:solidFill>
                  <a:schemeClr val="bg1"/>
                </a:solidFill>
              </a:rPr>
              <a:t>символи України — це …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75996" y="1464397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герб, </a:t>
            </a:r>
            <a:r>
              <a:rPr lang="uk-UA" sz="3600" b="1" dirty="0">
                <a:solidFill>
                  <a:srgbClr val="002060"/>
                </a:solidFill>
              </a:rPr>
              <a:t>прапор і </a:t>
            </a:r>
            <a:r>
              <a:rPr lang="uk-UA" sz="3600" b="1" dirty="0" smtClean="0">
                <a:solidFill>
                  <a:srgbClr val="002060"/>
                </a:solidFill>
              </a:rPr>
              <a:t>гімн.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Повага до державних символів країни – це норма для будь-якого суспільства -  Вороньківська територіальна гром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9" y="2739497"/>
            <a:ext cx="76200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817658" y="1125538"/>
            <a:ext cx="10740764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Кожна країна має свій гімн, прапор і герб. Це державні символи. За ними розпізнають країну.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  Прапори різних країн відрізняються </a:t>
            </a:r>
            <a:r>
              <a:rPr lang="uk-UA" sz="3200" b="1" dirty="0" smtClean="0">
                <a:solidFill>
                  <a:schemeClr val="bg1"/>
                </a:solidFill>
              </a:rPr>
              <a:t>кольорами</a:t>
            </a:r>
            <a:r>
              <a:rPr lang="uk-UA" sz="3200" b="1" dirty="0">
                <a:solidFill>
                  <a:schemeClr val="bg1"/>
                </a:solidFill>
              </a:rPr>
              <a:t>. Кожний колір щось означає.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  Державний Прапор нашої Батьківщини має два кольори. Жовтий — колір пшеничної ниви, зерна. Це символ достатку українського народу. Синій — колір ясного неба. Це символ миру.                  </a:t>
            </a:r>
          </a:p>
          <a:p>
            <a:pPr algn="r"/>
            <a:r>
              <a:rPr lang="uk-UA" sz="3200" i="1" dirty="0">
                <a:solidFill>
                  <a:schemeClr val="bg1"/>
                </a:solidFill>
              </a:rPr>
              <a:t>З етимологічного словника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7658" y="405458"/>
            <a:ext cx="1062968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1607" y="5445069"/>
            <a:ext cx="29638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і запишіть план  </a:t>
            </a:r>
            <a:r>
              <a:rPr lang="uk-UA" sz="2400" b="1" dirty="0" smtClean="0">
                <a:solidFill>
                  <a:srgbClr val="0070C0"/>
                </a:solidFill>
              </a:rPr>
              <a:t>тексту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4079" y="4659838"/>
            <a:ext cx="503434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План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1) Державні символи.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2) Кольори прапорів.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3) Державний прапор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199228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77466"/>
            <a:ext cx="9793088" cy="1082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Поміркуйте, </a:t>
            </a:r>
            <a:r>
              <a:rPr lang="uk-UA" sz="3600" b="1" dirty="0">
                <a:solidFill>
                  <a:schemeClr val="bg1"/>
                </a:solidFill>
              </a:rPr>
              <a:t>чому кожну частину тексту автор пише з абзацу.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09972" y="2395094"/>
            <a:ext cx="8817514" cy="107721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Кожну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 тексту пиши з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абзацу.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абзацу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значить писати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рядка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9972" y="1712292"/>
            <a:ext cx="665829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Прочитайте, </a:t>
            </a:r>
            <a:r>
              <a:rPr lang="uk-UA" sz="2800" b="1" dirty="0">
                <a:solidFill>
                  <a:srgbClr val="0070C0"/>
                </a:solidFill>
              </a:rPr>
              <a:t>що означає писати з абзацу.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5487" y="3789834"/>
            <a:ext cx="661929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під диктовку останній абзац тексту про Державний  Прапор України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3 клас\01 УКР МОВА\1 Пономарьова\09 Текст\№111-Складаю план тексту\2026-04-28_185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3729528"/>
            <a:ext cx="3163851" cy="236456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802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693490"/>
            <a:ext cx="6624736" cy="11479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Пригадайте, </a:t>
            </a:r>
            <a:r>
              <a:rPr lang="uk-UA" sz="3600" b="1" dirty="0">
                <a:solidFill>
                  <a:schemeClr val="bg1"/>
                </a:solidFill>
              </a:rPr>
              <a:t>де </a:t>
            </a:r>
            <a:r>
              <a:rPr lang="uk-UA" sz="3600" b="1" dirty="0" smtClean="0">
                <a:solidFill>
                  <a:schemeClr val="bg1"/>
                </a:solidFill>
              </a:rPr>
              <a:t>вам </a:t>
            </a:r>
            <a:r>
              <a:rPr lang="uk-UA" sz="3600" b="1" dirty="0">
                <a:solidFill>
                  <a:schemeClr val="bg1"/>
                </a:solidFill>
              </a:rPr>
              <a:t>доводилося бачити прапор України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842" y="2756332"/>
            <a:ext cx="978293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23 серпня в Україні святкують День Державного прапора. Прапор вивішують на всіх державних установах. Також використовують спортсмени: хтось перетинає фінішну пряму, тримаючи у руках </a:t>
            </a:r>
            <a:r>
              <a:rPr lang="uk-UA" sz="3200" b="1" dirty="0" err="1">
                <a:solidFill>
                  <a:schemeClr val="bg1"/>
                </a:solidFill>
              </a:rPr>
              <a:t>національни</a:t>
            </a:r>
            <a:r>
              <a:rPr lang="ru-RU" sz="3200" b="1" dirty="0">
                <a:solidFill>
                  <a:schemeClr val="bg1"/>
                </a:solidFill>
              </a:rPr>
              <a:t>й</a:t>
            </a:r>
            <a:r>
              <a:rPr lang="uk-UA" sz="3200" b="1" dirty="0">
                <a:solidFill>
                  <a:schemeClr val="bg1"/>
                </a:solidFill>
              </a:rPr>
              <a:t> стяг, а хтось загортається у нього, здобувши медаль. Ще прапор встановлюють на гірській вершині.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5487" y="1989634"/>
            <a:ext cx="61926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про це текст (3–4 </a:t>
            </a:r>
            <a:r>
              <a:rPr lang="uk-UA" sz="2800" b="1" dirty="0">
                <a:solidFill>
                  <a:srgbClr val="0070C0"/>
                </a:solidFill>
              </a:rPr>
              <a:t>речення</a:t>
            </a:r>
            <a:r>
              <a:rPr lang="uk-UA" sz="2800" b="1" dirty="0" smtClean="0">
                <a:solidFill>
                  <a:srgbClr val="0070C0"/>
                </a:solidFill>
              </a:rPr>
              <a:t>)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" name="AutoShape 4" descr="Киев в миниатюре (парк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D:\3 клас\01 УКР МОВА\1 Пономарьова\09 Текст\№111-Складаю план тексту\2026-04-28_185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80" y="405458"/>
            <a:ext cx="2819756" cy="21073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49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Пояснення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09 Текст\№111-Складаю план тексту\2026-04-28_185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9" y="1269554"/>
            <a:ext cx="8710455" cy="36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37" y="3933850"/>
            <a:ext cx="2505861" cy="25986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69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68636" y="1237819"/>
            <a:ext cx="9988091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Виберіть </a:t>
            </a:r>
            <a:r>
              <a:rPr lang="uk-UA" sz="2400" b="1" dirty="0">
                <a:solidFill>
                  <a:srgbClr val="0070C0"/>
                </a:solidFill>
              </a:rPr>
              <a:t>ту </a:t>
            </a:r>
            <a:r>
              <a:rPr lang="uk-UA" sz="2400" b="1" dirty="0" smtClean="0">
                <a:solidFill>
                  <a:srgbClr val="0070C0"/>
                </a:solidFill>
              </a:rPr>
              <a:t>рибку - очікування, </a:t>
            </a:r>
            <a:r>
              <a:rPr lang="uk-UA" sz="2400" b="1" dirty="0">
                <a:solidFill>
                  <a:srgbClr val="0070C0"/>
                </a:solidFill>
              </a:rPr>
              <a:t>яку </a:t>
            </a:r>
            <a:r>
              <a:rPr lang="uk-UA" sz="2400" b="1" dirty="0" smtClean="0">
                <a:solidFill>
                  <a:srgbClr val="0070C0"/>
                </a:solidFill>
              </a:rPr>
              <a:t>хочете </a:t>
            </a:r>
            <a:r>
              <a:rPr lang="uk-UA" sz="2400" b="1" dirty="0">
                <a:solidFill>
                  <a:srgbClr val="0070C0"/>
                </a:solidFill>
              </a:rPr>
              <a:t>пустити в </a:t>
            </a:r>
            <a:r>
              <a:rPr lang="uk-UA" sz="2400" b="1" dirty="0" smtClean="0">
                <a:solidFill>
                  <a:srgbClr val="0070C0"/>
                </a:solidFill>
              </a:rPr>
              <a:t>акваріум уроку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10053" y="542010"/>
            <a:ext cx="10815409" cy="648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800" b="1" dirty="0">
                <a:solidFill>
                  <a:schemeClr val="bg1"/>
                </a:solidFill>
              </a:rPr>
              <a:t>Налаштування на </a:t>
            </a:r>
            <a:r>
              <a:rPr lang="uk-UA" sz="3800" b="1" dirty="0" smtClean="0">
                <a:solidFill>
                  <a:schemeClr val="bg1"/>
                </a:solidFill>
              </a:rPr>
              <a:t>урок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7575452" y="2042171"/>
            <a:ext cx="3376886" cy="85472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70C0"/>
                </a:solidFill>
              </a:rPr>
              <a:t>Готовність  до активної роботи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480049" y="5304031"/>
            <a:ext cx="3624985" cy="8342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Виявлю </a:t>
            </a:r>
            <a:r>
              <a:rPr lang="uk-UA" sz="2400" b="1" dirty="0"/>
              <a:t>творче мислення</a:t>
            </a:r>
            <a:endParaRPr lang="ru-RU" sz="24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7579839" y="3127368"/>
            <a:ext cx="3376887" cy="8700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Хвилювання, </a:t>
            </a:r>
            <a:r>
              <a:rPr lang="uk-UA" sz="2400" b="1" dirty="0"/>
              <a:t>але здатність працювати.</a:t>
            </a:r>
            <a:endParaRPr lang="ru-RU" sz="2400" b="1" dirty="0"/>
          </a:p>
        </p:txBody>
      </p:sp>
      <p:pic>
        <p:nvPicPr>
          <p:cNvPr id="11" name="Рисунок 10" descr="C:\Users\Света\AppData\Local\Microsoft\Windows\Temporary Internet Files\Content.Word\Новый рисунок (7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926854"/>
            <a:ext cx="1892830" cy="310770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Рисунок 11" descr="C:\Users\Света\AppData\Local\Microsoft\Windows\Temporary Internet Files\Content.Word\Новый рисунок (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1928124"/>
            <a:ext cx="1870414" cy="3116936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Рисунок 13" descr="ÐÐ°ÑÑÐ¸Ð½ÐºÐ¸ Ð¿Ð¾ Ð·Ð°Ð¿ÑÐ¾ÑÑ &quot;Ð¶Ð¾Ð²ÑÐ° ÑÐ¸Ð±Ð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7" y="1926854"/>
            <a:ext cx="2352937" cy="10853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Рисунок 14" descr="ÐÐ°ÑÑÐ¸Ð½ÐºÐ¸ Ð¿Ð¾ Ð·Ð°Ð¿ÑÐ¾ÑÑ &quot;ÑÐµÑÐ²Ð¾Ð½Ð° Ð°ÐºÐ²Ð°ÑÑÑÐ¼Ð½Ð° ÑÐ¸Ð±Ð°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0" y="3073324"/>
            <a:ext cx="2464873" cy="10104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7480049" y="4221881"/>
            <a:ext cx="3724550" cy="94412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Відчуваю змогу розв’язати всі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ÐÐ°ÑÑÐ¸Ð½ÐºÐ¸ Ð¿Ð¾ Ð·Ð°Ð¿ÑÐ¾ÑÑ &quot;Ð·ÐµÐ»ÐµÐ½Ð° ÑÐ¸Ð±Ð° Ð°ÐºÐ²Ð°ÑÑÑÐ¼Ð½Ð°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04" y="4117797"/>
            <a:ext cx="2435327" cy="10482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2" name="Рисунок 21" descr="ÐÐ°ÑÑÐ¸Ð½ÐºÐ¸ Ð¿Ð¾ Ð·Ð°Ð¿ÑÐ¾ÑÑ &quot;ÑÐ¸Ð½Ñ Ð°ÐºÐ²Ð°ÑÑÑÐ¼Ð½Ð° ÑÐ¸Ð±Ð°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8108" y="5310673"/>
            <a:ext cx="2442704" cy="107144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41764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3 клас\01 УКР МОВА\1 Пономарьова\09 Текст\№109-Визначаю тему і мету тексту\2026-04-26_213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4" y="1413570"/>
            <a:ext cx="88381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4431553"/>
            <a:ext cx="2071352" cy="19489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292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нак завершения 9"/>
          <p:cNvSpPr/>
          <p:nvPr/>
        </p:nvSpPr>
        <p:spPr>
          <a:xfrm rot="20979908">
            <a:off x="3338672" y="4539244"/>
            <a:ext cx="1634503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/>
              <a:t>зачин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79" y="333450"/>
            <a:ext cx="9932672" cy="671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/>
              <a:t>Скарбниця знань</a:t>
            </a:r>
            <a:endParaRPr lang="ru-RU" sz="4800" b="1" dirty="0"/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6598115" y="4613121"/>
            <a:ext cx="1741745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кінцівка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0129" y="1056725"/>
            <a:ext cx="1623179" cy="683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98869" y="1635725"/>
            <a:ext cx="210507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заголовок</a:t>
            </a:r>
            <a:r>
              <a:rPr lang="uk-UA" sz="2900" b="1" i="1" dirty="0">
                <a:solidFill>
                  <a:schemeClr val="bg1"/>
                </a:solidFill>
              </a:rPr>
              <a:t> 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54418" y="4534386"/>
            <a:ext cx="1891524" cy="6153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будова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6888827" y="1894826"/>
            <a:ext cx="3996792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864415" y="2347580"/>
            <a:ext cx="358012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258" y="4498965"/>
            <a:ext cx="3025428" cy="13474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і про кого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йтиме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мова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тексті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99767" y="4622735"/>
            <a:ext cx="3138068" cy="9388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усього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сказаного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39087" y="5149704"/>
            <a:ext cx="3224635" cy="59829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Основна</a:t>
            </a:r>
            <a:r>
              <a:rPr lang="ru-RU" sz="2800" b="1" dirty="0"/>
              <a:t> </a:t>
            </a:r>
            <a:r>
              <a:rPr lang="ru-RU" sz="2800" b="1" dirty="0" err="1"/>
              <a:t>частина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20966568">
            <a:off x="7381376" y="2805415"/>
            <a:ext cx="4627907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 rot="21068681">
            <a:off x="6702205" y="895767"/>
            <a:ext cx="444166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Зв’язані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 rot="935468">
            <a:off x="1814490" y="1110723"/>
            <a:ext cx="2938460" cy="11932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Передає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тему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мету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01086" y="5747996"/>
            <a:ext cx="4618730" cy="5301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4485" y="2251043"/>
            <a:ext cx="2592695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тема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02179" y="2764005"/>
            <a:ext cx="295908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мета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80758" y="3282207"/>
            <a:ext cx="344605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Види текстів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63671" y="3897525"/>
            <a:ext cx="483609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Певна послідовність </a:t>
            </a:r>
            <a:r>
              <a:rPr lang="uk-UA" sz="2900" b="1" dirty="0">
                <a:solidFill>
                  <a:schemeClr val="bg1"/>
                </a:solidFill>
              </a:rPr>
              <a:t>частин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639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31" grpId="0" animBg="1"/>
      <p:bldP spid="37" grpId="0" animBg="1"/>
      <p:bldP spid="18" grpId="0" animBg="1"/>
      <p:bldP spid="19" grpId="0" animBg="1"/>
      <p:bldP spid="22" grpId="0" animBg="1"/>
      <p:bldP spid="27" grpId="0" animBg="1"/>
      <p:bldP spid="20" grpId="0" animBg="1"/>
      <p:bldP spid="29" grpId="0" animBg="1"/>
      <p:bldP spid="30" grpId="0" animBg="1"/>
      <p:bldP spid="32" grpId="0" animBg="1"/>
      <p:bldP spid="26" grpId="0" animBg="1"/>
      <p:bldP spid="12" grpId="0" animBg="1"/>
      <p:bldP spid="28" grpId="0" animBg="1"/>
      <p:bldP spid="4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Складіть речення за </a:t>
            </a:r>
            <a:r>
              <a:rPr lang="ru-RU" sz="4000" b="1" dirty="0" err="1" smtClean="0">
                <a:solidFill>
                  <a:schemeClr val="bg1"/>
                </a:solidFill>
              </a:rPr>
              <a:t>зразком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6033" y="1485578"/>
            <a:ext cx="73702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Київ, Україна, </a:t>
            </a:r>
            <a:r>
              <a:rPr lang="ru-RU" sz="2800" b="1" dirty="0" err="1" smtClean="0">
                <a:solidFill>
                  <a:srgbClr val="0070C0"/>
                </a:solidFill>
              </a:rPr>
              <a:t>Франція</a:t>
            </a:r>
            <a:r>
              <a:rPr lang="ru-RU" sz="2800" b="1" dirty="0" smtClean="0">
                <a:solidFill>
                  <a:srgbClr val="0070C0"/>
                </a:solidFill>
              </a:rPr>
              <a:t>, Париж, </a:t>
            </a:r>
            <a:r>
              <a:rPr lang="ru-RU" sz="2800" b="1" dirty="0" err="1" smtClean="0">
                <a:solidFill>
                  <a:srgbClr val="0070C0"/>
                </a:solidFill>
              </a:rPr>
              <a:t>столиця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6034" y="2091242"/>
            <a:ext cx="737025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_______ — </a:t>
            </a:r>
            <a:r>
              <a:rPr lang="ru-RU" sz="3600" b="1" dirty="0" err="1"/>
              <a:t>столиця</a:t>
            </a:r>
            <a:r>
              <a:rPr lang="ru-RU" sz="3600" b="1" dirty="0"/>
              <a:t> </a:t>
            </a:r>
            <a:r>
              <a:rPr lang="ru-RU" sz="3600" b="1" dirty="0" smtClean="0"/>
              <a:t>________, </a:t>
            </a:r>
            <a:r>
              <a:rPr lang="ru-RU" sz="3600" b="1" dirty="0"/>
              <a:t>а </a:t>
            </a:r>
            <a:r>
              <a:rPr lang="ru-RU" sz="3600" b="1" dirty="0" smtClean="0"/>
              <a:t>________ </a:t>
            </a:r>
            <a:r>
              <a:rPr lang="ru-RU" sz="3600" b="1" dirty="0"/>
              <a:t>— </a:t>
            </a:r>
            <a:r>
              <a:rPr lang="ru-RU" sz="3600" b="1" dirty="0" err="1"/>
              <a:t>столиця</a:t>
            </a:r>
            <a:r>
              <a:rPr lang="ru-RU" sz="3600" b="1" dirty="0"/>
              <a:t> </a:t>
            </a:r>
            <a:r>
              <a:rPr lang="ru-RU" sz="3600" b="1" dirty="0" smtClean="0"/>
              <a:t>___________ 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6033" y="4798504"/>
            <a:ext cx="40324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Зберіть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речення зі </a:t>
            </a:r>
            <a:r>
              <a:rPr lang="ru-RU" sz="2800" b="1" dirty="0" smtClean="0">
                <a:solidFill>
                  <a:srgbClr val="0070C0"/>
                </a:solidFill>
              </a:rPr>
              <a:t>слів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2833" y="5374010"/>
            <a:ext cx="903738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err="1" smtClean="0"/>
              <a:t>Європа</a:t>
            </a:r>
            <a:r>
              <a:rPr lang="ru-RU" sz="3600" b="1" dirty="0"/>
              <a:t>, центр, в, </a:t>
            </a:r>
            <a:r>
              <a:rPr lang="ru-RU" sz="3600" b="1" dirty="0" err="1"/>
              <a:t>знаходиться</a:t>
            </a:r>
            <a:r>
              <a:rPr lang="ru-RU" sz="3600" b="1" dirty="0"/>
              <a:t>, Україна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6034" y="3437737"/>
            <a:ext cx="73702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Іменник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Європа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перетворіть</a:t>
            </a:r>
            <a:r>
              <a:rPr lang="ru-RU" sz="2800" b="1" dirty="0">
                <a:solidFill>
                  <a:srgbClr val="0070C0"/>
                </a:solidFill>
              </a:rPr>
              <a:t> на прикметник.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8679" y="4079607"/>
            <a:ext cx="90596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_______ </a:t>
            </a:r>
            <a:r>
              <a:rPr lang="ru-RU" sz="3600" b="1" dirty="0"/>
              <a:t>і </a:t>
            </a:r>
            <a:r>
              <a:rPr lang="ru-RU" sz="3600" b="1" dirty="0" smtClean="0"/>
              <a:t>_________ — _____________ </a:t>
            </a:r>
            <a:r>
              <a:rPr lang="ru-RU" sz="3600" b="1" dirty="0"/>
              <a:t>міста.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2833" y="5374009"/>
            <a:ext cx="903738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Україна </a:t>
            </a:r>
            <a:r>
              <a:rPr lang="ru-RU" sz="3600" b="1" dirty="0" err="1" smtClean="0"/>
              <a:t>знаходиться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центрі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Європи</a:t>
            </a:r>
            <a:r>
              <a:rPr lang="ru-RU" sz="3600" b="1" dirty="0" smtClean="0"/>
              <a:t>. </a:t>
            </a:r>
            <a:endParaRPr lang="ru-RU" sz="3600" b="1" dirty="0"/>
          </a:p>
        </p:txBody>
      </p:sp>
      <p:pic>
        <p:nvPicPr>
          <p:cNvPr id="1026" name="Picture 2" descr="Что посмотреть в Париже? Топ-10 ме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753" y="1459326"/>
            <a:ext cx="3187132" cy="212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801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1831" y="1475265"/>
            <a:ext cx="6659382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вчитись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складати план до тексту.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Дослідимо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звідки до нас прийшло слово гімн, згадаємо про державні символи нашої Батьківщини. 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Школа\gerb-uk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43" y="3790525"/>
            <a:ext cx="1639850" cy="23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3 клас\01 УКР МОВА\1 Пономарьова\09 Текст\№111-Складаю план тексту\2026-04-28_1854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t="11761" r="12642" b="-63"/>
          <a:stretch/>
        </p:blipFill>
        <p:spPr bwMode="auto">
          <a:xfrm>
            <a:off x="7532191" y="3808660"/>
            <a:ext cx="2376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BE5EB28-483B-49DB-BBD4-4A23FDCB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5" b="77650"/>
          <a:stretch/>
        </p:blipFill>
        <p:spPr>
          <a:xfrm>
            <a:off x="730447" y="538848"/>
            <a:ext cx="10474152" cy="6059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471183" y="1673934"/>
            <a:ext cx="4422642" cy="13604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1038796" y="-1258777"/>
            <a:ext cx="2376791" cy="12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9198505" y="-890686"/>
            <a:ext cx="1932810" cy="7675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73038" y="466841"/>
            <a:ext cx="10258277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83" y="415615"/>
            <a:ext cx="1746161" cy="24753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467561" y="4797946"/>
            <a:ext cx="7110486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«Розшифруйте» і запишіть слова.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Складіть речення з одним із слів.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110456" y="1145530"/>
            <a:ext cx="1980000" cy="11179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02896" y="1343648"/>
            <a:ext cx="578025" cy="72176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537622" y="2710040"/>
            <a:ext cx="1304050" cy="6487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Стект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65319" y="2710040"/>
            <a:ext cx="1304050" cy="6487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Брег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15498" y="2710040"/>
            <a:ext cx="1304050" cy="6487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Мінг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50301" y="2710040"/>
            <a:ext cx="1829085" cy="6487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Порпар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37622" y="2710040"/>
            <a:ext cx="1304050" cy="6487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Текст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62460" y="2736684"/>
            <a:ext cx="1304050" cy="6487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Герб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97461" y="2737440"/>
            <a:ext cx="1304050" cy="6487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Гімн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66587" y="2710040"/>
            <a:ext cx="1796511" cy="6487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Прапор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9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44" grpId="0" animBg="1"/>
      <p:bldP spid="46" grpId="0" animBg="1"/>
      <p:bldP spid="49" grpId="0" animBg="1"/>
      <p:bldP spid="43" grpId="0" animBg="1"/>
      <p:bldP spid="45" grpId="0" animBg="1"/>
      <p:bldP spid="47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860" y="333450"/>
            <a:ext cx="10672515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текст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  <a:r>
              <a:rPr lang="uk-UA" sz="3600" b="1" dirty="0" smtClean="0">
                <a:solidFill>
                  <a:schemeClr val="bg1"/>
                </a:solidFill>
              </a:rPr>
              <a:t>Визначте, </a:t>
            </a:r>
            <a:r>
              <a:rPr lang="uk-UA" sz="3600" b="1" dirty="0">
                <a:solidFill>
                  <a:schemeClr val="bg1"/>
                </a:solidFill>
              </a:rPr>
              <a:t>скільки в ньому частин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860" y="1079074"/>
            <a:ext cx="10672516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Слово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 прийшло до нас із грецької мови. Так у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Стародавній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Греції називали урочисту пісню на честь богів і героїв. Зараз існує багато різних гімнів: державні, військові, релігійні. 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Державним Гімном нашої Батьківщини є пісня «Ще не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вмерла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 ні слава, ні воля». Слова написав поет Павло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Чубинський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Музику створив композитор Михайло Вербицький. 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Звучання Д…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ржавного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Гімну люди слухають стоячи,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зосере-джено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Деякі прикладають руку до серця. Такою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дінкою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висловлюють повагу до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д..ржави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її символів. </a:t>
            </a:r>
          </a:p>
          <a:p>
            <a:pPr algn="just"/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З 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етимологічного словника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166" y="5085978"/>
            <a:ext cx="1066165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Прочитайте </a:t>
            </a:r>
            <a:r>
              <a:rPr lang="uk-UA" sz="2400" b="1" dirty="0">
                <a:solidFill>
                  <a:srgbClr val="0070C0"/>
                </a:solidFill>
              </a:rPr>
              <a:t>першу частину тексту. </a:t>
            </a:r>
            <a:r>
              <a:rPr lang="uk-UA" sz="2400" b="1" dirty="0" smtClean="0">
                <a:solidFill>
                  <a:srgbClr val="0070C0"/>
                </a:solidFill>
              </a:rPr>
              <a:t>Придумайте </a:t>
            </a:r>
            <a:r>
              <a:rPr lang="uk-UA" sz="2400" b="1" dirty="0">
                <a:solidFill>
                  <a:srgbClr val="0070C0"/>
                </a:solidFill>
              </a:rPr>
              <a:t>до неї заголовок або </a:t>
            </a:r>
            <a:r>
              <a:rPr lang="uk-UA" sz="2400" b="1" dirty="0" smtClean="0">
                <a:solidFill>
                  <a:srgbClr val="0070C0"/>
                </a:solidFill>
              </a:rPr>
              <a:t>поставте </a:t>
            </a:r>
            <a:r>
              <a:rPr lang="uk-UA" sz="2400" b="1" dirty="0">
                <a:solidFill>
                  <a:srgbClr val="0070C0"/>
                </a:solidFill>
              </a:rPr>
              <a:t>запитання і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запишіть. Виконайте </a:t>
            </a:r>
            <a:r>
              <a:rPr lang="uk-UA" sz="2400" b="1" dirty="0">
                <a:solidFill>
                  <a:srgbClr val="0070C0"/>
                </a:solidFill>
              </a:rPr>
              <a:t>таку саму роботу з іншими частинами тексту. Заголовки або запитання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в колонку і </a:t>
            </a:r>
            <a:r>
              <a:rPr lang="uk-UA" sz="2400" b="1" dirty="0" smtClean="0">
                <a:solidFill>
                  <a:srgbClr val="0070C0"/>
                </a:solidFill>
              </a:rPr>
              <a:t>пронумеруйте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1640" y="1341562"/>
            <a:ext cx="799288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Звідки прийшло слово гімн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9583" y="2845198"/>
            <a:ext cx="79652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Хто автори музики та слів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Гімну України?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9583" y="3800019"/>
            <a:ext cx="79652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Як потрібно слухати Гімн?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9115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80793"/>
            <a:ext cx="9865096" cy="572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03363" y="3285778"/>
            <a:ext cx="770890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Спишіть </a:t>
            </a:r>
            <a:r>
              <a:rPr lang="uk-UA" sz="2800" b="1" dirty="0">
                <a:solidFill>
                  <a:srgbClr val="0070C0"/>
                </a:solidFill>
              </a:rPr>
              <a:t>з тексту про гімн виділену частину, вставивши пропущені букви.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537" y="1125538"/>
            <a:ext cx="856490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Записані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послідовно заголовки або запитання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кожної частини тексту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планом тексту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План допомагає послідовно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переказувати або будувати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текст.</a:t>
            </a: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899" y="1318595"/>
            <a:ext cx="1266320" cy="28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5487" y="4221882"/>
            <a:ext cx="986509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Звучання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Д…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ржавного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Гімну люди слухають стоячи,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зосереджено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Деякі прикладають руку до серця. Такою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дінкою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висловлюють повагу до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д..ржави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її символів. </a:t>
            </a:r>
            <a:r>
              <a:rPr lang="uk-UA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0464" y="4077866"/>
            <a:ext cx="447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00946" y="5076664"/>
            <a:ext cx="331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87575" y="5570719"/>
            <a:ext cx="331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33515529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12414</TotalTime>
  <Words>771</Words>
  <Application>Microsoft Office PowerPoint</Application>
  <PresentationFormat>Произвольный</PresentationFormat>
  <Paragraphs>127</Paragraphs>
  <Slides>16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Складаю  план тексту </vt:lpstr>
      <vt:lpstr>Презентация PowerPoint</vt:lpstr>
      <vt:lpstr>Презентация PowerPoint</vt:lpstr>
      <vt:lpstr>Скарбниця знань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943</cp:revision>
  <dcterms:created xsi:type="dcterms:W3CDTF">2025-08-27T14:01:18Z</dcterms:created>
  <dcterms:modified xsi:type="dcterms:W3CDTF">2026-05-06T09:27:54Z</dcterms:modified>
</cp:coreProperties>
</file>