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833" r:id="rId3"/>
    <p:sldId id="811" r:id="rId4"/>
    <p:sldId id="834" r:id="rId5"/>
    <p:sldId id="839" r:id="rId6"/>
    <p:sldId id="842" r:id="rId7"/>
    <p:sldId id="492" r:id="rId8"/>
    <p:sldId id="817" r:id="rId9"/>
    <p:sldId id="836" r:id="rId10"/>
    <p:sldId id="821" r:id="rId11"/>
    <p:sldId id="830" r:id="rId12"/>
    <p:sldId id="832" r:id="rId13"/>
    <p:sldId id="841" r:id="rId14"/>
    <p:sldId id="814" r:id="rId15"/>
    <p:sldId id="79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71551" y="1197546"/>
            <a:ext cx="8568952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Спостерігаю за зв'язком речень у тексті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8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0070C0"/>
                </a:solidFill>
              </a:rPr>
              <a:t>Досліджую текст</a:t>
            </a:r>
          </a:p>
          <a:p>
            <a:r>
              <a:rPr lang="uk-UA" sz="2400" b="1" smtClean="0">
                <a:solidFill>
                  <a:srgbClr val="0070C0"/>
                </a:solidFill>
              </a:rPr>
              <a:t>Урок 112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"/>
          <a:stretch/>
        </p:blipFill>
        <p:spPr bwMode="auto">
          <a:xfrm>
            <a:off x="1915567" y="3412018"/>
            <a:ext cx="3096344" cy="217171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3459" y="405458"/>
            <a:ext cx="9032954" cy="6447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7488" y="2795446"/>
            <a:ext cx="66247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>
                <a:solidFill>
                  <a:srgbClr val="0070C0"/>
                </a:solidFill>
              </a:rPr>
              <a:t>текст </a:t>
            </a:r>
            <a:r>
              <a:rPr lang="uk-UA" sz="2800" b="1" dirty="0" smtClean="0">
                <a:solidFill>
                  <a:srgbClr val="0070C0"/>
                </a:solidFill>
              </a:rPr>
              <a:t>під диктовку. </a:t>
            </a:r>
            <a:r>
              <a:rPr lang="uk-UA" sz="2800" b="1" dirty="0" smtClean="0">
                <a:solidFill>
                  <a:srgbClr val="0070C0"/>
                </a:solidFill>
              </a:rPr>
              <a:t>П</a:t>
            </a:r>
            <a:r>
              <a:rPr lang="uk-UA" sz="2800" b="1" dirty="0" smtClean="0">
                <a:solidFill>
                  <a:srgbClr val="0070C0"/>
                </a:solidFill>
              </a:rPr>
              <a:t>ідкресліть </a:t>
            </a:r>
            <a:r>
              <a:rPr lang="uk-UA" sz="2800" b="1" dirty="0">
                <a:solidFill>
                  <a:srgbClr val="0070C0"/>
                </a:solidFill>
              </a:rPr>
              <a:t>слова, які зв’язують речення в ньому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9463" y="1102171"/>
            <a:ext cx="899695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Слова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він, вона, вони, її, його та інші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зв’язують речення  в  тексті.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використовують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також, щоб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повторювати ті самі слова в сусідніх реченнях.</a:t>
            </a: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596" y="274145"/>
            <a:ext cx="1117262" cy="24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6729" y="3789834"/>
            <a:ext cx="100183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красивий, древній і вічно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молодий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ньому багато театрів,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музеїв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історичних споруд. Розкинувся він на берегах Дніпра. Його оточує чудова природа. У самому місті багато парків і скверів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87675" y="4869954"/>
            <a:ext cx="15121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036247" y="5302002"/>
            <a:ext cx="576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55627" y="5721411"/>
            <a:ext cx="86409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820223" y="5721411"/>
            <a:ext cx="2660246" cy="10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52795" y="4365898"/>
            <a:ext cx="7560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Береги Дніпра у Києві символічно об'єднають за допомогою прапора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10" y="2728164"/>
            <a:ext cx="3705248" cy="21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529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801869" y="2277666"/>
            <a:ext cx="1054674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rgbClr val="FFFF00"/>
                </a:solidFill>
              </a:rPr>
              <a:t>Друзі</a:t>
            </a:r>
            <a:r>
              <a:rPr lang="uk-UA" sz="3200" b="1" dirty="0">
                <a:solidFill>
                  <a:schemeClr val="bg1"/>
                </a:solidFill>
              </a:rPr>
              <a:t> із задоволенням подорожували Києвом. </a:t>
            </a:r>
            <a:r>
              <a:rPr lang="uk-UA" sz="3200" b="1" dirty="0">
                <a:solidFill>
                  <a:srgbClr val="FFFF00"/>
                </a:solidFill>
              </a:rPr>
              <a:t>Друзям </a:t>
            </a:r>
            <a:r>
              <a:rPr lang="uk-UA" sz="3200" b="1" dirty="0">
                <a:solidFill>
                  <a:schemeClr val="bg1"/>
                </a:solidFill>
              </a:rPr>
              <a:t>було дуже цікаво. </a:t>
            </a:r>
            <a:r>
              <a:rPr lang="uk-UA" sz="3200" b="1" dirty="0">
                <a:solidFill>
                  <a:srgbClr val="FFFF00"/>
                </a:solidFill>
              </a:rPr>
              <a:t>Друзі</a:t>
            </a:r>
            <a:r>
              <a:rPr lang="uk-UA" sz="3200" b="1" dirty="0">
                <a:solidFill>
                  <a:schemeClr val="bg1"/>
                </a:solidFill>
              </a:rPr>
              <a:t> дізнались багато нового. У </a:t>
            </a:r>
            <a:r>
              <a:rPr lang="uk-UA" sz="3200" b="1" dirty="0">
                <a:solidFill>
                  <a:srgbClr val="FFFF00"/>
                </a:solidFill>
              </a:rPr>
              <a:t>друзів</a:t>
            </a:r>
            <a:r>
              <a:rPr lang="uk-UA" sz="3200" b="1" dirty="0">
                <a:solidFill>
                  <a:schemeClr val="bg1"/>
                </a:solidFill>
              </a:rPr>
              <a:t> був гарний настрій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1869" y="477465"/>
            <a:ext cx="10629684" cy="11817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текст.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Яка мета цього тексту?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Придумайте </a:t>
            </a:r>
            <a:r>
              <a:rPr lang="ru-RU" sz="3600" b="1" dirty="0">
                <a:solidFill>
                  <a:schemeClr val="bg1"/>
                </a:solidFill>
              </a:rPr>
              <a:t>до нього заголовок. 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8615" y="4005858"/>
            <a:ext cx="65527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Яке слово зв’язує речення в тексті про друзів? Як впливає на текст повторення цього слова?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заголовок  і  текст,  замінивши  слово,  що  повторюється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92431" y="2277666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Їм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5727" y="1659211"/>
            <a:ext cx="4816098" cy="5849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     Подорож Києвом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2206" y="2757153"/>
            <a:ext cx="11455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Діти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9931" y="2862441"/>
            <a:ext cx="12146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них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Майдан Незалежності, Київ — фото, опис, адр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31" y="3874628"/>
            <a:ext cx="3951022" cy="2632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8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37" y="549474"/>
            <a:ext cx="9865096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повідомлення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431" y="1269554"/>
            <a:ext cx="1085505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Центральна площа Києва — Майдан Незалежності. Він отримав таку назву із проголошенням незалежності України. Тут відбуваються найважливіші в житті країни події.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uk-UA" sz="3200" b="1" dirty="0" smtClean="0">
                <a:solidFill>
                  <a:schemeClr val="bg1"/>
                </a:solidFill>
              </a:rPr>
              <a:t>Центральним </a:t>
            </a:r>
            <a:r>
              <a:rPr lang="uk-UA" sz="3200" b="1" dirty="0">
                <a:solidFill>
                  <a:schemeClr val="bg1"/>
                </a:solidFill>
              </a:rPr>
              <a:t>символом площі є висока колона. Її увінчує статуя жінки в національному вбранні з гілкою калини в руках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Киев в миниатюре (парк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Майдан Незалежності, Київ: інформація, фото, відгу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06" y="4221882"/>
            <a:ext cx="3388587" cy="226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9622" y="4941962"/>
            <a:ext cx="67946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слова, які допомогли уникнути повторів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і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план тексту про Майдан Незалежності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823033" y="1773610"/>
            <a:ext cx="7560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91631" y="2781722"/>
            <a:ext cx="7560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168447" y="3703624"/>
            <a:ext cx="37804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40084" y="4831496"/>
            <a:ext cx="1053903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План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1. Майдан Незалежності – центральна площа Києва.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2. Символ площі – статуя жінки в національному вбранні.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49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краина онлайн будет праздновать День независимости со всем миром:  готовится шестичасовой марафон – новости на УНН | 20 августа 2020, 16: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1" y="2419960"/>
            <a:ext cx="5242409" cy="350570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5227" y="549474"/>
            <a:ext cx="10005356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 </a:t>
            </a:r>
            <a:r>
              <a:rPr lang="uk-UA" sz="3200" b="1" dirty="0">
                <a:solidFill>
                  <a:schemeClr val="bg1"/>
                </a:solidFill>
              </a:rPr>
              <a:t>доводилось </a:t>
            </a:r>
            <a:r>
              <a:rPr lang="uk-UA" sz="3200" b="1" dirty="0" smtClean="0">
                <a:solidFill>
                  <a:schemeClr val="bg1"/>
                </a:solidFill>
              </a:rPr>
              <a:t>вам </a:t>
            </a:r>
            <a:r>
              <a:rPr lang="uk-UA" sz="3200" b="1" dirty="0">
                <a:solidFill>
                  <a:schemeClr val="bg1"/>
                </a:solidFill>
              </a:rPr>
              <a:t>бувати на Майдані Незалежності? А може, </a:t>
            </a:r>
            <a:r>
              <a:rPr lang="uk-UA" sz="3200" b="1" dirty="0" smtClean="0">
                <a:solidFill>
                  <a:schemeClr val="bg1"/>
                </a:solidFill>
              </a:rPr>
              <a:t>ви </a:t>
            </a:r>
            <a:r>
              <a:rPr lang="uk-UA" sz="3200" b="1" dirty="0">
                <a:solidFill>
                  <a:schemeClr val="bg1"/>
                </a:solidFill>
              </a:rPr>
              <a:t>тільки </a:t>
            </a:r>
            <a:r>
              <a:rPr lang="uk-UA" sz="3200" b="1" dirty="0" smtClean="0">
                <a:solidFill>
                  <a:schemeClr val="bg1"/>
                </a:solidFill>
              </a:rPr>
              <a:t>мрієте </a:t>
            </a:r>
            <a:r>
              <a:rPr lang="uk-UA" sz="3200" b="1" dirty="0">
                <a:solidFill>
                  <a:schemeClr val="bg1"/>
                </a:solidFill>
              </a:rPr>
              <a:t>там побувати?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44854" y="2925738"/>
            <a:ext cx="4879510" cy="206210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Довідка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Майдан Незалежності, центральна площа Києва, статуя, в національному вбранні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2490" y="1835185"/>
            <a:ext cx="4176464" cy="5847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побувати……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149" y="1865962"/>
            <a:ext cx="57465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це текст (3–4 речення</a:t>
            </a:r>
            <a:r>
              <a:rPr lang="uk-UA" sz="2800" b="1" dirty="0" smtClean="0">
                <a:solidFill>
                  <a:srgbClr val="0070C0"/>
                </a:solidFill>
              </a:rPr>
              <a:t>)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Пояснення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1 УКР МОВА\1 Пономарьова\09 Текст\№112-Спостерігаю за зв'язком речень у тексті\2026-05-01_132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269554"/>
            <a:ext cx="91179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4221880"/>
            <a:ext cx="2081528" cy="21586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69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68636" y="1237819"/>
            <a:ext cx="9988091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</a:t>
            </a:r>
            <a:r>
              <a:rPr lang="uk-UA" sz="2400" b="1" dirty="0">
                <a:solidFill>
                  <a:srgbClr val="0070C0"/>
                </a:solidFill>
              </a:rPr>
              <a:t>ту </a:t>
            </a:r>
            <a:r>
              <a:rPr lang="uk-UA" sz="2400" b="1" dirty="0" smtClean="0">
                <a:solidFill>
                  <a:srgbClr val="0070C0"/>
                </a:solidFill>
              </a:rPr>
              <a:t>рибку - очікування, </a:t>
            </a:r>
            <a:r>
              <a:rPr lang="uk-UA" sz="2400" b="1" dirty="0">
                <a:solidFill>
                  <a:srgbClr val="0070C0"/>
                </a:solidFill>
              </a:rPr>
              <a:t>яку </a:t>
            </a:r>
            <a:r>
              <a:rPr lang="uk-UA" sz="2400" b="1" dirty="0" smtClean="0">
                <a:solidFill>
                  <a:srgbClr val="0070C0"/>
                </a:solidFill>
              </a:rPr>
              <a:t>хочете </a:t>
            </a:r>
            <a:r>
              <a:rPr lang="uk-UA" sz="2400" b="1" dirty="0">
                <a:solidFill>
                  <a:srgbClr val="0070C0"/>
                </a:solidFill>
              </a:rPr>
              <a:t>пустити в </a:t>
            </a:r>
            <a:r>
              <a:rPr lang="uk-UA" sz="2400" b="1" dirty="0" smtClean="0">
                <a:solidFill>
                  <a:srgbClr val="0070C0"/>
                </a:solidFill>
              </a:rPr>
              <a:t>акваріум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10053" y="542010"/>
            <a:ext cx="10815409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800" b="1" dirty="0">
                <a:solidFill>
                  <a:schemeClr val="bg1"/>
                </a:solidFill>
              </a:rPr>
              <a:t>Налаштування на </a:t>
            </a:r>
            <a:r>
              <a:rPr lang="uk-UA" sz="3800" b="1" dirty="0" smtClean="0">
                <a:solidFill>
                  <a:schemeClr val="bg1"/>
                </a:solidFill>
              </a:rPr>
              <a:t>урок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575452" y="2042171"/>
            <a:ext cx="3376886" cy="85472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Готовність  до активної роботи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0049" y="5304031"/>
            <a:ext cx="3624985" cy="834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Виявлю </a:t>
            </a:r>
            <a:r>
              <a:rPr lang="uk-UA" sz="2400" b="1" dirty="0"/>
              <a:t>творче мислення</a:t>
            </a:r>
            <a:endParaRPr lang="ru-RU" sz="24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7579839" y="3127368"/>
            <a:ext cx="3376887" cy="8700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Хвилювання, </a:t>
            </a:r>
            <a:r>
              <a:rPr lang="uk-UA" sz="2400" b="1" dirty="0"/>
              <a:t>але здатність працювати.</a:t>
            </a:r>
            <a:endParaRPr lang="ru-RU" sz="2400" b="1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926854"/>
            <a:ext cx="1892830" cy="310770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1928124"/>
            <a:ext cx="1870414" cy="311693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7" y="1926854"/>
            <a:ext cx="2352937" cy="10853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0" y="3073324"/>
            <a:ext cx="2464873" cy="1010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480049" y="4221881"/>
            <a:ext cx="3724550" cy="94412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Відчуваю змогу розв’язати всі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04" y="4117797"/>
            <a:ext cx="2435327" cy="10482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8108" y="5310673"/>
            <a:ext cx="2442704" cy="10714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41764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3 клас\01 УКР МОВА\1 Пономарьова\09 Текст\№111-Складаю план тексту\2026-04-28_185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413570"/>
            <a:ext cx="8710455" cy="36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3957283"/>
            <a:ext cx="2575408" cy="242322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9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0979908">
            <a:off x="3338672" y="4539244"/>
            <a:ext cx="1634503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/>
              <a:t>зачин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333450"/>
            <a:ext cx="9932672" cy="671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/>
              <a:t>Скарбниця знань</a:t>
            </a:r>
            <a:endParaRPr lang="ru-RU" sz="4800" b="1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6598115" y="4613121"/>
            <a:ext cx="1741745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кінцівка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0129" y="1056725"/>
            <a:ext cx="1623179" cy="683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8869" y="1635725"/>
            <a:ext cx="210507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заголовок</a:t>
            </a:r>
            <a:r>
              <a:rPr lang="uk-UA" sz="2900" b="1" i="1" dirty="0">
                <a:solidFill>
                  <a:schemeClr val="bg1"/>
                </a:solidFill>
              </a:rPr>
              <a:t> 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54418" y="4534386"/>
            <a:ext cx="1891524" cy="615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будова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6888827" y="1894826"/>
            <a:ext cx="3996792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864415" y="2347580"/>
            <a:ext cx="358012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258" y="4498965"/>
            <a:ext cx="3025428" cy="1347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і про 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йтиме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мова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тексті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99767" y="4622735"/>
            <a:ext cx="3138068" cy="9388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сказаного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9087" y="5149704"/>
            <a:ext cx="3224635" cy="5982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Основна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7381376" y="2805415"/>
            <a:ext cx="4627907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6702205" y="895767"/>
            <a:ext cx="444166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814490" y="1110723"/>
            <a:ext cx="2938460" cy="11932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1086" y="5747996"/>
            <a:ext cx="4618730" cy="530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4485" y="2251043"/>
            <a:ext cx="2592695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тема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179" y="2764005"/>
            <a:ext cx="295908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мета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80758" y="3282207"/>
            <a:ext cx="344605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Види текстів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63671" y="3897525"/>
            <a:ext cx="483609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Певна послідовність </a:t>
            </a:r>
            <a:r>
              <a:rPr lang="uk-UA" sz="2900" b="1" dirty="0">
                <a:solidFill>
                  <a:schemeClr val="bg1"/>
                </a:solidFill>
              </a:rPr>
              <a:t>частин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39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31" grpId="0" animBg="1"/>
      <p:bldP spid="37" grpId="0" animBg="1"/>
      <p:bldP spid="18" grpId="0" animBg="1"/>
      <p:bldP spid="19" grpId="0" animBg="1"/>
      <p:bldP spid="22" grpId="0" animBg="1"/>
      <p:bldP spid="27" grpId="0" animBg="1"/>
      <p:bldP spid="20" grpId="0" animBg="1"/>
      <p:bldP spid="29" grpId="0" animBg="1"/>
      <p:bldP spid="30" grpId="0" animBg="1"/>
      <p:bldP spid="32" grpId="0" animBg="1"/>
      <p:bldP spid="26" grpId="0" animBg="1"/>
      <p:bldP spid="12" grpId="0" animBg="1"/>
      <p:bldP spid="28" grpId="0" animBg="1"/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33426"/>
            <a:ext cx="10397306" cy="836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Закінчіть речення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7455" y="3161677"/>
            <a:ext cx="7299087" cy="10774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План допомагає послідовно переказувати або будувати…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1897" y="3569824"/>
            <a:ext cx="157555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текст.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455" y="4475077"/>
            <a:ext cx="729908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Кожну частину тексту пишемо з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</a:p>
          <a:p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1591" y="4967385"/>
            <a:ext cx="519808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абзацу – з нового рядка.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7455" y="1463772"/>
            <a:ext cx="7299087" cy="157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Записані послідовно заголовки або запитання до кожної частини тексту називають…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039" y="2448885"/>
            <a:ext cx="316835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планом тексту.</a:t>
            </a:r>
          </a:p>
        </p:txBody>
      </p:sp>
      <p:pic>
        <p:nvPicPr>
          <p:cNvPr id="1026" name="Picture 2" descr="D:\Картинки до тестів\Людина\Дівча з мікрофон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1484327"/>
            <a:ext cx="2692450" cy="40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436" y="477466"/>
            <a:ext cx="1000911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Складіть текст із речень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2553" y="1269554"/>
            <a:ext cx="7560839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Стояв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теплий сонячний день.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Чути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дзвінкі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голоси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перелітних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птахів.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Це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навесні.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Природа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радіє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приходу весни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На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галявинах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з'явилася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зелена трава.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436" y="4044242"/>
            <a:ext cx="5876242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тип тексту?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його тема і мета?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Придумайте заголовок до тексту.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зачин тексту, основну частину, кінцівку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8535" y="213365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Kęstutis - PAVASARIS KIEME Iš miego keliasi bitutė, Saulutė šypsos danguje.  Sodely čirškauja zylutė, Nes jau pavasaris kieme. Ištirpęs sniegas  upeliukais Nubėgs per pievas, per laukus. O jau tada, nubus šalpusnis 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3244" r="1669" b="4084"/>
          <a:stretch/>
        </p:blipFill>
        <p:spPr bwMode="auto">
          <a:xfrm>
            <a:off x="6956127" y="3938611"/>
            <a:ext cx="4463269" cy="245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38535" y="119754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8535" y="3118108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4457" y="166379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1224" y="260008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436" y="1324834"/>
            <a:ext cx="7560839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було навесні.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Стояв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теплий сонячний день.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галявинах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з'явилася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зелена трава. 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Чути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дзвінкі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голоси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перелітних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птахів.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радіє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приходу весни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0063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/>
      <p:bldP spid="12" grpId="0"/>
      <p:bldP spid="13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1831" y="1475265"/>
            <a:ext cx="6659382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спостерігати за зв'язком речень у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тексті. Продовжимо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 містом Києвом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а України з містами та регіонами. Де знаходится Україна на карті світу  – tripmyd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36" y="3818890"/>
            <a:ext cx="3410769" cy="22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Майдан Незалежності, Київ: інформація, фото, відгу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94" y="3757759"/>
            <a:ext cx="3506210" cy="233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BE5EB28-483B-49DB-BBD4-4A23FDCB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5" b="77650"/>
          <a:stretch/>
        </p:blipFill>
        <p:spPr>
          <a:xfrm>
            <a:off x="730447" y="538848"/>
            <a:ext cx="10474152" cy="6059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471183" y="1673934"/>
            <a:ext cx="4422642" cy="13604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1062483" y="-1279569"/>
            <a:ext cx="2376791" cy="12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9467559" y="-1015319"/>
            <a:ext cx="1932810" cy="7675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73038" y="466841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Запишіть дату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83" y="415615"/>
            <a:ext cx="1746161" cy="2475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474309" y="1150152"/>
            <a:ext cx="1980000" cy="11179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24730" y="1313054"/>
            <a:ext cx="578025" cy="72176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35353" y="1292423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49474"/>
            <a:ext cx="9865096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текст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Придумайте </a:t>
            </a:r>
            <a:r>
              <a:rPr lang="uk-UA" sz="3600" b="1" dirty="0">
                <a:solidFill>
                  <a:schemeClr val="bg1"/>
                </a:solidFill>
              </a:rPr>
              <a:t>заголовок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07572" y="1872855"/>
            <a:ext cx="1092907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Батьківщина велика і простора.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простяглася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 Карпатських гір до донецьких степів, від Полісся до Чорного й Азовського морів.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найбільша річка — Дніпро.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перетинає всю країну й несе свої води до Чорного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моря.</a:t>
            </a:r>
            <a:endParaRPr lang="uk-UA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7695" y="1288080"/>
            <a:ext cx="53186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Батьківщина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3"/>
          <a:stretch/>
        </p:blipFill>
        <p:spPr bwMode="auto">
          <a:xfrm>
            <a:off x="8386385" y="3933849"/>
            <a:ext cx="3250262" cy="227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572" y="3934958"/>
            <a:ext cx="761670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</a:p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Поміркуйте,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 яких слів вжито виділені слова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Поясніть,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чого зроблено таку заміну.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9115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12638</TotalTime>
  <Words>690</Words>
  <Application>Microsoft Office PowerPoint</Application>
  <PresentationFormat>Произвольный</PresentationFormat>
  <Paragraphs>120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Спостерігаю за зв'язком речень у тексті</vt:lpstr>
      <vt:lpstr>Презентация PowerPoint</vt:lpstr>
      <vt:lpstr>Презентация PowerPoint</vt:lpstr>
      <vt:lpstr>Скарбниця знань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960</cp:revision>
  <dcterms:created xsi:type="dcterms:W3CDTF">2025-08-27T14:01:18Z</dcterms:created>
  <dcterms:modified xsi:type="dcterms:W3CDTF">2026-05-11T10:34:05Z</dcterms:modified>
</cp:coreProperties>
</file>