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90" r:id="rId3"/>
    <p:sldId id="991" r:id="rId4"/>
    <p:sldId id="286" r:id="rId5"/>
    <p:sldId id="927" r:id="rId6"/>
    <p:sldId id="986" r:id="rId7"/>
    <p:sldId id="988" r:id="rId8"/>
    <p:sldId id="983" r:id="rId9"/>
    <p:sldId id="993" r:id="rId10"/>
    <p:sldId id="992" r:id="rId11"/>
    <p:sldId id="995" r:id="rId12"/>
    <p:sldId id="994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з остачею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Визначення часу за </a:t>
          </a:r>
          <a:r>
            <a:rPr lang="ru-RU" sz="3200" b="1" dirty="0" err="1" smtClean="0">
              <a:solidFill>
                <a:schemeClr val="bg1"/>
              </a:solidFill>
            </a:rPr>
            <a:t>годинником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Робота над задачами на час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Задачі на ділення з остачею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1332" custLinFactX="200000" custLinFactNeighborX="27540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09180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6337" custLinFactX="-19904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15384" y="740581"/>
          <a:ext cx="4273486" cy="279232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Задачі на ділення з остачею</a:t>
          </a:r>
        </a:p>
      </dsp:txBody>
      <dsp:txXfrm rot="5400000">
        <a:off x="2555966" y="854696"/>
        <a:ext cx="279232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13267" y="915700"/>
          <a:ext cx="4273486" cy="244208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Робота над задачами на час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28967" y="854697"/>
        <a:ext cx="244208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926587" y="926587"/>
          <a:ext cx="4273486" cy="242031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з остачею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2031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729733" y="711625"/>
          <a:ext cx="4273486" cy="285023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Визначення часу за </a:t>
          </a:r>
          <a:r>
            <a:rPr lang="ru-RU" sz="3200" b="1" kern="1200" dirty="0" err="1" smtClean="0">
              <a:solidFill>
                <a:schemeClr val="bg1"/>
              </a:solidFill>
            </a:rPr>
            <a:t>годинником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41359" y="854696"/>
        <a:ext cx="285023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Ділення з остачею. Визначення часу за годинником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91556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№604-605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564" y="405458"/>
            <a:ext cx="10082019" cy="6463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Розгляньте </a:t>
            </a:r>
            <a:r>
              <a:rPr lang="ru-RU" sz="3600" b="1" dirty="0" err="1">
                <a:solidFill>
                  <a:schemeClr val="bg1"/>
                </a:solidFill>
              </a:rPr>
              <a:t>годинники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 smtClean="0">
                <a:solidFill>
                  <a:schemeClr val="bg1"/>
                </a:solidFill>
              </a:rPr>
              <a:t>скажіть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775" y="1053530"/>
            <a:ext cx="1008201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Котру</a:t>
            </a:r>
            <a:r>
              <a:rPr lang="ru-RU" sz="2400" b="1" dirty="0">
                <a:solidFill>
                  <a:srgbClr val="7030A0"/>
                </a:solidFill>
              </a:rPr>
              <a:t> годину </a:t>
            </a:r>
            <a:r>
              <a:rPr lang="ru-RU" sz="2400" b="1" dirty="0" err="1">
                <a:solidFill>
                  <a:srgbClr val="7030A0"/>
                </a:solidFill>
              </a:rPr>
              <a:t>показують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механічні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годинники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Чи можна за </a:t>
            </a:r>
            <a:r>
              <a:rPr lang="ru-RU" sz="2400" b="1" dirty="0" err="1">
                <a:solidFill>
                  <a:srgbClr val="7030A0"/>
                </a:solidFill>
              </a:rPr>
              <a:t>цими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годинниками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визначити</a:t>
            </a:r>
            <a:r>
              <a:rPr lang="ru-RU" sz="2400" b="1" dirty="0">
                <a:solidFill>
                  <a:srgbClr val="7030A0"/>
                </a:solidFill>
              </a:rPr>
              <a:t>, яка це </a:t>
            </a:r>
            <a:r>
              <a:rPr lang="ru-RU" sz="2400" b="1" dirty="0" err="1">
                <a:solidFill>
                  <a:srgbClr val="7030A0"/>
                </a:solidFill>
              </a:rPr>
              <a:t>частина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доби</a:t>
            </a:r>
            <a:r>
              <a:rPr lang="ru-RU" sz="2400" b="1" dirty="0">
                <a:solidFill>
                  <a:srgbClr val="7030A0"/>
                </a:solidFill>
              </a:rPr>
              <a:t> — ранок чи </a:t>
            </a:r>
            <a:r>
              <a:rPr lang="ru-RU" sz="2400" b="1" dirty="0" err="1">
                <a:solidFill>
                  <a:srgbClr val="7030A0"/>
                </a:solidFill>
              </a:rPr>
              <a:t>вечір</a:t>
            </a:r>
            <a:r>
              <a:rPr lang="ru-RU" sz="2400" b="1" dirty="0">
                <a:solidFill>
                  <a:srgbClr val="7030A0"/>
                </a:solidFill>
              </a:rPr>
              <a:t>, день чи </a:t>
            </a:r>
            <a:r>
              <a:rPr lang="ru-RU" sz="2400" b="1" dirty="0" err="1">
                <a:solidFill>
                  <a:srgbClr val="7030A0"/>
                </a:solidFill>
              </a:rPr>
              <a:t>ніч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— За </a:t>
            </a:r>
            <a:r>
              <a:rPr lang="ru-RU" sz="2400" b="1" dirty="0" err="1">
                <a:solidFill>
                  <a:srgbClr val="7030A0"/>
                </a:solidFill>
              </a:rPr>
              <a:t>якими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годинниками</a:t>
            </a:r>
            <a:r>
              <a:rPr lang="ru-RU" sz="2400" b="1" dirty="0">
                <a:solidFill>
                  <a:srgbClr val="7030A0"/>
                </a:solidFill>
              </a:rPr>
              <a:t> можна </a:t>
            </a:r>
            <a:r>
              <a:rPr lang="ru-RU" sz="2400" b="1" dirty="0" err="1">
                <a:solidFill>
                  <a:srgbClr val="7030A0"/>
                </a:solidFill>
              </a:rPr>
              <a:t>визначити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частину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доби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Котру</a:t>
            </a:r>
            <a:r>
              <a:rPr lang="ru-RU" sz="2400" b="1" dirty="0">
                <a:solidFill>
                  <a:srgbClr val="7030A0"/>
                </a:solidFill>
              </a:rPr>
              <a:t> годину </a:t>
            </a:r>
            <a:r>
              <a:rPr lang="ru-RU" sz="2400" b="1" dirty="0" err="1">
                <a:solidFill>
                  <a:srgbClr val="7030A0"/>
                </a:solidFill>
              </a:rPr>
              <a:t>показують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електронні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годинники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Яка це </a:t>
            </a:r>
            <a:r>
              <a:rPr lang="ru-RU" sz="2400" b="1" dirty="0" err="1">
                <a:solidFill>
                  <a:srgbClr val="7030A0"/>
                </a:solidFill>
              </a:rPr>
              <a:t>частина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доби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2311" y="2133650"/>
            <a:ext cx="30285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</a:rPr>
              <a:t>електронними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8 Повторення за рік\2026-04-26_170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3064716"/>
            <a:ext cx="7924667" cy="17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8 Повторення за рік\2026-04-26_170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85" y="4824540"/>
            <a:ext cx="7239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5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854" y="1629594"/>
            <a:ext cx="104704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ru-RU" sz="3600" b="1" dirty="0"/>
              <a:t>259 ∙ 3 – 692 </a:t>
            </a:r>
            <a:r>
              <a:rPr lang="ru-RU" sz="3600" b="1" dirty="0" smtClean="0"/>
              <a:t>=                    41</a:t>
            </a:r>
            <a:r>
              <a:rPr lang="ru-RU" sz="3600" b="1" dirty="0"/>
              <a:t>∙ 9 + 57 ∙ 7 </a:t>
            </a:r>
            <a:r>
              <a:rPr lang="ru-RU" sz="3600" b="1" dirty="0" smtClean="0"/>
              <a:t>=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Самостійна</a:t>
            </a:r>
            <a:r>
              <a:rPr lang="ru-RU" sz="4000" b="1" dirty="0" smtClean="0"/>
              <a:t>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8314" y="2683580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 259 </a:t>
            </a:r>
            <a:endParaRPr lang="ru-RU" sz="3600" b="1" dirty="0"/>
          </a:p>
          <a:p>
            <a:r>
              <a:rPr lang="ru-RU" sz="3600" b="1" dirty="0" smtClean="0"/>
              <a:t>       </a:t>
            </a:r>
            <a:r>
              <a:rPr lang="ru-RU" sz="3600" b="1" u="sng" dirty="0" smtClean="0"/>
              <a:t>    3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376682" y="2941735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57982" y="3789905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777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3299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18395" y="2683580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_777 </a:t>
            </a:r>
            <a:endParaRPr lang="ru-RU" sz="3600" b="1" dirty="0"/>
          </a:p>
          <a:p>
            <a:r>
              <a:rPr lang="ru-RU" sz="3600" b="1" dirty="0" smtClean="0"/>
              <a:t>      </a:t>
            </a:r>
            <a:r>
              <a:rPr lang="ru-RU" sz="3600" b="1" u="sng" dirty="0" smtClean="0"/>
              <a:t>  692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91763" y="1700731"/>
            <a:ext cx="812379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20327" y="2554155"/>
            <a:ext cx="147834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 41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9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408557" y="2803452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08557" y="3633460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369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72608" y="2521801"/>
            <a:ext cx="143643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 57 </a:t>
            </a:r>
            <a:endParaRPr lang="ru-RU" sz="3600" b="1" dirty="0"/>
          </a:p>
          <a:p>
            <a:r>
              <a:rPr lang="ru-RU" sz="3600" b="1" dirty="0" smtClean="0"/>
              <a:t>     </a:t>
            </a:r>
            <a:r>
              <a:rPr lang="ru-RU" sz="3600" b="1" u="sng" dirty="0" smtClean="0"/>
              <a:t>    7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095515" y="2855471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13196" y="3633460"/>
            <a:ext cx="93005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399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77230" y="2521801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3)   369 </a:t>
            </a:r>
            <a:endParaRPr lang="ru-RU" sz="3600" b="1" dirty="0"/>
          </a:p>
          <a:p>
            <a:r>
              <a:rPr lang="ru-RU" sz="3600" b="1" dirty="0" smtClean="0"/>
              <a:t>      </a:t>
            </a:r>
            <a:r>
              <a:rPr lang="ru-RU" sz="3600" b="1" u="sng" dirty="0" smtClean="0"/>
              <a:t>  </a:t>
            </a:r>
            <a:r>
              <a:rPr lang="ru-RU" sz="3600" b="1" u="sng" dirty="0"/>
              <a:t>3</a:t>
            </a:r>
            <a:r>
              <a:rPr lang="ru-RU" sz="3600" b="1" u="sng" dirty="0" smtClean="0"/>
              <a:t>99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0024557" y="3633460"/>
            <a:ext cx="891772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768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91841" y="1700731"/>
            <a:ext cx="888271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768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0256" y="3789905"/>
            <a:ext cx="725591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80112" y="2980491"/>
            <a:ext cx="420932" cy="2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2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4" grpId="0"/>
      <p:bldP spid="63" grpId="0"/>
      <p:bldP spid="37" grpId="0" animBg="1"/>
      <p:bldP spid="39" grpId="0"/>
      <p:bldP spid="42" grpId="0" animBg="1"/>
      <p:bldP spid="43" grpId="0"/>
      <p:bldP spid="44" grpId="0"/>
      <p:bldP spid="46" grpId="0" animBg="1"/>
      <p:bldP spid="47" grpId="0"/>
      <p:bldP spid="48" grpId="0"/>
      <p:bldP spid="50" grpId="0" animBg="1"/>
      <p:bldP spid="51" grpId="0"/>
      <p:bldP spid="52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Ст.110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85" y="3849606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8 Повторення за рік\2026-04-26_171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6" y="1485578"/>
            <a:ext cx="9080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509050"/>
            <a:ext cx="5616624" cy="1488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err="1">
                <a:solidFill>
                  <a:schemeClr val="bg1"/>
                </a:solidFill>
              </a:rPr>
              <a:t>якими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годинниками</a:t>
            </a:r>
            <a:r>
              <a:rPr lang="ru-RU" sz="3200" b="1" dirty="0">
                <a:solidFill>
                  <a:schemeClr val="bg1"/>
                </a:solidFill>
              </a:rPr>
              <a:t> можна </a:t>
            </a:r>
            <a:r>
              <a:rPr lang="ru-RU" sz="3200" b="1" dirty="0" err="1">
                <a:solidFill>
                  <a:schemeClr val="bg1"/>
                </a:solidFill>
              </a:rPr>
              <a:t>визначити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частину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доби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узнаємо</a:t>
            </a:r>
            <a:r>
              <a:rPr lang="ru-RU" sz="3200" b="1" dirty="0" smtClean="0"/>
              <a:t> час </a:t>
            </a:r>
            <a:r>
              <a:rPr lang="ru-RU" sz="3200" b="1" dirty="0" err="1" smtClean="0"/>
              <a:t>тривалості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події</a:t>
            </a:r>
            <a:r>
              <a:rPr lang="ru-RU" sz="3200" b="1" dirty="0" smtClean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3 МАТЕМ\1 Листопад\8 Повторення за рік\2026-04-26_134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" y="1628959"/>
            <a:ext cx="10420318" cy="19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50236029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«</a:t>
            </a:r>
            <a:r>
              <a:rPr lang="ru-RU" sz="4000" b="1" dirty="0" err="1"/>
              <a:t>Відновіть</a:t>
            </a:r>
            <a:r>
              <a:rPr lang="ru-RU" sz="4000" b="1" dirty="0"/>
              <a:t>» </a:t>
            </a:r>
            <a:r>
              <a:rPr lang="ru-RU" sz="4000" b="1" dirty="0" err="1"/>
              <a:t>рівності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53" name="Picture 3" descr="D:\3 клас\03 МАТЕМ\1 Листопад\8 Повторення за рік\2026-04-26_1713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6" y="3286095"/>
            <a:ext cx="10323147" cy="17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36941" y="1324312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95529" y="3210476"/>
            <a:ext cx="408252" cy="5097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700748" y="3160558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28108" y="3160558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47025" y="3613678"/>
            <a:ext cx="408252" cy="50977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03803" y="3613678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59584" y="357419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90483" y="4123448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7951" y="4111424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47025" y="411142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163743" y="3102343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356930" y="3051810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96111" y="3827528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06150" y="3856539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33910" y="382030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39908" y="443621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163743" y="4436213"/>
            <a:ext cx="408252" cy="5097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13727" y="4378191"/>
            <a:ext cx="454720" cy="567792"/>
          </a:xfrm>
          <a:prstGeom prst="rect">
            <a:avLst/>
          </a:prstGeom>
        </p:spPr>
      </p:pic>
      <p:sp>
        <p:nvSpPr>
          <p:cNvPr id="9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217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85781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№597-598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smtClean="0"/>
              <a:t>Блиц </a:t>
            </a:r>
            <a:r>
              <a:rPr lang="ru-RU" sz="4000" b="1" dirty="0" err="1" smtClean="0"/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579" y="1343722"/>
            <a:ext cx="2550193" cy="2392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48763" y="2886894"/>
            <a:ext cx="14077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42 : 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6535" y="2878485"/>
            <a:ext cx="20113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 (ост.2)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0302" y="3735821"/>
            <a:ext cx="510054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ділення з </a:t>
            </a:r>
            <a:r>
              <a:rPr lang="ru-RU" sz="2800" b="1" dirty="0" err="1" smtClean="0">
                <a:solidFill>
                  <a:srgbClr val="7030A0"/>
                </a:solidFill>
              </a:rPr>
              <a:t>остачею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840" y="4365898"/>
            <a:ext cx="1050678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42 : </a:t>
            </a:r>
            <a:r>
              <a:rPr lang="ru-RU" sz="3200" b="1" dirty="0" smtClean="0">
                <a:solidFill>
                  <a:srgbClr val="7030A0"/>
                </a:solidFill>
              </a:rPr>
              <a:t>5 =                       41 </a:t>
            </a:r>
            <a:r>
              <a:rPr lang="ru-RU" sz="3200" b="1" dirty="0">
                <a:solidFill>
                  <a:srgbClr val="7030A0"/>
                </a:solidFill>
              </a:rPr>
              <a:t>: </a:t>
            </a:r>
            <a:r>
              <a:rPr lang="ru-RU" sz="3200" b="1" dirty="0" smtClean="0">
                <a:solidFill>
                  <a:srgbClr val="7030A0"/>
                </a:solidFill>
              </a:rPr>
              <a:t>4 =                         720 </a:t>
            </a:r>
            <a:r>
              <a:rPr lang="ru-RU" sz="3200" b="1" dirty="0">
                <a:solidFill>
                  <a:srgbClr val="7030A0"/>
                </a:solidFill>
              </a:rPr>
              <a:t>: 100 =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91 </a:t>
            </a:r>
            <a:r>
              <a:rPr lang="ru-RU" sz="3200" b="1" dirty="0">
                <a:solidFill>
                  <a:srgbClr val="7030A0"/>
                </a:solidFill>
              </a:rPr>
              <a:t>: 30 </a:t>
            </a:r>
            <a:r>
              <a:rPr lang="ru-RU" sz="3200" b="1" dirty="0" smtClean="0">
                <a:solidFill>
                  <a:srgbClr val="7030A0"/>
                </a:solidFill>
              </a:rPr>
              <a:t>=                    </a:t>
            </a:r>
            <a:r>
              <a:rPr lang="ru-RU" sz="3200" b="1" dirty="0">
                <a:solidFill>
                  <a:srgbClr val="7030A0"/>
                </a:solidFill>
              </a:rPr>
              <a:t>63 : 20 =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    102 </a:t>
            </a:r>
            <a:r>
              <a:rPr lang="ru-RU" sz="3200" b="1" dirty="0">
                <a:solidFill>
                  <a:srgbClr val="7030A0"/>
                </a:solidFill>
              </a:rPr>
              <a:t>: 50 </a:t>
            </a:r>
            <a:r>
              <a:rPr lang="ru-RU" sz="3200" b="1" dirty="0" smtClean="0">
                <a:solidFill>
                  <a:srgbClr val="7030A0"/>
                </a:solidFill>
              </a:rPr>
              <a:t>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909" y="1342312"/>
            <a:ext cx="7216482" cy="13849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Довжина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паперової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смужки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становить </a:t>
            </a:r>
            <a:r>
              <a:rPr lang="ru-RU" sz="2800" b="1" dirty="0">
                <a:solidFill>
                  <a:srgbClr val="7030A0"/>
                </a:solidFill>
              </a:rPr>
              <a:t>42 см.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смужок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завдовжки</a:t>
            </a:r>
            <a:r>
              <a:rPr lang="ru-RU" sz="2800" b="1" dirty="0">
                <a:solidFill>
                  <a:srgbClr val="7030A0"/>
                </a:solidFill>
              </a:rPr>
              <a:t> 8 см можна </a:t>
            </a:r>
            <a:r>
              <a:rPr lang="ru-RU" sz="2800" b="1" dirty="0" err="1">
                <a:solidFill>
                  <a:srgbClr val="7030A0"/>
                </a:solidFill>
              </a:rPr>
              <a:t>відрізати</a:t>
            </a:r>
            <a:r>
              <a:rPr lang="ru-RU" sz="2800" b="1" dirty="0">
                <a:solidFill>
                  <a:srgbClr val="7030A0"/>
                </a:solidFill>
              </a:rPr>
              <a:t> від неї?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85412" y="4365898"/>
            <a:ext cx="155834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8(ост.2)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9623" y="4846225"/>
            <a:ext cx="155834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3(ост.1)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9943" y="4365897"/>
            <a:ext cx="204388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10(ост.1)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9983" y="4835037"/>
            <a:ext cx="168384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 (ост.3)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48415" y="4378028"/>
            <a:ext cx="187220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7(ост.20)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47545" y="4834282"/>
            <a:ext cx="168384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(ост.2)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3" grpId="0" animBg="1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4217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0" y="621482"/>
            <a:ext cx="9967471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задачу </a:t>
            </a:r>
            <a:r>
              <a:rPr lang="ru-RU" sz="4000" b="1" dirty="0" err="1" smtClean="0"/>
              <a:t>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692431" y="4569161"/>
            <a:ext cx="2229444" cy="217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63479" y="3479965"/>
            <a:ext cx="12989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15 </a:t>
            </a:r>
            <a:r>
              <a:rPr lang="ru-RU" sz="2800" b="1" dirty="0"/>
              <a:t>· 2 </a:t>
            </a:r>
            <a:r>
              <a:rPr lang="ru-RU" sz="2800" b="1" dirty="0" smtClean="0"/>
              <a:t>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061" y="1413569"/>
            <a:ext cx="104411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Група</a:t>
            </a:r>
            <a:r>
              <a:rPr lang="ru-RU" sz="2800" b="1" dirty="0"/>
              <a:t> із 42 </a:t>
            </a:r>
            <a:r>
              <a:rPr lang="ru-RU" sz="2800" b="1" dirty="0" err="1"/>
              <a:t>туристів</a:t>
            </a:r>
            <a:r>
              <a:rPr lang="ru-RU" sz="2800" b="1" dirty="0"/>
              <a:t> </a:t>
            </a:r>
            <a:r>
              <a:rPr lang="ru-RU" sz="2800" b="1" dirty="0" err="1"/>
              <a:t>вирушила</a:t>
            </a:r>
            <a:r>
              <a:rPr lang="ru-RU" sz="2800" b="1" dirty="0"/>
              <a:t> в </a:t>
            </a:r>
            <a:r>
              <a:rPr lang="ru-RU" sz="2800" b="1" dirty="0" err="1"/>
              <a:t>подорож</a:t>
            </a:r>
            <a:r>
              <a:rPr lang="ru-RU" sz="2800" b="1" dirty="0"/>
              <a:t> на </a:t>
            </a:r>
            <a:r>
              <a:rPr lang="ru-RU" sz="2800" b="1" dirty="0" err="1"/>
              <a:t>кількох</a:t>
            </a:r>
            <a:r>
              <a:rPr lang="ru-RU" sz="2800" b="1" dirty="0"/>
              <a:t> автобусах, </a:t>
            </a:r>
            <a:r>
              <a:rPr lang="ru-RU" sz="2800" b="1" dirty="0" err="1"/>
              <a:t>кожний</a:t>
            </a:r>
            <a:r>
              <a:rPr lang="ru-RU" sz="2800" b="1" dirty="0"/>
              <a:t> з яких </a:t>
            </a:r>
            <a:r>
              <a:rPr lang="ru-RU" sz="2800" b="1" dirty="0" err="1"/>
              <a:t>уміщує</a:t>
            </a:r>
            <a:r>
              <a:rPr lang="ru-RU" sz="2800" b="1" dirty="0"/>
              <a:t> 15 </a:t>
            </a:r>
            <a:r>
              <a:rPr lang="ru-RU" sz="2800" b="1" dirty="0" err="1" smtClean="0"/>
              <a:t>пасажирів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автобусів</a:t>
            </a:r>
            <a:r>
              <a:rPr lang="ru-RU" sz="2800" b="1" dirty="0"/>
              <a:t> </a:t>
            </a:r>
            <a:r>
              <a:rPr lang="ru-RU" sz="2800" b="1" dirty="0" err="1"/>
              <a:t>знадобилося</a:t>
            </a:r>
            <a:r>
              <a:rPr lang="ru-RU" sz="2800" b="1" dirty="0"/>
              <a:t> для цих </a:t>
            </a:r>
            <a:r>
              <a:rPr lang="ru-RU" sz="2800" b="1" dirty="0" err="1"/>
              <a:t>туристів</a:t>
            </a:r>
            <a:r>
              <a:rPr lang="ru-RU" sz="2800" b="1" dirty="0"/>
              <a:t>? Чи є в цих автобусах </a:t>
            </a:r>
            <a:r>
              <a:rPr lang="ru-RU" sz="2800" b="1" dirty="0" err="1"/>
              <a:t>вільні</a:t>
            </a:r>
            <a:r>
              <a:rPr lang="ru-RU" sz="2800" b="1" dirty="0"/>
              <a:t> місця?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46327" y="3970144"/>
            <a:ext cx="13332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15 · 3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061" y="2923704"/>
            <a:ext cx="799288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пасажирів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вирушило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подорож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пасажирів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уміщує</a:t>
            </a:r>
            <a:r>
              <a:rPr lang="ru-RU" sz="2400" b="1" dirty="0">
                <a:solidFill>
                  <a:srgbClr val="7030A0"/>
                </a:solidFill>
              </a:rPr>
              <a:t> автобус?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пасажирів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уміщує</a:t>
            </a:r>
            <a:r>
              <a:rPr lang="ru-RU" sz="2400" b="1" dirty="0">
                <a:solidFill>
                  <a:srgbClr val="7030A0"/>
                </a:solidFill>
              </a:rPr>
              <a:t> два </a:t>
            </a:r>
            <a:r>
              <a:rPr lang="ru-RU" sz="2400" b="1" dirty="0" err="1">
                <a:solidFill>
                  <a:srgbClr val="7030A0"/>
                </a:solidFill>
              </a:rPr>
              <a:t>автобуси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smtClean="0">
                <a:solidFill>
                  <a:srgbClr val="7030A0"/>
                </a:solidFill>
              </a:rPr>
              <a:t>Три </a:t>
            </a:r>
            <a:r>
              <a:rPr lang="ru-RU" sz="2400" b="1" dirty="0" err="1">
                <a:solidFill>
                  <a:srgbClr val="7030A0"/>
                </a:solidFill>
              </a:rPr>
              <a:t>автобуси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автобусів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знадобилося</a:t>
            </a:r>
            <a:r>
              <a:rPr lang="ru-RU" sz="2400" b="1" dirty="0">
                <a:solidFill>
                  <a:srgbClr val="7030A0"/>
                </a:solidFill>
              </a:rPr>
              <a:t>, щоб </a:t>
            </a:r>
            <a:r>
              <a:rPr lang="ru-RU" sz="2400" b="1" dirty="0" err="1">
                <a:solidFill>
                  <a:srgbClr val="7030A0"/>
                </a:solidFill>
              </a:rPr>
              <a:t>розмістити</a:t>
            </a:r>
            <a:r>
              <a:rPr lang="ru-RU" sz="2400" b="1" dirty="0">
                <a:solidFill>
                  <a:srgbClr val="7030A0"/>
                </a:solidFill>
              </a:rPr>
              <a:t> 42 </a:t>
            </a:r>
            <a:r>
              <a:rPr lang="ru-RU" sz="2400" b="1" dirty="0" err="1">
                <a:solidFill>
                  <a:srgbClr val="7030A0"/>
                </a:solidFill>
              </a:rPr>
              <a:t>туристи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smtClean="0">
                <a:solidFill>
                  <a:srgbClr val="7030A0"/>
                </a:solidFill>
              </a:rPr>
              <a:t>Чи </a:t>
            </a:r>
            <a:r>
              <a:rPr lang="ru-RU" sz="2400" b="1" dirty="0">
                <a:solidFill>
                  <a:srgbClr val="7030A0"/>
                </a:solidFill>
              </a:rPr>
              <a:t>є в цих автобусах </a:t>
            </a:r>
            <a:r>
              <a:rPr lang="ru-RU" sz="2400" b="1" dirty="0" err="1">
                <a:solidFill>
                  <a:srgbClr val="7030A0"/>
                </a:solidFill>
              </a:rPr>
              <a:t>вільні</a:t>
            </a:r>
            <a:r>
              <a:rPr lang="ru-RU" sz="2400" b="1" dirty="0">
                <a:solidFill>
                  <a:srgbClr val="7030A0"/>
                </a:solidFill>
              </a:rPr>
              <a:t> місця?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62427" y="3446924"/>
            <a:ext cx="12269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30 (п.)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79579" y="3948047"/>
            <a:ext cx="12269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45 (п.)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7178" y="4897752"/>
            <a:ext cx="24432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45 </a:t>
            </a:r>
            <a:r>
              <a:rPr lang="ru-RU" sz="2800" b="1" dirty="0">
                <a:solidFill>
                  <a:schemeClr val="bg1"/>
                </a:solidFill>
              </a:rPr>
              <a:t>– 42 = </a:t>
            </a:r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(м.)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9975" y="3092418"/>
            <a:ext cx="1013462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літрів</a:t>
            </a:r>
            <a:r>
              <a:rPr lang="ru-RU" sz="2400" b="1" dirty="0">
                <a:solidFill>
                  <a:srgbClr val="7030A0"/>
                </a:solidFill>
              </a:rPr>
              <a:t> бензину потрібно, щоб </a:t>
            </a:r>
            <a:r>
              <a:rPr lang="ru-RU" sz="2400" b="1" dirty="0" err="1">
                <a:solidFill>
                  <a:srgbClr val="7030A0"/>
                </a:solidFill>
              </a:rPr>
              <a:t>дістатися</a:t>
            </a:r>
            <a:r>
              <a:rPr lang="ru-RU" sz="2400" b="1" dirty="0">
                <a:solidFill>
                  <a:srgbClr val="7030A0"/>
                </a:solidFill>
              </a:rPr>
              <a:t> з міста до села й назад?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літрів</a:t>
            </a:r>
            <a:r>
              <a:rPr lang="ru-RU" sz="2400" b="1" dirty="0">
                <a:solidFill>
                  <a:srgbClr val="7030A0"/>
                </a:solidFill>
              </a:rPr>
              <a:t> бензину залили в бак автобуса? Чи </a:t>
            </a:r>
            <a:r>
              <a:rPr lang="ru-RU" sz="2400" b="1" dirty="0" err="1">
                <a:solidFill>
                  <a:srgbClr val="7030A0"/>
                </a:solidFill>
              </a:rPr>
              <a:t>вистачить</a:t>
            </a:r>
            <a:r>
              <a:rPr lang="ru-RU" sz="2400" b="1" dirty="0">
                <a:solidFill>
                  <a:srgbClr val="7030A0"/>
                </a:solidFill>
              </a:rPr>
              <a:t> бензину на </a:t>
            </a:r>
            <a:r>
              <a:rPr lang="ru-RU" sz="2400" b="1" dirty="0" err="1">
                <a:solidFill>
                  <a:srgbClr val="7030A0"/>
                </a:solidFill>
              </a:rPr>
              <a:t>поїздку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Складіть </a:t>
            </a:r>
            <a:r>
              <a:rPr lang="ru-RU" sz="2400" b="1" dirty="0" err="1">
                <a:solidFill>
                  <a:srgbClr val="7030A0"/>
                </a:solidFill>
              </a:rPr>
              <a:t>вираз</a:t>
            </a:r>
            <a:r>
              <a:rPr lang="ru-RU" sz="2400" b="1" dirty="0">
                <a:solidFill>
                  <a:srgbClr val="7030A0"/>
                </a:solidFill>
              </a:rPr>
              <a:t> для </a:t>
            </a:r>
            <a:r>
              <a:rPr lang="ru-RU" sz="2400" b="1" dirty="0" err="1">
                <a:solidFill>
                  <a:srgbClr val="7030A0"/>
                </a:solidFill>
              </a:rPr>
              <a:t>розв’язання</a:t>
            </a:r>
            <a:r>
              <a:rPr lang="ru-RU" sz="2400" b="1" dirty="0">
                <a:solidFill>
                  <a:srgbClr val="7030A0"/>
                </a:solidFill>
              </a:rPr>
              <a:t> задачі.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бензину </a:t>
            </a:r>
            <a:r>
              <a:rPr lang="ru-RU" sz="2400" b="1" dirty="0" err="1">
                <a:solidFill>
                  <a:srgbClr val="7030A0"/>
                </a:solidFill>
              </a:rPr>
              <a:t>залишиться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виразом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394828" y="5469803"/>
            <a:ext cx="2243420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99744" y="4691792"/>
            <a:ext cx="1152128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(л)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01798" y="4691792"/>
            <a:ext cx="2297945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80 – 36 </a:t>
            </a:r>
            <a:r>
              <a:rPr lang="en-US" sz="3200" b="1" dirty="0" smtClean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2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884" y="1557586"/>
            <a:ext cx="1007672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 </a:t>
            </a:r>
            <a:r>
              <a:rPr lang="ru-RU" sz="2800" b="1" dirty="0" err="1"/>
              <a:t>рейсову</a:t>
            </a:r>
            <a:r>
              <a:rPr lang="ru-RU" sz="2800" b="1" dirty="0"/>
              <a:t> </a:t>
            </a:r>
            <a:r>
              <a:rPr lang="ru-RU" sz="2800" b="1" dirty="0" err="1"/>
              <a:t>поїздку</a:t>
            </a:r>
            <a:r>
              <a:rPr lang="ru-RU" sz="2800" b="1" dirty="0"/>
              <a:t> автобуса з міста в село </a:t>
            </a:r>
            <a:r>
              <a:rPr lang="ru-RU" sz="2800" b="1" dirty="0" err="1"/>
              <a:t>витрачається</a:t>
            </a:r>
            <a:r>
              <a:rPr lang="ru-RU" sz="2800" b="1" dirty="0"/>
              <a:t> 36 л бензину. Чи </a:t>
            </a:r>
            <a:r>
              <a:rPr lang="ru-RU" sz="2800" b="1" dirty="0" err="1"/>
              <a:t>вистачить</a:t>
            </a:r>
            <a:r>
              <a:rPr lang="ru-RU" sz="2800" b="1" dirty="0"/>
              <a:t> 80 л бензину для </a:t>
            </a:r>
            <a:r>
              <a:rPr lang="ru-RU" sz="2800" b="1" dirty="0" err="1"/>
              <a:t>поїздки</a:t>
            </a:r>
            <a:r>
              <a:rPr lang="ru-RU" sz="2800" b="1" dirty="0"/>
              <a:t> з міста в село й назад?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38248" y="5469802"/>
            <a:ext cx="7566351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бензину вистачить, залишиться 8 л.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 animBg="1"/>
      <p:bldP spid="41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9833" y="2637706"/>
            <a:ext cx="3597309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Дитячий сеанс у </a:t>
            </a:r>
            <a:r>
              <a:rPr lang="ru-RU" sz="2800" b="1" dirty="0" err="1"/>
              <a:t>кінотеатрі</a:t>
            </a:r>
            <a:r>
              <a:rPr lang="ru-RU" sz="2800" b="1" dirty="0"/>
              <a:t> </a:t>
            </a:r>
            <a:r>
              <a:rPr lang="ru-RU" sz="2800" b="1" dirty="0" err="1"/>
              <a:t>розпочався</a:t>
            </a:r>
            <a:r>
              <a:rPr lang="ru-RU" sz="2800" b="1" dirty="0"/>
              <a:t> о 15 год і </a:t>
            </a:r>
            <a:r>
              <a:rPr lang="ru-RU" sz="2800" b="1" dirty="0" err="1"/>
              <a:t>тривав</a:t>
            </a:r>
            <a:r>
              <a:rPr lang="ru-RU" sz="2800" b="1" dirty="0"/>
              <a:t> 50 </a:t>
            </a:r>
            <a:r>
              <a:rPr lang="ru-RU" sz="2800" b="1" dirty="0" err="1"/>
              <a:t>хв</a:t>
            </a:r>
            <a:r>
              <a:rPr lang="ru-RU" sz="2800" b="1" dirty="0"/>
              <a:t>. Який із </a:t>
            </a:r>
            <a:r>
              <a:rPr lang="ru-RU" sz="2800" b="1" dirty="0" err="1"/>
              <a:t>годинників</a:t>
            </a:r>
            <a:r>
              <a:rPr lang="ru-RU" sz="2800" b="1" dirty="0"/>
              <a:t> показує час закінчення сеансу?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усно</a:t>
            </a:r>
            <a:r>
              <a:rPr lang="ru-RU" sz="4000" b="1" dirty="0" smtClean="0"/>
              <a:t> задачі на визначення часу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44515" y="2517703"/>
            <a:ext cx="1419324" cy="609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(год)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94778" y="2514698"/>
            <a:ext cx="1737273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16 – 9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884" y="1557586"/>
            <a:ext cx="100767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Туристична</a:t>
            </a:r>
            <a:r>
              <a:rPr lang="ru-RU" sz="2800" b="1" dirty="0"/>
              <a:t> </a:t>
            </a:r>
            <a:r>
              <a:rPr lang="ru-RU" sz="2800" b="1" dirty="0" err="1"/>
              <a:t>подорож</a:t>
            </a:r>
            <a:r>
              <a:rPr lang="ru-RU" sz="2800" b="1" dirty="0"/>
              <a:t> </a:t>
            </a:r>
            <a:r>
              <a:rPr lang="ru-RU" sz="2800" b="1" dirty="0" err="1"/>
              <a:t>розпочалась</a:t>
            </a:r>
            <a:r>
              <a:rPr lang="ru-RU" sz="2800" b="1" dirty="0"/>
              <a:t> о 9 год і </a:t>
            </a:r>
            <a:r>
              <a:rPr lang="ru-RU" sz="2800" b="1" dirty="0" err="1" smtClean="0"/>
              <a:t>закінчилась</a:t>
            </a:r>
            <a:r>
              <a:rPr lang="ru-RU" sz="2800" b="1" dirty="0" smtClean="0"/>
              <a:t> </a:t>
            </a:r>
            <a:r>
              <a:rPr lang="ru-RU" sz="2800" b="1" dirty="0"/>
              <a:t>о 16 год. </a:t>
            </a:r>
            <a:r>
              <a:rPr lang="ru-RU" sz="2800" b="1" dirty="0" err="1"/>
              <a:t>Скільки</a:t>
            </a:r>
            <a:r>
              <a:rPr lang="ru-RU" sz="2800" b="1" dirty="0"/>
              <a:t> годин </a:t>
            </a:r>
            <a:r>
              <a:rPr lang="ru-RU" sz="2800" b="1" dirty="0" err="1"/>
              <a:t>тривала</a:t>
            </a:r>
            <a:r>
              <a:rPr lang="ru-RU" sz="2800" b="1" dirty="0"/>
              <a:t> </a:t>
            </a:r>
            <a:r>
              <a:rPr lang="ru-RU" sz="2800" b="1" dirty="0" err="1"/>
              <a:t>подорож</a:t>
            </a:r>
            <a:r>
              <a:rPr lang="ru-RU" sz="2800" b="1" dirty="0"/>
              <a:t>?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8435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№602-603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8 Повторення за рік\2026-04-26_1652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5" y="3328112"/>
            <a:ext cx="6711331" cy="19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457763" y="5296128"/>
            <a:ext cx="2815689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15год + 50хв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77444" y="5296128"/>
            <a:ext cx="2121224" cy="609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15год 50хв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41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18028</TotalTime>
  <Words>614</Words>
  <Application>Microsoft Office PowerPoint</Application>
  <PresentationFormat>Произвольный</PresentationFormat>
  <Paragraphs>147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1512</cp:revision>
  <dcterms:created xsi:type="dcterms:W3CDTF">2025-08-27T14:01:18Z</dcterms:created>
  <dcterms:modified xsi:type="dcterms:W3CDTF">2026-04-30T12:28:11Z</dcterms:modified>
</cp:coreProperties>
</file>