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990" r:id="rId3"/>
    <p:sldId id="991" r:id="rId4"/>
    <p:sldId id="286" r:id="rId5"/>
    <p:sldId id="927" r:id="rId6"/>
    <p:sldId id="986" r:id="rId7"/>
    <p:sldId id="988" r:id="rId8"/>
    <p:sldId id="983" r:id="rId9"/>
    <p:sldId id="993" r:id="rId10"/>
    <p:sldId id="995" r:id="rId11"/>
    <p:sldId id="994" r:id="rId12"/>
    <p:sldId id="313" r:id="rId13"/>
    <p:sldId id="963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Ознайомле-ння</a:t>
          </a:r>
          <a:r>
            <a:rPr lang="uk-UA" sz="3200" b="1" dirty="0" smtClean="0">
              <a:solidFill>
                <a:schemeClr val="bg1"/>
              </a:solidFill>
            </a:rPr>
            <a:t> з письмовим способом ділення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Обчислення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виразів</a:t>
          </a:r>
          <a:r>
            <a:rPr lang="ru-RU" sz="3200" b="1" dirty="0" smtClean="0">
              <a:solidFill>
                <a:schemeClr val="bg1"/>
              </a:solidFill>
            </a:rPr>
            <a:t> на </a:t>
          </a:r>
          <a:r>
            <a:rPr lang="ru-RU" sz="3200" b="1" dirty="0" smtClean="0">
              <a:solidFill>
                <a:schemeClr val="bg1"/>
              </a:solidFill>
            </a:rPr>
            <a:t>порядок </a:t>
          </a:r>
          <a:r>
            <a:rPr lang="ru-RU" sz="3200" b="1" dirty="0" err="1" smtClean="0">
              <a:solidFill>
                <a:schemeClr val="bg1"/>
              </a:solidFill>
            </a:rPr>
            <a:t>дій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Розв’язу-вання</a:t>
          </a:r>
          <a:r>
            <a:rPr lang="ru-RU" sz="3200" b="1" dirty="0" smtClean="0"/>
            <a:t> </a:t>
          </a:r>
          <a:r>
            <a:rPr lang="ru-RU" sz="3200" b="1" dirty="0" smtClean="0"/>
            <a:t>задач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Письмове ділення двоцифрово-го числа на одноцифрове</a:t>
          </a: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264537" custLinFactX="225788" custLinFactNeighborX="300000" custLinFactNeighborY="2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211062" custLinFactX="453926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41944" custLinFactX="-479879" custLinFactNeighborX="-5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242930" custLinFactX="-201134" custLinFactNeighborX="-3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2033822" y="688072"/>
          <a:ext cx="4273486" cy="2897341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Письмове ділення двоцифрово-го числа на одноцифрове</a:t>
          </a:r>
        </a:p>
      </dsp:txBody>
      <dsp:txXfrm rot="5400000">
        <a:off x="2721895" y="854696"/>
        <a:ext cx="2897341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383434" y="980914"/>
          <a:ext cx="4273486" cy="2311656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Розв’язу-вання</a:t>
          </a:r>
          <a:r>
            <a:rPr lang="ru-RU" sz="3200" b="1" kern="1200" dirty="0" smtClean="0"/>
            <a:t> </a:t>
          </a:r>
          <a:r>
            <a:rPr lang="ru-RU" sz="3200" b="1" kern="1200" dirty="0" smtClean="0"/>
            <a:t>задач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8364349" y="854696"/>
        <a:ext cx="2311656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-811797" y="811797"/>
          <a:ext cx="4273486" cy="2649891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Ознайомле-ння</a:t>
          </a:r>
          <a:r>
            <a:rPr lang="uk-UA" sz="3200" b="1" kern="1200" dirty="0" smtClean="0">
              <a:solidFill>
                <a:schemeClr val="bg1"/>
              </a:solidFill>
            </a:rPr>
            <a:t> з письмовим способом ділення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649891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852092" y="806397"/>
          <a:ext cx="4273486" cy="2660690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Обчислення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виразів</a:t>
          </a:r>
          <a:r>
            <a:rPr lang="ru-RU" sz="3200" b="1" kern="1200" dirty="0" smtClean="0">
              <a:solidFill>
                <a:schemeClr val="bg1"/>
              </a:solidFill>
            </a:rPr>
            <a:t> на </a:t>
          </a:r>
          <a:r>
            <a:rPr lang="ru-RU" sz="3200" b="1" kern="1200" dirty="0" smtClean="0">
              <a:solidFill>
                <a:schemeClr val="bg1"/>
              </a:solidFill>
            </a:rPr>
            <a:t>порядок </a:t>
          </a:r>
          <a:r>
            <a:rPr lang="ru-RU" sz="3200" b="1" kern="1200" dirty="0" err="1" smtClean="0">
              <a:solidFill>
                <a:schemeClr val="bg1"/>
              </a:solidFill>
            </a:rPr>
            <a:t>дій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658490" y="854696"/>
        <a:ext cx="2660690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197546"/>
            <a:ext cx="9145016" cy="156964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Ознайомлення з письмовим способом ділення 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4159" y="3744921"/>
            <a:ext cx="338437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8. </a:t>
            </a:r>
            <a:r>
              <a:rPr lang="uk-UA" sz="2400" b="1" dirty="0" smtClean="0">
                <a:solidFill>
                  <a:srgbClr val="7030A0"/>
                </a:solidFill>
              </a:rPr>
              <a:t>Повторення вивченого за рік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154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345490"/>
            <a:ext cx="2482425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75854" y="1629594"/>
            <a:ext cx="1047040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 </a:t>
            </a:r>
            <a:r>
              <a:rPr lang="ru-RU" sz="3600" b="1" dirty="0"/>
              <a:t>763 + 74 : 2 </a:t>
            </a:r>
            <a:r>
              <a:rPr lang="ru-RU" sz="3600" b="1" dirty="0" smtClean="0"/>
              <a:t>=                     (</a:t>
            </a:r>
            <a:r>
              <a:rPr lang="ru-RU" sz="3600" b="1" dirty="0"/>
              <a:t>780 – 684) : </a:t>
            </a:r>
            <a:r>
              <a:rPr lang="ru-RU" sz="3600" b="1" dirty="0" smtClean="0"/>
              <a:t>2 =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7351" y="549473"/>
            <a:ext cx="10367416" cy="7920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Самостійна</a:t>
            </a:r>
            <a:r>
              <a:rPr lang="ru-RU" sz="4000" b="1" dirty="0" smtClean="0"/>
              <a:t> робота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21330" y="-603356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78314" y="2683580"/>
            <a:ext cx="2271223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1) _74  2</a:t>
            </a:r>
            <a:r>
              <a:rPr lang="ru-RU" sz="3600" b="1" u="sng" dirty="0" smtClean="0"/>
              <a:t>  </a:t>
            </a:r>
          </a:p>
          <a:p>
            <a:r>
              <a:rPr lang="ru-RU" sz="3600" b="1" dirty="0" smtClean="0"/>
              <a:t>       </a:t>
            </a:r>
            <a:r>
              <a:rPr lang="ru-RU" sz="3600" b="1" dirty="0"/>
              <a:t> </a:t>
            </a:r>
            <a:r>
              <a:rPr lang="ru-RU" sz="3600" b="1" dirty="0" smtClean="0"/>
              <a:t>6</a:t>
            </a:r>
            <a:r>
              <a:rPr lang="ru-RU" sz="3600" b="1" u="sng" dirty="0" smtClean="0"/>
              <a:t> </a:t>
            </a:r>
          </a:p>
          <a:p>
            <a:r>
              <a:rPr lang="uk-UA" sz="3600" b="1" dirty="0"/>
              <a:t> </a:t>
            </a:r>
            <a:r>
              <a:rPr lang="uk-UA" sz="3600" b="1" dirty="0" smtClean="0"/>
              <a:t>     _14</a:t>
            </a:r>
          </a:p>
          <a:p>
            <a:r>
              <a:rPr lang="uk-UA" sz="3600" b="1" dirty="0"/>
              <a:t> </a:t>
            </a:r>
            <a:r>
              <a:rPr lang="uk-UA" sz="3600" b="1" dirty="0" smtClean="0"/>
              <a:t>       </a:t>
            </a:r>
            <a:r>
              <a:rPr lang="uk-UA" sz="3600" b="1" u="sng" dirty="0" smtClean="0"/>
              <a:t>14</a:t>
            </a:r>
          </a:p>
          <a:p>
            <a:r>
              <a:rPr lang="uk-UA" sz="3600" b="1" dirty="0"/>
              <a:t> </a:t>
            </a:r>
            <a:r>
              <a:rPr lang="uk-UA" sz="3600" b="1" dirty="0" smtClean="0"/>
              <a:t>         0</a:t>
            </a:r>
            <a:endParaRPr lang="ru-RU" sz="32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2223827" y="3179290"/>
            <a:ext cx="46502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3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43299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423434" y="2683580"/>
            <a:ext cx="173909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2)   763 </a:t>
            </a:r>
            <a:endParaRPr lang="ru-RU" sz="3600" b="1" dirty="0"/>
          </a:p>
          <a:p>
            <a:r>
              <a:rPr lang="ru-RU" sz="3600" b="1" dirty="0" smtClean="0"/>
              <a:t>        </a:t>
            </a:r>
            <a:r>
              <a:rPr lang="ru-RU" sz="3600" b="1" u="sng" dirty="0" smtClean="0"/>
              <a:t>  37</a:t>
            </a:r>
          </a:p>
          <a:p>
            <a:r>
              <a:rPr lang="ru-RU" sz="3600" b="1" u="sng" dirty="0" smtClean="0"/>
              <a:t> </a:t>
            </a:r>
            <a:endParaRPr lang="ru-RU" sz="3200" u="sng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638249" y="1700731"/>
            <a:ext cx="1165894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800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803999" y="2554155"/>
            <a:ext cx="176860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1) _780 </a:t>
            </a:r>
            <a:endParaRPr lang="ru-RU" sz="3600" b="1" dirty="0"/>
          </a:p>
          <a:p>
            <a:r>
              <a:rPr lang="ru-RU" sz="3600" b="1" dirty="0" smtClean="0"/>
              <a:t>        </a:t>
            </a:r>
            <a:r>
              <a:rPr lang="ru-RU" sz="3600" b="1" u="sng" dirty="0" smtClean="0"/>
              <a:t>684</a:t>
            </a:r>
          </a:p>
          <a:p>
            <a:r>
              <a:rPr lang="ru-RU" sz="3600" b="1" u="sng" dirty="0" smtClean="0"/>
              <a:t> </a:t>
            </a:r>
            <a:endParaRPr lang="ru-RU" sz="3200" u="sng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809761" y="3674164"/>
            <a:ext cx="808599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96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995887" y="2531310"/>
            <a:ext cx="2344616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2) _96  2 </a:t>
            </a:r>
            <a:endParaRPr lang="ru-RU" sz="3600" b="1" dirty="0"/>
          </a:p>
          <a:p>
            <a:r>
              <a:rPr lang="ru-RU" sz="3600" b="1" dirty="0" smtClean="0"/>
              <a:t>        8</a:t>
            </a:r>
          </a:p>
          <a:p>
            <a:r>
              <a:rPr lang="ru-RU" sz="3600" b="1" dirty="0" smtClean="0"/>
              <a:t>      _16</a:t>
            </a:r>
          </a:p>
          <a:p>
            <a:r>
              <a:rPr lang="uk-UA" sz="3600" b="1" dirty="0"/>
              <a:t> </a:t>
            </a:r>
            <a:r>
              <a:rPr lang="uk-UA" sz="3600" b="1" dirty="0" smtClean="0"/>
              <a:t>       </a:t>
            </a:r>
            <a:r>
              <a:rPr lang="uk-UA" sz="3600" b="1" u="sng" dirty="0" smtClean="0"/>
              <a:t>16</a:t>
            </a:r>
          </a:p>
          <a:p>
            <a:r>
              <a:rPr lang="uk-UA" sz="3600" b="1" dirty="0"/>
              <a:t> </a:t>
            </a:r>
            <a:r>
              <a:rPr lang="uk-UA" sz="3600" b="1" dirty="0" smtClean="0"/>
              <a:t>          0</a:t>
            </a:r>
            <a:endParaRPr lang="ru-RU" sz="32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9448715" y="3032755"/>
            <a:ext cx="365437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4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772173" y="1700731"/>
            <a:ext cx="907940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48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06941" y="3804425"/>
            <a:ext cx="948986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800</a:t>
            </a:r>
            <a:endParaRPr lang="ru-RU" sz="3600" b="1" dirty="0">
              <a:solidFill>
                <a:srgbClr val="FFFF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275607" y="2803452"/>
            <a:ext cx="4049" cy="8707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872051" y="3084698"/>
            <a:ext cx="420932" cy="276565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2496091" y="3191341"/>
            <a:ext cx="46502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7</a:t>
            </a:r>
            <a:endParaRPr lang="ru-RU" sz="3600" b="1" dirty="0">
              <a:solidFill>
                <a:srgbClr val="FFFF00"/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9404399" y="2683580"/>
            <a:ext cx="0" cy="9622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279656" y="3202121"/>
            <a:ext cx="6814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9448715" y="3032755"/>
            <a:ext cx="6546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8772172" y="3645818"/>
            <a:ext cx="6546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555527" y="3800940"/>
            <a:ext cx="7200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9720534" y="3056687"/>
            <a:ext cx="365437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8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23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3" grpId="0"/>
      <p:bldP spid="37" grpId="0" animBg="1"/>
      <p:bldP spid="39" grpId="0"/>
      <p:bldP spid="42" grpId="0" animBg="1"/>
      <p:bldP spid="44" grpId="0"/>
      <p:bldP spid="46" grpId="0" animBg="1"/>
      <p:bldP spid="48" grpId="0"/>
      <p:bldP spid="52" grpId="0"/>
      <p:bldP spid="36" grpId="0"/>
      <p:bldP spid="49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934" y="549474"/>
            <a:ext cx="10179473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287490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Ст.112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685" y="3849606"/>
            <a:ext cx="1404635" cy="19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3 МАТЕМ\1 Листопад\8 Повторення за рік\2026-04-29_165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34" y="1496838"/>
            <a:ext cx="9066306" cy="279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7244159" y="4077866"/>
            <a:ext cx="2016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13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«Мікрофон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60446" y="1614636"/>
            <a:ext cx="5616624" cy="11923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З чого </a:t>
            </a:r>
            <a:r>
              <a:rPr lang="ru-RU" sz="3200" b="1" dirty="0" err="1" smtClean="0">
                <a:solidFill>
                  <a:schemeClr val="bg1"/>
                </a:solidFill>
              </a:rPr>
              <a:t>починаємо</a:t>
            </a:r>
            <a:r>
              <a:rPr lang="ru-RU" sz="3200" b="1" dirty="0" smtClean="0">
                <a:solidFill>
                  <a:schemeClr val="bg1"/>
                </a:solidFill>
              </a:rPr>
              <a:t> ділення чисел у </a:t>
            </a:r>
            <a:r>
              <a:rPr lang="ru-RU" sz="3200" b="1" dirty="0" err="1" smtClean="0">
                <a:solidFill>
                  <a:schemeClr val="bg1"/>
                </a:solidFill>
              </a:rPr>
              <a:t>стовпчик</a:t>
            </a:r>
            <a:r>
              <a:rPr lang="ru-RU" sz="3200" b="1" dirty="0" smtClean="0">
                <a:solidFill>
                  <a:schemeClr val="bg1"/>
                </a:solidFill>
              </a:rPr>
              <a:t> 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6040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65197" y="3213770"/>
            <a:ext cx="5596737" cy="12330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/>
              <a:t>Якою </a:t>
            </a:r>
            <a:r>
              <a:rPr lang="ru-RU" sz="3200" b="1" dirty="0" err="1" smtClean="0"/>
              <a:t>дією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робимо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перевірку</a:t>
            </a:r>
            <a:r>
              <a:rPr lang="ru-RU" sz="3200" b="1" dirty="0" smtClean="0"/>
              <a:t> ділення?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58" y="4869954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869954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найлегшим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537021" y="1329042"/>
            <a:ext cx="9079837" cy="77688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7030A0"/>
                </a:solidFill>
              </a:rPr>
              <a:t>Оберіть смайл, яким визначите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901471" y="4524438"/>
            <a:ext cx="2502086" cy="1382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551776"/>
            <a:ext cx="2230119" cy="130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509914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" y="2241049"/>
            <a:ext cx="2716342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71" y="2241048"/>
            <a:ext cx="2472205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05538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6" y="2292507"/>
            <a:ext cx="2104474" cy="21063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524439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118970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Картинки по запросу смайлики настрою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35" y="2042770"/>
            <a:ext cx="2656603" cy="174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Картинки по запросу смайлики настро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78" y="4197232"/>
            <a:ext cx="2329266" cy="18827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2727" y="536646"/>
            <a:ext cx="10101872" cy="78667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Налаштування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102726" y="1413570"/>
            <a:ext cx="9786713" cy="5174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rgbClr val="7030A0"/>
                </a:solidFill>
              </a:rPr>
              <a:t>Вибер</a:t>
            </a:r>
            <a:r>
              <a:rPr lang="uk-UA" sz="2800" b="1" dirty="0" err="1" smtClean="0">
                <a:solidFill>
                  <a:srgbClr val="7030A0"/>
                </a:solidFill>
              </a:rPr>
              <a:t>іть</a:t>
            </a:r>
            <a:r>
              <a:rPr lang="ru-RU" sz="2800" b="1" dirty="0" smtClean="0">
                <a:solidFill>
                  <a:srgbClr val="7030A0"/>
                </a:solidFill>
              </a:rPr>
              <a:t> смайл, </a:t>
            </a:r>
            <a:r>
              <a:rPr lang="ru-RU" sz="2800" b="1" dirty="0">
                <a:solidFill>
                  <a:srgbClr val="7030A0"/>
                </a:solidFill>
              </a:rPr>
              <a:t>що відповідає 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вашому</a:t>
            </a:r>
            <a:r>
              <a:rPr lang="ru-RU" sz="2800" b="1" dirty="0" smtClean="0">
                <a:solidFill>
                  <a:srgbClr val="7030A0"/>
                </a:solidFill>
              </a:rPr>
              <a:t> очікуванню.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39955" y="3694761"/>
            <a:ext cx="3091373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Усе буде добре!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Картинки по запросу смайлик все буде добр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28" y="2048501"/>
            <a:ext cx="2878444" cy="163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майлики настрою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79" y="1931021"/>
            <a:ext cx="2686361" cy="1858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4737436" y="3681620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зможу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05460" y="3717086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впораюсь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81988" y="5790587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вивчу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Похожее изображение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46" y="4399787"/>
            <a:ext cx="2325007" cy="151744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1198729" y="5915475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виконаю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Похожее изображение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66" y="4318951"/>
            <a:ext cx="2688213" cy="14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8324279" y="5901497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зрозумію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05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934" y="549474"/>
            <a:ext cx="10179473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287490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Ст.108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55" y="4581921"/>
            <a:ext cx="1404635" cy="19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3 клас\03 МАТЕМ\1 Листопад\8 Повторення за рік\2026-04-26_171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6" y="1485578"/>
            <a:ext cx="90806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923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27591355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5020" y="-694128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91090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910" y="391576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-54789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175669" y="-678930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475407" y="-701242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40098" y="-105152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42816" y="-73213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6641" y="-694128"/>
            <a:ext cx="408252" cy="50977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718550" y="2751824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81047" y="2744490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26573" y="2762138"/>
            <a:ext cx="454720" cy="56779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011686" y="2719431"/>
            <a:ext cx="454720" cy="56779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49169" y="2716743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422151" y="2795207"/>
            <a:ext cx="420547" cy="534723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172151" y="2751824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686161" y="2779509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68669" y="2744985"/>
            <a:ext cx="454720" cy="56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11665" y="3357786"/>
            <a:ext cx="9862677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/>
              <a:t>Запишіть число, яке у в 6 разів </a:t>
            </a:r>
            <a:r>
              <a:rPr lang="ru-RU" sz="2800" b="1" dirty="0" err="1"/>
              <a:t>менше</a:t>
            </a:r>
            <a:r>
              <a:rPr lang="ru-RU" sz="2800" b="1" dirty="0"/>
              <a:t>, </a:t>
            </a:r>
            <a:r>
              <a:rPr lang="ru-RU" sz="2800" b="1" dirty="0" err="1"/>
              <a:t>ніж</a:t>
            </a:r>
            <a:r>
              <a:rPr lang="ru-RU" sz="2800" b="1" dirty="0"/>
              <a:t> 420. </a:t>
            </a:r>
            <a:endParaRPr lang="uk-UA" sz="28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smtClean="0"/>
              <a:t>Запишіть </a:t>
            </a:r>
            <a:r>
              <a:rPr lang="ru-RU" sz="2800" b="1" dirty="0" err="1"/>
              <a:t>частку</a:t>
            </a:r>
            <a:r>
              <a:rPr lang="ru-RU" sz="2800" b="1" dirty="0"/>
              <a:t> чисел 240 і 4. </a:t>
            </a:r>
            <a:endParaRPr lang="ru-RU" sz="28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smtClean="0"/>
              <a:t>У </a:t>
            </a:r>
            <a:r>
              <a:rPr lang="ru-RU" sz="2800" b="1" dirty="0" err="1" smtClean="0"/>
              <a:t>скільки</a:t>
            </a:r>
            <a:r>
              <a:rPr lang="ru-RU" sz="2800" b="1" dirty="0" smtClean="0"/>
              <a:t> </a:t>
            </a:r>
            <a:r>
              <a:rPr lang="ru-RU" sz="2800" b="1" dirty="0"/>
              <a:t>разів 320 більше 8? </a:t>
            </a:r>
            <a:endParaRPr lang="ru-RU" sz="28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smtClean="0"/>
              <a:t>Запишіть </a:t>
            </a:r>
            <a:r>
              <a:rPr lang="ru-RU" sz="2800" b="1" dirty="0"/>
              <a:t>число, що </a:t>
            </a:r>
            <a:r>
              <a:rPr lang="ru-RU" sz="2800" b="1" dirty="0" err="1"/>
              <a:t>складається</a:t>
            </a:r>
            <a:r>
              <a:rPr lang="ru-RU" sz="2800" b="1" dirty="0"/>
              <a:t> з 2 </a:t>
            </a:r>
            <a:r>
              <a:rPr lang="ru-RU" sz="2800" b="1" dirty="0" err="1"/>
              <a:t>десятків</a:t>
            </a:r>
            <a:r>
              <a:rPr lang="ru-RU" sz="2800" b="1" dirty="0"/>
              <a:t> і 3 </a:t>
            </a:r>
            <a:r>
              <a:rPr lang="ru-RU" sz="2800" b="1" dirty="0" err="1"/>
              <a:t>одиниць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smtClean="0"/>
              <a:t>Запишіть </a:t>
            </a:r>
            <a:r>
              <a:rPr lang="ru-RU" sz="2800" b="1" dirty="0"/>
              <a:t>число, що </a:t>
            </a:r>
            <a:r>
              <a:rPr lang="ru-RU" sz="2800" b="1" dirty="0" err="1"/>
              <a:t>складається</a:t>
            </a:r>
            <a:r>
              <a:rPr lang="ru-RU" sz="2800" b="1" dirty="0"/>
              <a:t> з 20 </a:t>
            </a:r>
            <a:r>
              <a:rPr lang="ru-RU" sz="2800" b="1" dirty="0" err="1"/>
              <a:t>десятків</a:t>
            </a:r>
            <a:r>
              <a:rPr lang="ru-RU" sz="2800" b="1" dirty="0"/>
              <a:t> і 3 </a:t>
            </a:r>
            <a:r>
              <a:rPr lang="ru-RU" sz="2800" b="1" dirty="0" err="1"/>
              <a:t>одиниць</a:t>
            </a:r>
            <a:r>
              <a:rPr lang="ru-RU" sz="2800" b="1" dirty="0"/>
              <a:t>. </a:t>
            </a:r>
            <a:endParaRPr lang="uk-UA" sz="28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smtClean="0"/>
              <a:t>На </a:t>
            </a:r>
            <a:r>
              <a:rPr lang="ru-RU" sz="2800" b="1" dirty="0"/>
              <a:t>яке число слід </a:t>
            </a:r>
            <a:r>
              <a:rPr lang="ru-RU" sz="2800" b="1" dirty="0" err="1"/>
              <a:t>поділити</a:t>
            </a:r>
            <a:r>
              <a:rPr lang="ru-RU" sz="2800" b="1" dirty="0"/>
              <a:t> 5, щоб </a:t>
            </a:r>
            <a:r>
              <a:rPr lang="ru-RU" sz="2800" b="1" dirty="0" err="1"/>
              <a:t>отримати</a:t>
            </a:r>
            <a:r>
              <a:rPr lang="ru-RU" sz="2800" b="1" dirty="0"/>
              <a:t> 1? </a:t>
            </a:r>
            <a:endParaRPr lang="uk-UA" sz="28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 smtClean="0"/>
              <a:t>Яке </a:t>
            </a:r>
            <a:r>
              <a:rPr lang="ru-RU" sz="2800" b="1" dirty="0"/>
              <a:t>число </a:t>
            </a:r>
            <a:r>
              <a:rPr lang="ru-RU" sz="2800" b="1" dirty="0" err="1"/>
              <a:t>менше</a:t>
            </a:r>
            <a:r>
              <a:rPr lang="ru-RU" sz="2800" b="1" dirty="0"/>
              <a:t> 9 можна </a:t>
            </a:r>
            <a:r>
              <a:rPr lang="ru-RU" sz="2800" b="1" dirty="0" err="1"/>
              <a:t>поділити</a:t>
            </a:r>
            <a:r>
              <a:rPr lang="ru-RU" sz="2800" b="1" dirty="0"/>
              <a:t> на 6 без </a:t>
            </a:r>
            <a:r>
              <a:rPr lang="ru-RU" sz="2800" b="1" dirty="0" err="1"/>
              <a:t>остачі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30151" r="48557" b="52071"/>
          <a:stretch/>
        </p:blipFill>
        <p:spPr>
          <a:xfrm>
            <a:off x="5184000" y="1031297"/>
            <a:ext cx="1980000" cy="111799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449061" y="2776947"/>
            <a:ext cx="454720" cy="5677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17864" y="2757420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493175" y="2744985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882241" y="2779509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626573" y="1306400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857810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№610-611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378" y="477466"/>
            <a:ext cx="1023401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 err="1" smtClean="0"/>
              <a:t>Пригадаймо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0579" y="1343722"/>
            <a:ext cx="2550193" cy="23920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963679" y="3474211"/>
            <a:ext cx="743260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Що спільного і </a:t>
            </a:r>
            <a:r>
              <a:rPr lang="ru-RU" sz="2800" b="1" dirty="0" err="1">
                <a:solidFill>
                  <a:srgbClr val="7030A0"/>
                </a:solidFill>
              </a:rPr>
              <a:t>відмінного</a:t>
            </a:r>
            <a:r>
              <a:rPr lang="ru-RU" sz="2800" b="1" dirty="0">
                <a:solidFill>
                  <a:srgbClr val="7030A0"/>
                </a:solidFill>
              </a:rPr>
              <a:t> у </a:t>
            </a:r>
            <a:r>
              <a:rPr lang="ru-RU" sz="2800" b="1" dirty="0" err="1">
                <a:solidFill>
                  <a:srgbClr val="7030A0"/>
                </a:solidFill>
              </a:rPr>
              <a:t>виразах</a:t>
            </a:r>
            <a:r>
              <a:rPr lang="ru-RU" sz="2800" b="1" dirty="0">
                <a:solidFill>
                  <a:srgbClr val="7030A0"/>
                </a:solidFill>
              </a:rPr>
              <a:t> завдання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13840" y="4060275"/>
            <a:ext cx="10506783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/>
              <a:t>48 : </a:t>
            </a:r>
            <a:r>
              <a:rPr lang="ru-RU" sz="3200" dirty="0" smtClean="0"/>
              <a:t>2 =             81 </a:t>
            </a:r>
            <a:r>
              <a:rPr lang="ru-RU" sz="3200" dirty="0"/>
              <a:t>: 3 </a:t>
            </a:r>
            <a:r>
              <a:rPr lang="ru-RU" sz="3200" dirty="0" smtClean="0"/>
              <a:t>=           30 </a:t>
            </a:r>
            <a:r>
              <a:rPr lang="ru-RU" sz="3200" dirty="0"/>
              <a:t>: 2 </a:t>
            </a:r>
            <a:r>
              <a:rPr lang="ru-RU" sz="3200" dirty="0" smtClean="0"/>
              <a:t>=              24 </a:t>
            </a:r>
            <a:r>
              <a:rPr lang="ru-RU" sz="3200" dirty="0"/>
              <a:t>: </a:t>
            </a:r>
            <a:r>
              <a:rPr lang="ru-RU" sz="3200" dirty="0" smtClean="0"/>
              <a:t>4 = </a:t>
            </a:r>
          </a:p>
          <a:p>
            <a:r>
              <a:rPr lang="ru-RU" sz="3200" dirty="0" smtClean="0"/>
              <a:t>480 </a:t>
            </a:r>
            <a:r>
              <a:rPr lang="ru-RU" sz="3200" dirty="0"/>
              <a:t>: </a:t>
            </a:r>
            <a:r>
              <a:rPr lang="ru-RU" sz="3200" dirty="0" smtClean="0"/>
              <a:t>2=           810 </a:t>
            </a:r>
            <a:r>
              <a:rPr lang="ru-RU" sz="3200" dirty="0"/>
              <a:t>: </a:t>
            </a:r>
            <a:r>
              <a:rPr lang="ru-RU" sz="3200" dirty="0" smtClean="0"/>
              <a:t>3=          300 </a:t>
            </a:r>
            <a:r>
              <a:rPr lang="ru-RU" sz="3200" dirty="0"/>
              <a:t>: </a:t>
            </a:r>
            <a:r>
              <a:rPr lang="ru-RU" sz="3200" dirty="0" smtClean="0"/>
              <a:t>2=           240 </a:t>
            </a:r>
            <a:r>
              <a:rPr lang="ru-RU" sz="3200" dirty="0"/>
              <a:t>: </a:t>
            </a:r>
            <a:r>
              <a:rPr lang="ru-RU" sz="3200" dirty="0" smtClean="0"/>
              <a:t>4=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840" y="1345781"/>
            <a:ext cx="7216482" cy="95409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Визначте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в кожному </a:t>
            </a:r>
            <a:r>
              <a:rPr lang="ru-RU" sz="2800" b="1" dirty="0" err="1">
                <a:solidFill>
                  <a:srgbClr val="7030A0"/>
                </a:solidFill>
              </a:rPr>
              <a:t>числі</a:t>
            </a:r>
            <a:r>
              <a:rPr lang="ru-RU" sz="2800" b="1" dirty="0">
                <a:solidFill>
                  <a:srgbClr val="7030A0"/>
                </a:solidFill>
              </a:rPr>
              <a:t> всього </a:t>
            </a:r>
            <a:r>
              <a:rPr lang="ru-RU" sz="2800" b="1" dirty="0" err="1">
                <a:solidFill>
                  <a:srgbClr val="7030A0"/>
                </a:solidFill>
              </a:rPr>
              <a:t>сотень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усього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десятків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усього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одиниць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65433" y="4085640"/>
            <a:ext cx="73025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24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65433" y="4552718"/>
            <a:ext cx="864095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240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38039" y="4060275"/>
            <a:ext cx="80592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27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40987" y="4541894"/>
            <a:ext cx="84192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270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12112" y="4014109"/>
            <a:ext cx="64807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15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40103" y="4538346"/>
            <a:ext cx="96496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150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909" y="2539771"/>
            <a:ext cx="7216482" cy="58476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569</a:t>
            </a:r>
            <a:r>
              <a:rPr lang="ru-RU" sz="3200" b="1" dirty="0">
                <a:solidFill>
                  <a:srgbClr val="7030A0"/>
                </a:solidFill>
              </a:rPr>
              <a:t>, 100, 140, 555, 803.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32391" y="4044629"/>
            <a:ext cx="64807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321794" y="4505667"/>
            <a:ext cx="64807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60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04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/>
      <p:bldP spid="20" grpId="0"/>
      <p:bldP spid="21" grpId="0"/>
      <p:bldP spid="22" grpId="0"/>
      <p:bldP spid="23" grpId="0"/>
      <p:bldP spid="2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42174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469" y="405458"/>
            <a:ext cx="9967471" cy="6463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3600" b="1" dirty="0"/>
              <a:t>Ознайомлення </a:t>
            </a:r>
            <a:r>
              <a:rPr lang="ru-RU" sz="3600" b="1" dirty="0" smtClean="0"/>
              <a:t>з </a:t>
            </a:r>
            <a:r>
              <a:rPr lang="ru-RU" sz="3600" b="1" dirty="0" err="1"/>
              <a:t>письмовим</a:t>
            </a:r>
            <a:r>
              <a:rPr lang="ru-RU" sz="3600" b="1" dirty="0"/>
              <a:t> способом ділення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6801" y="1882772"/>
            <a:ext cx="910980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/>
              <a:t>Міркуйте</a:t>
            </a:r>
            <a:r>
              <a:rPr lang="ru-RU" sz="2400" b="1" dirty="0" smtClean="0"/>
              <a:t> </a:t>
            </a:r>
            <a:r>
              <a:rPr lang="ru-RU" sz="2400" b="1" dirty="0"/>
              <a:t>так: потрібно </a:t>
            </a:r>
            <a:r>
              <a:rPr lang="ru-RU" sz="2400" b="1" dirty="0" err="1"/>
              <a:t>поділити</a:t>
            </a:r>
            <a:r>
              <a:rPr lang="ru-RU" sz="2400" b="1" dirty="0"/>
              <a:t> 92 на 4. </a:t>
            </a:r>
            <a:endParaRPr lang="ru-RU" sz="2400" b="1" dirty="0" smtClean="0"/>
          </a:p>
          <a:p>
            <a:r>
              <a:rPr lang="ru-RU" sz="2400" b="1" dirty="0" err="1" smtClean="0">
                <a:solidFill>
                  <a:srgbClr val="FFFF00"/>
                </a:solidFill>
              </a:rPr>
              <a:t>Визначаю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кількість цифр у </a:t>
            </a:r>
            <a:r>
              <a:rPr lang="ru-RU" sz="2400" b="1" dirty="0" err="1">
                <a:solidFill>
                  <a:srgbClr val="FFFF00"/>
                </a:solidFill>
              </a:rPr>
              <a:t>частці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400" b="1" dirty="0"/>
              <a:t>Для цього </a:t>
            </a:r>
            <a:r>
              <a:rPr lang="ru-RU" sz="2400" b="1" dirty="0" err="1"/>
              <a:t>знаходжу</a:t>
            </a:r>
            <a:r>
              <a:rPr lang="ru-RU" sz="2400" b="1" dirty="0"/>
              <a:t> перше </a:t>
            </a:r>
            <a:r>
              <a:rPr lang="ru-RU" sz="2400" b="1" dirty="0" err="1"/>
              <a:t>неповне</a:t>
            </a:r>
            <a:r>
              <a:rPr lang="ru-RU" sz="2400" b="1" dirty="0"/>
              <a:t> ділене. Число 92 </a:t>
            </a:r>
            <a:r>
              <a:rPr lang="ru-RU" sz="2400" b="1" dirty="0" err="1"/>
              <a:t>містить</a:t>
            </a:r>
            <a:r>
              <a:rPr lang="ru-RU" sz="2400" b="1" dirty="0"/>
              <a:t> 9 </a:t>
            </a:r>
            <a:r>
              <a:rPr lang="ru-RU" sz="2400" b="1" dirty="0" err="1"/>
              <a:t>десятків</a:t>
            </a:r>
            <a:r>
              <a:rPr lang="ru-RU" sz="2400" b="1" dirty="0"/>
              <a:t>. 9 &gt; 4. 9 </a:t>
            </a:r>
            <a:r>
              <a:rPr lang="ru-RU" sz="2400" b="1" dirty="0" err="1"/>
              <a:t>десятків</a:t>
            </a:r>
            <a:r>
              <a:rPr lang="ru-RU" sz="2400" b="1" dirty="0"/>
              <a:t> — перше </a:t>
            </a:r>
            <a:r>
              <a:rPr lang="ru-RU" sz="2400" b="1" dirty="0" err="1"/>
              <a:t>неповне</a:t>
            </a:r>
            <a:r>
              <a:rPr lang="ru-RU" sz="2400" b="1" dirty="0"/>
              <a:t> ділене. </a:t>
            </a:r>
            <a:r>
              <a:rPr lang="ru-RU" sz="2400" b="1" dirty="0" err="1"/>
              <a:t>Отже</a:t>
            </a:r>
            <a:r>
              <a:rPr lang="ru-RU" sz="2400" b="1" dirty="0"/>
              <a:t>, перша цифра в </a:t>
            </a:r>
            <a:r>
              <a:rPr lang="ru-RU" sz="2400" b="1" dirty="0" err="1"/>
              <a:t>частці</a:t>
            </a:r>
            <a:r>
              <a:rPr lang="ru-RU" sz="2400" b="1" dirty="0"/>
              <a:t> </a:t>
            </a:r>
            <a:r>
              <a:rPr lang="ru-RU" sz="2400" b="1" dirty="0" err="1"/>
              <a:t>позначатиме</a:t>
            </a:r>
            <a:r>
              <a:rPr lang="ru-RU" sz="2400" b="1" dirty="0"/>
              <a:t> десятки, тому в </a:t>
            </a:r>
            <a:r>
              <a:rPr lang="ru-RU" sz="2400" b="1" dirty="0" err="1"/>
              <a:t>частці</a:t>
            </a:r>
            <a:r>
              <a:rPr lang="ru-RU" sz="2400" b="1" dirty="0"/>
              <a:t> буде 2 </a:t>
            </a:r>
            <a:r>
              <a:rPr lang="ru-RU" sz="2400" b="1" dirty="0" err="1"/>
              <a:t>цифри</a:t>
            </a:r>
            <a:r>
              <a:rPr lang="ru-RU" sz="2400" b="1" dirty="0"/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2623" y="1051775"/>
            <a:ext cx="9966317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</a:rPr>
              <a:t>Якщо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важко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виконати</a:t>
            </a:r>
            <a:r>
              <a:rPr lang="ru-RU" sz="2400" b="1" dirty="0">
                <a:solidFill>
                  <a:srgbClr val="7030A0"/>
                </a:solidFill>
              </a:rPr>
              <a:t> ділення </a:t>
            </a:r>
            <a:r>
              <a:rPr lang="ru-RU" sz="2400" b="1" dirty="0" err="1">
                <a:solidFill>
                  <a:srgbClr val="7030A0"/>
                </a:solidFill>
              </a:rPr>
              <a:t>усно</a:t>
            </a:r>
            <a:r>
              <a:rPr lang="ru-RU" sz="2400" b="1" dirty="0">
                <a:solidFill>
                  <a:srgbClr val="7030A0"/>
                </a:solidFill>
              </a:rPr>
              <a:t>, то його виконують </a:t>
            </a:r>
            <a:r>
              <a:rPr lang="ru-RU" sz="2400" b="1" dirty="0" err="1">
                <a:solidFill>
                  <a:srgbClr val="7030A0"/>
                </a:solidFill>
              </a:rPr>
              <a:t>письмово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  <a:r>
              <a:rPr lang="ru-RU" sz="2400" b="1" dirty="0">
                <a:solidFill>
                  <a:srgbClr val="7030A0"/>
                </a:solidFill>
              </a:rPr>
              <a:t>Розгляньте записи та прочитайте пояснення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3 клас\03 МАТЕМ\1 Листопад\8 Повторення за рік\2026-04-29_102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18" y="1889200"/>
            <a:ext cx="13335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7318" y="3813641"/>
            <a:ext cx="1029187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FF00"/>
                </a:solidFill>
              </a:rPr>
              <a:t>Ділю</a:t>
            </a:r>
            <a:r>
              <a:rPr lang="ru-RU" sz="2400" b="1" dirty="0">
                <a:solidFill>
                  <a:srgbClr val="FFFF00"/>
                </a:solidFill>
              </a:rPr>
              <a:t> десятки</a:t>
            </a:r>
            <a:r>
              <a:rPr lang="ru-RU" sz="2400" b="1" dirty="0"/>
              <a:t>. </a:t>
            </a:r>
            <a:r>
              <a:rPr lang="ru-RU" sz="2400" b="1" dirty="0" err="1"/>
              <a:t>Поділю</a:t>
            </a:r>
            <a:r>
              <a:rPr lang="ru-RU" sz="2400" b="1" dirty="0"/>
              <a:t>: 9 на 4, у </a:t>
            </a:r>
            <a:r>
              <a:rPr lang="ru-RU" sz="2400" b="1" dirty="0" err="1"/>
              <a:t>частці</a:t>
            </a:r>
            <a:r>
              <a:rPr lang="ru-RU" sz="2400" b="1" dirty="0"/>
              <a:t> буде 2 десятки. Помножу: 4 ∙ 2 = 8. </a:t>
            </a:r>
            <a:r>
              <a:rPr lang="ru-RU" sz="2400" b="1" dirty="0" err="1"/>
              <a:t>Поділили</a:t>
            </a:r>
            <a:r>
              <a:rPr lang="ru-RU" sz="2400" b="1" dirty="0"/>
              <a:t> 8 </a:t>
            </a:r>
            <a:r>
              <a:rPr lang="ru-RU" sz="2400" b="1" dirty="0" err="1"/>
              <a:t>десятків</a:t>
            </a:r>
            <a:r>
              <a:rPr lang="ru-RU" sz="2400" b="1" dirty="0"/>
              <a:t>. </a:t>
            </a:r>
            <a:r>
              <a:rPr lang="ru-RU" sz="2400" b="1" dirty="0" err="1"/>
              <a:t>Відніму</a:t>
            </a:r>
            <a:r>
              <a:rPr lang="ru-RU" sz="2400" b="1" dirty="0"/>
              <a:t>: 9 – 8 = 1. </a:t>
            </a:r>
            <a:r>
              <a:rPr lang="ru-RU" sz="2400" b="1" dirty="0" err="1"/>
              <a:t>Залишилося</a:t>
            </a:r>
            <a:r>
              <a:rPr lang="ru-RU" sz="2400" b="1" dirty="0"/>
              <a:t> </a:t>
            </a:r>
            <a:r>
              <a:rPr lang="ru-RU" sz="2400" b="1" dirty="0" err="1"/>
              <a:t>поділити</a:t>
            </a:r>
            <a:r>
              <a:rPr lang="ru-RU" sz="2400" b="1" dirty="0"/>
              <a:t> 1 </a:t>
            </a:r>
            <a:r>
              <a:rPr lang="ru-RU" sz="2400" b="1" dirty="0" smtClean="0"/>
              <a:t>десяток</a:t>
            </a:r>
            <a:r>
              <a:rPr lang="ru-RU" sz="2400" b="1" dirty="0"/>
              <a:t>. </a:t>
            </a:r>
            <a:r>
              <a:rPr lang="ru-RU" sz="2400" b="1" dirty="0" err="1"/>
              <a:t>Порівняю</a:t>
            </a:r>
            <a:r>
              <a:rPr lang="ru-RU" sz="2400" b="1" dirty="0"/>
              <a:t> </a:t>
            </a:r>
            <a:r>
              <a:rPr lang="ru-RU" sz="2400" b="1" dirty="0" err="1"/>
              <a:t>остачу</a:t>
            </a:r>
            <a:r>
              <a:rPr lang="ru-RU" sz="2400" b="1" dirty="0"/>
              <a:t> з </a:t>
            </a:r>
            <a:r>
              <a:rPr lang="ru-RU" sz="2400" b="1" dirty="0" err="1"/>
              <a:t>дільником</a:t>
            </a:r>
            <a:r>
              <a:rPr lang="ru-RU" sz="2400" b="1" dirty="0"/>
              <a:t> : 1 &lt; 4.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64068" y="4994159"/>
            <a:ext cx="955487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FF00"/>
                </a:solidFill>
              </a:rPr>
              <a:t>Ділю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одиниці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r>
              <a:rPr lang="ru-RU" sz="2400" b="1" dirty="0"/>
              <a:t>1 десяток і 2 </a:t>
            </a:r>
            <a:r>
              <a:rPr lang="ru-RU" sz="2400" b="1" dirty="0" err="1"/>
              <a:t>одиниці</a:t>
            </a:r>
            <a:r>
              <a:rPr lang="ru-RU" sz="2400" b="1" dirty="0"/>
              <a:t> — це 12 </a:t>
            </a:r>
            <a:r>
              <a:rPr lang="ru-RU" sz="2400" b="1" dirty="0" err="1"/>
              <a:t>одиниць</a:t>
            </a:r>
            <a:r>
              <a:rPr lang="ru-RU" sz="2400" b="1" dirty="0"/>
              <a:t> (друге не </a:t>
            </a:r>
            <a:r>
              <a:rPr lang="ru-RU" sz="2400" b="1" dirty="0" err="1"/>
              <a:t>повне</a:t>
            </a:r>
            <a:r>
              <a:rPr lang="ru-RU" sz="2400" b="1" dirty="0"/>
              <a:t> ділене). </a:t>
            </a:r>
            <a:r>
              <a:rPr lang="ru-RU" sz="2400" b="1" dirty="0" err="1"/>
              <a:t>Поділю</a:t>
            </a:r>
            <a:r>
              <a:rPr lang="ru-RU" sz="2400" b="1" dirty="0"/>
              <a:t>: 12 : 4 = 3. У </a:t>
            </a:r>
            <a:r>
              <a:rPr lang="ru-RU" sz="2400" b="1" dirty="0" err="1"/>
              <a:t>частці</a:t>
            </a:r>
            <a:r>
              <a:rPr lang="ru-RU" sz="2400" b="1" dirty="0"/>
              <a:t> буде 3 </a:t>
            </a:r>
            <a:r>
              <a:rPr lang="ru-RU" sz="2400" b="1" dirty="0" err="1"/>
              <a:t>одиниці</a:t>
            </a:r>
            <a:r>
              <a:rPr lang="ru-RU" sz="2400" b="1" dirty="0"/>
              <a:t>. Помножу 4 ∙ 3 = 12. </a:t>
            </a:r>
            <a:r>
              <a:rPr lang="ru-RU" sz="2400" b="1" dirty="0" err="1"/>
              <a:t>Поділили</a:t>
            </a:r>
            <a:r>
              <a:rPr lang="ru-RU" sz="2400" b="1" dirty="0"/>
              <a:t> 12 </a:t>
            </a:r>
            <a:r>
              <a:rPr lang="ru-RU" sz="2400" b="1" dirty="0" err="1"/>
              <a:t>одиниць</a:t>
            </a:r>
            <a:r>
              <a:rPr lang="ru-RU" sz="2400" b="1" dirty="0"/>
              <a:t>. </a:t>
            </a:r>
            <a:r>
              <a:rPr lang="ru-RU" sz="2400" b="1" dirty="0" err="1"/>
              <a:t>Відніму</a:t>
            </a:r>
            <a:r>
              <a:rPr lang="ru-RU" sz="2400" b="1" dirty="0"/>
              <a:t> 12 – 12 = 0. </a:t>
            </a:r>
            <a:r>
              <a:rPr lang="ru-RU" sz="2400" b="1" dirty="0" err="1"/>
              <a:t>Поділили</a:t>
            </a:r>
            <a:r>
              <a:rPr lang="ru-RU" sz="2400" b="1" dirty="0"/>
              <a:t> всі </a:t>
            </a:r>
            <a:r>
              <a:rPr lang="ru-RU" sz="2400" b="1" dirty="0" err="1"/>
              <a:t>одиниці</a:t>
            </a:r>
            <a:r>
              <a:rPr lang="ru-RU" sz="2400" b="1" dirty="0"/>
              <a:t>. </a:t>
            </a:r>
            <a:r>
              <a:rPr lang="ru-RU" sz="2400" b="1" dirty="0">
                <a:solidFill>
                  <a:srgbClr val="FFFF00"/>
                </a:solidFill>
              </a:rPr>
              <a:t>Читаю </a:t>
            </a:r>
            <a:r>
              <a:rPr lang="ru-RU" sz="2400" b="1" dirty="0" err="1">
                <a:solidFill>
                  <a:srgbClr val="FFFF00"/>
                </a:solidFill>
              </a:rPr>
              <a:t>відповідь</a:t>
            </a:r>
            <a:r>
              <a:rPr lang="ru-RU" sz="2400" b="1" dirty="0">
                <a:solidFill>
                  <a:srgbClr val="FFFF00"/>
                </a:solidFill>
              </a:rPr>
              <a:t>: 23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580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50994" y="617537"/>
            <a:ext cx="10062616" cy="87631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 smtClean="0"/>
              <a:t>Виконайте</a:t>
            </a:r>
            <a:r>
              <a:rPr lang="ru-RU" sz="4000" b="1" dirty="0" smtClean="0"/>
              <a:t> </a:t>
            </a:r>
            <a:r>
              <a:rPr lang="ru-RU" sz="4000" b="1" dirty="0"/>
              <a:t>ділення </a:t>
            </a:r>
            <a:r>
              <a:rPr lang="ru-RU" sz="4000" b="1" dirty="0" err="1"/>
              <a:t>письмово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9330" y="-64757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960914" y="1552391"/>
            <a:ext cx="396615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Перевірте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множенням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4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5" y="5711138"/>
            <a:ext cx="133949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Ст.111 </a:t>
            </a: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№613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4" name="Picture 3" descr="D:\Картинки до тестів\Казки\2026-01-16_22574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226" y="4042869"/>
            <a:ext cx="1496035" cy="251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050994" y="1555903"/>
            <a:ext cx="590282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96 </a:t>
            </a:r>
            <a:r>
              <a:rPr lang="ru-RU" sz="3200" b="1" dirty="0"/>
              <a:t>: 4 </a:t>
            </a:r>
            <a:r>
              <a:rPr lang="ru-RU" sz="3200" b="1" dirty="0" smtClean="0"/>
              <a:t>     51 </a:t>
            </a:r>
            <a:r>
              <a:rPr lang="ru-RU" sz="3200" b="1" dirty="0"/>
              <a:t>: 3 </a:t>
            </a:r>
            <a:r>
              <a:rPr lang="ru-RU" sz="3200" b="1" dirty="0" smtClean="0"/>
              <a:t>     78 </a:t>
            </a:r>
            <a:r>
              <a:rPr lang="ru-RU" sz="3200" b="1" dirty="0"/>
              <a:t>: 6 </a:t>
            </a:r>
            <a:r>
              <a:rPr lang="ru-RU" sz="3200" b="1" dirty="0" smtClean="0"/>
              <a:t>     96 </a:t>
            </a:r>
            <a:r>
              <a:rPr lang="ru-RU" sz="3200" b="1" dirty="0"/>
              <a:t>: </a:t>
            </a:r>
            <a:r>
              <a:rPr lang="ru-RU" sz="3200" b="1" dirty="0" smtClean="0"/>
              <a:t>6</a:t>
            </a:r>
            <a:endParaRPr lang="ru-RU" sz="3200" b="1" dirty="0"/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61818" y="2423951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771551" y="2423951"/>
            <a:ext cx="454720" cy="56779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57288" y="2423951"/>
            <a:ext cx="454720" cy="56779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467351" y="2532047"/>
            <a:ext cx="0" cy="753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467351" y="2868567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57288" y="2789994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735049" y="2789994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461331" y="2732092"/>
            <a:ext cx="302667" cy="272949"/>
          </a:xfrm>
          <a:prstGeom prst="rect">
            <a:avLst/>
          </a:prstGeom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1715446" y="3213770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71551" y="3128843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35871" y="3140122"/>
            <a:ext cx="454720" cy="56779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412779" y="3414058"/>
            <a:ext cx="302667" cy="27294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808444" y="278186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97498" y="3498795"/>
            <a:ext cx="454720" cy="5677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61818" y="3510074"/>
            <a:ext cx="454720" cy="567792"/>
          </a:xfrm>
          <a:prstGeom prst="rect">
            <a:avLst/>
          </a:prstGeom>
        </p:spPr>
      </p:pic>
      <p:cxnSp>
        <p:nvCxnSpPr>
          <p:cNvPr id="56" name="Прямая соединительная линия 55"/>
          <p:cNvCxnSpPr/>
          <p:nvPr/>
        </p:nvCxnSpPr>
        <p:spPr>
          <a:xfrm>
            <a:off x="1785165" y="3949977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46125" y="3793970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241049" y="2388182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88652" y="2388182"/>
            <a:ext cx="454720" cy="567792"/>
          </a:xfrm>
          <a:prstGeom prst="rect">
            <a:avLst/>
          </a:prstGeom>
        </p:spPr>
      </p:pic>
      <p:cxnSp>
        <p:nvCxnSpPr>
          <p:cNvPr id="60" name="Прямая соединительная линия 59"/>
          <p:cNvCxnSpPr/>
          <p:nvPr/>
        </p:nvCxnSpPr>
        <p:spPr>
          <a:xfrm>
            <a:off x="5011911" y="2491701"/>
            <a:ext cx="0" cy="753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26520" y="2403174"/>
            <a:ext cx="454720" cy="567792"/>
          </a:xfrm>
          <a:prstGeom prst="rect">
            <a:avLst/>
          </a:prstGeom>
        </p:spPr>
      </p:pic>
      <p:cxnSp>
        <p:nvCxnSpPr>
          <p:cNvPr id="62" name="Прямая соединительная линия 61"/>
          <p:cNvCxnSpPr/>
          <p:nvPr/>
        </p:nvCxnSpPr>
        <p:spPr>
          <a:xfrm>
            <a:off x="5011911" y="2868567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4254321" y="3245432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62320" y="3924361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3937903" y="2711429"/>
            <a:ext cx="302667" cy="272949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3933817" y="3425652"/>
            <a:ext cx="302667" cy="272949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262320" y="2777454"/>
            <a:ext cx="454720" cy="5677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69797" y="3475006"/>
            <a:ext cx="454720" cy="56779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031502" y="2789994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21097" y="3130162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85334" y="3495013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251326" y="3140122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604011" y="3817002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44203" y="2457020"/>
            <a:ext cx="420547" cy="53472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63159" y="2416163"/>
            <a:ext cx="454720" cy="567792"/>
          </a:xfrm>
          <a:prstGeom prst="rect">
            <a:avLst/>
          </a:prstGeom>
        </p:spPr>
      </p:pic>
      <p:cxnSp>
        <p:nvCxnSpPr>
          <p:cNvPr id="76" name="Прямая соединительная линия 75"/>
          <p:cNvCxnSpPr/>
          <p:nvPr/>
        </p:nvCxnSpPr>
        <p:spPr>
          <a:xfrm>
            <a:off x="7524942" y="2458678"/>
            <a:ext cx="0" cy="753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7524942" y="2835544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450934" y="2724797"/>
            <a:ext cx="302667" cy="27294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446848" y="3444877"/>
            <a:ext cx="302667" cy="272949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544533" y="2756971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370732" y="2823063"/>
            <a:ext cx="420547" cy="534723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506906" y="2391308"/>
            <a:ext cx="454720" cy="567792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762263" y="2756971"/>
            <a:ext cx="454720" cy="567792"/>
          </a:xfrm>
          <a:prstGeom prst="rect">
            <a:avLst/>
          </a:prstGeom>
        </p:spPr>
      </p:pic>
      <p:cxnSp>
        <p:nvCxnSpPr>
          <p:cNvPr id="84" name="Прямая соединительная линия 83"/>
          <p:cNvCxnSpPr/>
          <p:nvPr/>
        </p:nvCxnSpPr>
        <p:spPr>
          <a:xfrm>
            <a:off x="6809761" y="3223237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6858548" y="3949977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858548" y="3151072"/>
            <a:ext cx="454720" cy="56779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53104" y="3141756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874482" y="3495013"/>
            <a:ext cx="454720" cy="5677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08713" y="3496304"/>
            <a:ext cx="454720" cy="56779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110963" y="3817002"/>
            <a:ext cx="454720" cy="56779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663218" y="2416163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364150" y="2391308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8943992" y="2689870"/>
            <a:ext cx="302667" cy="272949"/>
          </a:xfrm>
          <a:prstGeom prst="rect">
            <a:avLst/>
          </a:prstGeom>
        </p:spPr>
      </p:pic>
      <p:cxnSp>
        <p:nvCxnSpPr>
          <p:cNvPr id="96" name="Прямая соединительная линия 95"/>
          <p:cNvCxnSpPr/>
          <p:nvPr/>
        </p:nvCxnSpPr>
        <p:spPr>
          <a:xfrm>
            <a:off x="9359391" y="3195859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610933" y="3110624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8956875" y="3403436"/>
            <a:ext cx="302667" cy="272949"/>
          </a:xfrm>
          <a:prstGeom prst="rect">
            <a:avLst/>
          </a:prstGeom>
        </p:spPr>
      </p:pic>
      <p:cxnSp>
        <p:nvCxnSpPr>
          <p:cNvPr id="99" name="Прямая соединительная линия 98"/>
          <p:cNvCxnSpPr/>
          <p:nvPr/>
        </p:nvCxnSpPr>
        <p:spPr>
          <a:xfrm>
            <a:off x="9267826" y="3907755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647061" y="3817002"/>
            <a:ext cx="454720" cy="567792"/>
          </a:xfrm>
          <a:prstGeom prst="rect">
            <a:avLst/>
          </a:prstGeom>
        </p:spPr>
      </p:pic>
      <p:cxnSp>
        <p:nvCxnSpPr>
          <p:cNvPr id="101" name="Прямая соединительная линия 100"/>
          <p:cNvCxnSpPr/>
          <p:nvPr/>
        </p:nvCxnSpPr>
        <p:spPr>
          <a:xfrm>
            <a:off x="10047415" y="2507623"/>
            <a:ext cx="0" cy="753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983506" y="2395027"/>
            <a:ext cx="454720" cy="567792"/>
          </a:xfrm>
          <a:prstGeom prst="rect">
            <a:avLst/>
          </a:prstGeom>
        </p:spPr>
      </p:pic>
      <p:cxnSp>
        <p:nvCxnSpPr>
          <p:cNvPr id="103" name="Прямая соединительная линия 102"/>
          <p:cNvCxnSpPr/>
          <p:nvPr/>
        </p:nvCxnSpPr>
        <p:spPr>
          <a:xfrm>
            <a:off x="10047415" y="2884488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0103394" y="276146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267826" y="2738715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648674" y="3463960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381559" y="3127665"/>
            <a:ext cx="454720" cy="567792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364516" y="3463298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0345298" y="2777005"/>
            <a:ext cx="454720" cy="56779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893640" y="2738715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36638" y="4535087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087794" y="4526956"/>
            <a:ext cx="454720" cy="567792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087794" y="4941962"/>
            <a:ext cx="454720" cy="56779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12158" y="4829933"/>
            <a:ext cx="36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Cambria"/>
                <a:ea typeface="Cambria"/>
              </a:rPr>
              <a:t>˟</a:t>
            </a:r>
            <a:endParaRPr lang="ru-RU" sz="3200" dirty="0"/>
          </a:p>
        </p:txBody>
      </p:sp>
      <p:cxnSp>
        <p:nvCxnSpPr>
          <p:cNvPr id="114" name="Прямая соединительная линия 113"/>
          <p:cNvCxnSpPr/>
          <p:nvPr/>
        </p:nvCxnSpPr>
        <p:spPr>
          <a:xfrm>
            <a:off x="1746701" y="5374010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4310748" y="5374010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6809761" y="5372528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9322125" y="5374010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3891882" y="4771582"/>
            <a:ext cx="36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Cambria"/>
                <a:ea typeface="Cambria"/>
              </a:rPr>
              <a:t>˟</a:t>
            </a:r>
            <a:endParaRPr lang="ru-RU" sz="3200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6382750" y="4799687"/>
            <a:ext cx="36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Cambria"/>
                <a:ea typeface="Cambria"/>
              </a:rPr>
              <a:t>˟</a:t>
            </a:r>
            <a:endParaRPr lang="ru-RU" sz="3200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8956875" y="4799687"/>
            <a:ext cx="36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Cambria"/>
                <a:ea typeface="Cambria"/>
              </a:rPr>
              <a:t>˟</a:t>
            </a:r>
            <a:endParaRPr lang="ru-RU" sz="3200" dirty="0"/>
          </a:p>
        </p:txBody>
      </p:sp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36911" y="5310274"/>
            <a:ext cx="454720" cy="56779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746644" y="5274295"/>
            <a:ext cx="454720" cy="567792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236484" y="5277205"/>
            <a:ext cx="454720" cy="56779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88652" y="5310274"/>
            <a:ext cx="454720" cy="567792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98954" y="4554752"/>
            <a:ext cx="454720" cy="567792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638184" y="4587821"/>
            <a:ext cx="420547" cy="534723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51841" y="4933043"/>
            <a:ext cx="454720" cy="56779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846215" y="4587821"/>
            <a:ext cx="454720" cy="56779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171308" y="4587821"/>
            <a:ext cx="454720" cy="567792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116871" y="4912152"/>
            <a:ext cx="454720" cy="56779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31243" y="5310274"/>
            <a:ext cx="420547" cy="534723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71308" y="5274295"/>
            <a:ext cx="454720" cy="567792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638041" y="5269250"/>
            <a:ext cx="454720" cy="567792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338973" y="5274295"/>
            <a:ext cx="454720" cy="567792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396462" y="4547660"/>
            <a:ext cx="454720" cy="567792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624321" y="4546037"/>
            <a:ext cx="454720" cy="56779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658192" y="4908472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74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00"/>
                            </p:stCondLst>
                            <p:childTnLst>
                              <p:par>
                                <p:cTn id="3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00"/>
                            </p:stCondLst>
                            <p:childTnLst>
                              <p:par>
                                <p:cTn id="3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00"/>
                            </p:stCondLst>
                            <p:childTnLst>
                              <p:par>
                                <p:cTn id="3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500"/>
                            </p:stCondLst>
                            <p:childTnLst>
                              <p:par>
                                <p:cTn id="3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8" grpId="0"/>
      <p:bldP spid="119" grpId="0"/>
      <p:bldP spid="1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20035" y="1139377"/>
            <a:ext cx="850875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У </a:t>
            </a:r>
            <a:r>
              <a:rPr lang="ru-RU" sz="2800" b="1" dirty="0" err="1"/>
              <a:t>спортивних</a:t>
            </a:r>
            <a:r>
              <a:rPr lang="ru-RU" sz="2800" b="1" dirty="0"/>
              <a:t> </a:t>
            </a:r>
            <a:r>
              <a:rPr lang="ru-RU" sz="2800" b="1" dirty="0" err="1"/>
              <a:t>змаганнях</a:t>
            </a:r>
            <a:r>
              <a:rPr lang="ru-RU" sz="2800" b="1" dirty="0"/>
              <a:t> брало участь 295 </a:t>
            </a:r>
            <a:r>
              <a:rPr lang="ru-RU" sz="2800" b="1" dirty="0" smtClean="0"/>
              <a:t>школярів</a:t>
            </a:r>
            <a:r>
              <a:rPr lang="ru-RU" sz="2800" b="1" dirty="0"/>
              <a:t>: із </a:t>
            </a:r>
            <a:r>
              <a:rPr lang="ru-RU" sz="2800" b="1" dirty="0" err="1"/>
              <a:t>бігу</a:t>
            </a:r>
            <a:r>
              <a:rPr lang="ru-RU" sz="2800" b="1" dirty="0"/>
              <a:t> — 138 </a:t>
            </a:r>
            <a:r>
              <a:rPr lang="ru-RU" sz="2800" b="1" dirty="0" err="1"/>
              <a:t>осіб</a:t>
            </a:r>
            <a:r>
              <a:rPr lang="ru-RU" sz="2800" b="1" dirty="0"/>
              <a:t>, із </a:t>
            </a:r>
            <a:r>
              <a:rPr lang="ru-RU" sz="2800" b="1" dirty="0" err="1"/>
              <a:t>плавання</a:t>
            </a:r>
            <a:r>
              <a:rPr lang="ru-RU" sz="2800" b="1" dirty="0"/>
              <a:t> — на 42 особи </a:t>
            </a:r>
            <a:r>
              <a:rPr lang="ru-RU" sz="2800" b="1" dirty="0" err="1"/>
              <a:t>менше</a:t>
            </a:r>
            <a:r>
              <a:rPr lang="ru-RU" sz="2800" b="1" dirty="0"/>
              <a:t>, а </a:t>
            </a:r>
            <a:r>
              <a:rPr lang="ru-RU" sz="2800" b="1" dirty="0" err="1"/>
              <a:t>решта</a:t>
            </a:r>
            <a:r>
              <a:rPr lang="ru-RU" sz="2800" b="1" dirty="0"/>
              <a:t> — зі </a:t>
            </a:r>
            <a:r>
              <a:rPr lang="ru-RU" sz="2800" b="1" dirty="0" err="1"/>
              <a:t>стрибків</a:t>
            </a:r>
            <a:r>
              <a:rPr lang="ru-RU" sz="2800" b="1" dirty="0"/>
              <a:t> у довжину. </a:t>
            </a:r>
            <a:r>
              <a:rPr lang="ru-RU" sz="2800" b="1" dirty="0" err="1"/>
              <a:t>Скільки</a:t>
            </a:r>
            <a:r>
              <a:rPr lang="ru-RU" sz="2800" b="1" dirty="0"/>
              <a:t> школярів брало участь у </a:t>
            </a:r>
            <a:r>
              <a:rPr lang="ru-RU" sz="2800" b="1" dirty="0" err="1"/>
              <a:t>стрибках</a:t>
            </a:r>
            <a:r>
              <a:rPr lang="ru-RU" sz="2800" b="1" dirty="0"/>
              <a:t> у довжину?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0994" y="487360"/>
            <a:ext cx="10062616" cy="6520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/>
              <a:t>Р</a:t>
            </a:r>
            <a:r>
              <a:rPr lang="ru-RU" sz="4000" b="1" dirty="0" err="1" smtClean="0"/>
              <a:t>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9330" y="-64757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628393" y="2997746"/>
            <a:ext cx="2224995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_ 138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        </a:t>
            </a:r>
            <a:r>
              <a:rPr lang="uk-UA" sz="2800" b="1" u="sng" dirty="0" smtClean="0">
                <a:solidFill>
                  <a:schemeClr val="bg1"/>
                </a:solidFill>
              </a:rPr>
              <a:t>  42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         96 (</a:t>
            </a:r>
            <a:r>
              <a:rPr lang="uk-UA" sz="2800" b="1" dirty="0" err="1" smtClean="0">
                <a:solidFill>
                  <a:schemeClr val="bg1"/>
                </a:solidFill>
              </a:rPr>
              <a:t>шк</a:t>
            </a:r>
            <a:r>
              <a:rPr lang="uk-UA" sz="2800" b="1" dirty="0" smtClean="0">
                <a:solidFill>
                  <a:schemeClr val="bg1"/>
                </a:solidFill>
              </a:rPr>
              <a:t>.)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69975" y="2997746"/>
            <a:ext cx="4300757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Б – 138 </a:t>
            </a:r>
            <a:r>
              <a:rPr lang="uk-UA" sz="2800" b="1" dirty="0" err="1" smtClean="0">
                <a:solidFill>
                  <a:schemeClr val="bg1"/>
                </a:solidFill>
              </a:rPr>
              <a:t>шк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П – ?, на 42шк. &lt;      295шк. 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С – ? </a:t>
            </a:r>
            <a:r>
              <a:rPr lang="uk-UA" sz="2800" b="1" dirty="0" err="1" smtClean="0">
                <a:solidFill>
                  <a:schemeClr val="bg1"/>
                </a:solidFill>
              </a:rPr>
              <a:t>шк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5" y="5711138"/>
            <a:ext cx="119548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Ст.111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853388" y="3933850"/>
            <a:ext cx="1767035" cy="504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- плавали.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40303" y="5446018"/>
            <a:ext cx="3123747" cy="502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- бігали й плавали.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3715767" y="3141762"/>
            <a:ext cx="297443" cy="1224136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229471" y="4474705"/>
            <a:ext cx="2224995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  138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       </a:t>
            </a:r>
            <a:r>
              <a:rPr lang="uk-UA" sz="2800" b="1" u="sng" dirty="0" smtClean="0">
                <a:solidFill>
                  <a:schemeClr val="bg1"/>
                </a:solidFill>
              </a:rPr>
              <a:t>  96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      234 (</a:t>
            </a:r>
            <a:r>
              <a:rPr lang="uk-UA" sz="2800" b="1" dirty="0" err="1" smtClean="0">
                <a:solidFill>
                  <a:schemeClr val="bg1"/>
                </a:solidFill>
              </a:rPr>
              <a:t>шк</a:t>
            </a:r>
            <a:r>
              <a:rPr lang="uk-UA" sz="2800" b="1" dirty="0" smtClean="0">
                <a:solidFill>
                  <a:schemeClr val="bg1"/>
                </a:solidFill>
              </a:rPr>
              <a:t>.)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508623" y="4865914"/>
            <a:ext cx="334936" cy="220064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703563" y="4508237"/>
            <a:ext cx="2224995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3) _ 295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      </a:t>
            </a:r>
            <a:r>
              <a:rPr lang="uk-UA" sz="2800" b="1" u="sng" dirty="0" smtClean="0">
                <a:solidFill>
                  <a:schemeClr val="bg1"/>
                </a:solidFill>
              </a:rPr>
              <a:t>  234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         61 (</a:t>
            </a:r>
            <a:r>
              <a:rPr lang="uk-UA" sz="2800" b="1" dirty="0" err="1" smtClean="0">
                <a:solidFill>
                  <a:schemeClr val="bg1"/>
                </a:solidFill>
              </a:rPr>
              <a:t>шк</a:t>
            </a:r>
            <a:r>
              <a:rPr lang="uk-UA" sz="2800" b="1" dirty="0" smtClean="0">
                <a:solidFill>
                  <a:schemeClr val="bg1"/>
                </a:solidFill>
              </a:rPr>
              <a:t>.)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29471" y="5948397"/>
            <a:ext cx="1920066" cy="502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Відповідь: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111845" y="5948395"/>
            <a:ext cx="5212434" cy="502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61 школяр стрибали у довжину.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57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1" grpId="0" animBg="1"/>
      <p:bldP spid="34" grpId="0" animBg="1"/>
      <p:bldP spid="36" grpId="0" animBg="1"/>
      <p:bldP spid="8" grpId="0" animBg="1"/>
      <p:bldP spid="37" grpId="0" animBg="1"/>
      <p:bldP spid="39" grpId="0" animBg="1"/>
      <p:bldP spid="40" grpId="0" animBg="1"/>
      <p:bldP spid="4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18348</TotalTime>
  <Words>693</Words>
  <Application>Microsoft Office PowerPoint</Application>
  <PresentationFormat>Произвольный</PresentationFormat>
  <Paragraphs>146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1534</cp:revision>
  <dcterms:created xsi:type="dcterms:W3CDTF">2025-08-27T14:01:18Z</dcterms:created>
  <dcterms:modified xsi:type="dcterms:W3CDTF">2026-05-03T09:02:29Z</dcterms:modified>
</cp:coreProperties>
</file>