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90" r:id="rId3"/>
    <p:sldId id="991" r:id="rId4"/>
    <p:sldId id="286" r:id="rId5"/>
    <p:sldId id="927" r:id="rId6"/>
    <p:sldId id="986" r:id="rId7"/>
    <p:sldId id="988" r:id="rId8"/>
    <p:sldId id="983" r:id="rId9"/>
    <p:sldId id="997" r:id="rId10"/>
    <p:sldId id="993" r:id="rId11"/>
    <p:sldId id="995" r:id="rId12"/>
    <p:sldId id="994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Загальна кількість сотень, десятків, одиниць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</a:t>
          </a:r>
          <a:r>
            <a:rPr lang="ru-RU" sz="3200" b="1" dirty="0" smtClean="0">
              <a:solidFill>
                <a:schemeClr val="bg1"/>
              </a:solidFill>
            </a:rPr>
            <a:t>порядок </a:t>
          </a:r>
          <a:r>
            <a:rPr lang="ru-RU" sz="3200" b="1" dirty="0" err="1" smtClean="0">
              <a:solidFill>
                <a:schemeClr val="bg1"/>
              </a:solidFill>
            </a:rPr>
            <a:t>дій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</a:t>
          </a:r>
          <a:r>
            <a:rPr lang="ru-RU" sz="3200" b="1" dirty="0" err="1" smtClean="0"/>
            <a:t>рівнянь</a:t>
          </a:r>
          <a:r>
            <a:rPr lang="ru-RU" sz="3200" b="1" dirty="0" smtClean="0"/>
            <a:t> та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ділення </a:t>
          </a:r>
          <a:r>
            <a:rPr lang="uk-UA" sz="3200" b="1" dirty="0" err="1" smtClean="0"/>
            <a:t>трицифрово</a:t>
          </a:r>
          <a:r>
            <a:rPr lang="uk-UA" sz="3200" b="1" dirty="0" smtClean="0"/>
            <a:t>-го числа на одноцифрове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64537" custLinFactX="225788" custLinFactNeighborX="3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2930" custLinFactX="-201134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033822" y="688072"/>
          <a:ext cx="4273486" cy="289734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ділення </a:t>
          </a:r>
          <a:r>
            <a:rPr lang="uk-UA" sz="3200" b="1" kern="1200" dirty="0" err="1" smtClean="0"/>
            <a:t>трицифрово</a:t>
          </a:r>
          <a:r>
            <a:rPr lang="uk-UA" sz="3200" b="1" kern="1200" dirty="0" smtClean="0"/>
            <a:t>-го числа на одноцифрове</a:t>
          </a:r>
        </a:p>
      </dsp:txBody>
      <dsp:txXfrm rot="5400000">
        <a:off x="2721895" y="854696"/>
        <a:ext cx="289734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83434" y="980914"/>
          <a:ext cx="4273486" cy="231165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рівнянь</a:t>
          </a:r>
          <a:r>
            <a:rPr lang="ru-RU" sz="3200" b="1" kern="1200" dirty="0" smtClean="0"/>
            <a:t> та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64349" y="854696"/>
        <a:ext cx="231165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11797" y="811797"/>
          <a:ext cx="4273486" cy="264989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Загальна кількість сотень, десятків, одиниць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4989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52092" y="806397"/>
          <a:ext cx="4273486" cy="26606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</a:t>
          </a:r>
          <a:r>
            <a:rPr lang="ru-RU" sz="3200" b="1" kern="1200" dirty="0" smtClean="0">
              <a:solidFill>
                <a:schemeClr val="bg1"/>
              </a:solidFill>
            </a:rPr>
            <a:t>порядок </a:t>
          </a:r>
          <a:r>
            <a:rPr lang="ru-RU" sz="3200" b="1" kern="1200" dirty="0" err="1" smtClean="0">
              <a:solidFill>
                <a:schemeClr val="bg1"/>
              </a:solidFill>
            </a:rPr>
            <a:t>дій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658490" y="854696"/>
        <a:ext cx="26606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Ділення трицифрового числа на одноцифрове 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47905" y="1485578"/>
            <a:ext cx="104460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Із саду привезли 675 кг </a:t>
            </a:r>
            <a:r>
              <a:rPr lang="ru-RU" sz="3200" b="1" dirty="0" err="1"/>
              <a:t>яблук</a:t>
            </a:r>
            <a:r>
              <a:rPr lang="ru-RU" sz="3200" b="1" dirty="0"/>
              <a:t>, а груш — у 5 разів </a:t>
            </a:r>
            <a:r>
              <a:rPr lang="ru-RU" sz="3200" b="1" dirty="0" err="1"/>
              <a:t>менше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</a:t>
            </a:r>
            <a:r>
              <a:rPr lang="ru-RU" sz="3200" b="1" dirty="0" err="1"/>
              <a:t>яблук</a:t>
            </a:r>
            <a:r>
              <a:rPr lang="ru-RU" sz="3200" b="1" dirty="0"/>
              <a:t> і груш привезли із саду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487360"/>
            <a:ext cx="10062616" cy="9262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42068" y="2709037"/>
            <a:ext cx="3609803" cy="1224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Я – 675 кг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Г – ?, у 5 р. &lt;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612311" y="3148346"/>
            <a:ext cx="3456384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(кг) – груш привезли.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41603" y="5433252"/>
            <a:ext cx="415760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675 : 5 + 675 = 810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370220" y="2853730"/>
            <a:ext cx="268028" cy="93610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391016" y="3993092"/>
            <a:ext cx="2247232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  675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u="sng" dirty="0" smtClean="0">
                <a:solidFill>
                  <a:schemeClr val="bg1"/>
                </a:solidFill>
              </a:rPr>
              <a:t> 135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24647" y="4365898"/>
            <a:ext cx="334936" cy="22006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229471" y="5948397"/>
            <a:ext cx="219093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62143" y="5955841"/>
            <a:ext cx="6784637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810 кг яблук і груш привезли із саду.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6945" y="3107987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? кг</a:t>
            </a:r>
            <a:endParaRPr lang="ru-RU" sz="2800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2757116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23659" y="2761675"/>
            <a:ext cx="454720" cy="56779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18062" y="2716557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113073" y="3051959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5851" y="2794198"/>
            <a:ext cx="420547" cy="5347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71308" y="2761675"/>
            <a:ext cx="454720" cy="567792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7532191" y="2840492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51068" y="2794198"/>
            <a:ext cx="454720" cy="567792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7551068" y="3217357"/>
            <a:ext cx="10612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415740" y="3594223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431977" y="4293890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113072" y="3797375"/>
            <a:ext cx="302667" cy="27294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31067" y="3124970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06374" y="3496458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626028" y="3096566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65307" y="3496458"/>
            <a:ext cx="420547" cy="53472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67767" y="3100801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06374" y="3817205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32022" y="3817205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92674" y="4205660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70208" y="4205660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58120" y="3124970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07094" y="4500503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835954" y="4582018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213488" y="4582018"/>
            <a:ext cx="454720" cy="567792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6807024" y="5013970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20101" y="4878226"/>
            <a:ext cx="454720" cy="5677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61474" y="4848477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810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36" grpId="0" animBg="1"/>
      <p:bldP spid="8" grpId="0" animBg="1"/>
      <p:bldP spid="37" grpId="0" animBg="1"/>
      <p:bldP spid="40" grpId="0" animBg="1"/>
      <p:bldP spid="42" grpId="0" animBg="1"/>
      <p:bldP spid="3" grpId="0"/>
      <p:bldP spid="4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660048" y="1629590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: 8 = 25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6967" y="1629591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∙ 7 = </a:t>
            </a:r>
            <a:r>
              <a:rPr lang="pt-BR" sz="3600" b="1" dirty="0" smtClean="0"/>
              <a:t>98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13210" y="2479695"/>
            <a:ext cx="227122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_98  7</a:t>
            </a:r>
            <a:r>
              <a:rPr lang="ru-RU" sz="3600" b="1" u="sng" dirty="0" smtClean="0"/>
              <a:t>  </a:t>
            </a:r>
          </a:p>
          <a:p>
            <a:r>
              <a:rPr lang="ru-RU" sz="3600" b="1" dirty="0" smtClean="0"/>
              <a:t>    7</a:t>
            </a:r>
            <a:r>
              <a:rPr lang="ru-RU" sz="3600" b="1" u="sng" dirty="0" smtClean="0"/>
              <a:t>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_28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</a:t>
            </a:r>
            <a:r>
              <a:rPr lang="uk-UA" sz="3600" b="1" u="sng" dirty="0" smtClean="0"/>
              <a:t>28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0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138218" y="2975459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28780" y="2540103"/>
            <a:ext cx="4049" cy="8707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423825" y="2975459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148821" y="3007781"/>
            <a:ext cx="6814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08700" y="3516529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396967" y="2294191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 98</a:t>
            </a:r>
            <a:r>
              <a:rPr lang="uk-UA" sz="3600" b="1" dirty="0" smtClean="0"/>
              <a:t> : 7</a:t>
            </a:r>
            <a:endParaRPr lang="ru-RU" sz="36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96967" y="2987953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</a:t>
            </a:r>
            <a:r>
              <a:rPr lang="uk-UA" sz="3600" b="1" dirty="0" smtClean="0"/>
              <a:t> 14</a:t>
            </a:r>
            <a:r>
              <a:rPr lang="pt-BR" sz="3600" b="1" dirty="0" smtClean="0"/>
              <a:t> </a:t>
            </a:r>
            <a:endParaRPr lang="ru-RU" sz="3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60047" y="2333226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= 25 ∙ </a:t>
            </a:r>
            <a:r>
              <a:rPr lang="uk-UA" sz="3600" b="1" dirty="0" smtClean="0"/>
              <a:t>8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32946" y="2358239"/>
            <a:ext cx="127003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   </a:t>
            </a:r>
            <a:r>
              <a:rPr lang="pt-BR" sz="3600" b="1" dirty="0" smtClean="0"/>
              <a:t>25 </a:t>
            </a:r>
            <a:endParaRPr lang="uk-UA" sz="3600" b="1" dirty="0" smtClean="0"/>
          </a:p>
          <a:p>
            <a:r>
              <a:rPr lang="uk-UA" sz="3600" b="1" u="sng" dirty="0" smtClean="0"/>
              <a:t>     8</a:t>
            </a:r>
          </a:p>
          <a:p>
            <a:endParaRPr lang="ru-RU" sz="3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044359" y="2603593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28786" y="3410815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58933" y="3983571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43810" y="3445419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09999" y="3419522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87752" y="3137942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= </a:t>
            </a:r>
            <a:r>
              <a:rPr lang="uk-UA" sz="3600" b="1" dirty="0" smtClean="0"/>
              <a:t>200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302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/>
      <p:bldP spid="49" grpId="0"/>
      <p:bldP spid="51" grpId="0" animBg="1"/>
      <p:bldP spid="58" grpId="0" animBg="1"/>
      <p:bldP spid="35" grpId="0" animBg="1"/>
      <p:bldP spid="38" grpId="0" animBg="1"/>
      <p:bldP spid="40" grpId="0"/>
      <p:bldP spid="41" grpId="0"/>
      <p:bldP spid="42" grpId="0"/>
      <p:bldP spid="44" grpId="0"/>
      <p:bldP spid="45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Ст.114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4" y="3645818"/>
            <a:ext cx="1934016" cy="26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8 Повторення за рік\2026-05-04_221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0" y="1485578"/>
            <a:ext cx="102586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грамів в 1 кг?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узнаємо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множник</a:t>
            </a:r>
            <a:r>
              <a:rPr lang="ru-RU" sz="3200" b="1" dirty="0" smtClean="0"/>
              <a:t>? Ділене?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Ст.112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3 МАТЕМ\1 Листопад\8 Повторення за рік\2026-04-29_165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496838"/>
            <a:ext cx="10233332" cy="31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15754870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Визначте </a:t>
            </a:r>
            <a:r>
              <a:rPr lang="ru-RU" sz="4000" b="1" dirty="0" err="1"/>
              <a:t>масу</a:t>
            </a:r>
            <a:r>
              <a:rPr lang="ru-RU" sz="4000" b="1" dirty="0"/>
              <a:t> </a:t>
            </a:r>
            <a:r>
              <a:rPr lang="ru-RU" sz="4000" b="1" dirty="0" err="1" smtClean="0"/>
              <a:t>об’єктів</a:t>
            </a:r>
            <a:r>
              <a:rPr lang="ru-RU" sz="4000" b="1" dirty="0" smtClean="0"/>
              <a:t> </a:t>
            </a:r>
            <a:r>
              <a:rPr lang="ru-RU" sz="4000" b="1" dirty="0"/>
              <a:t>за </a:t>
            </a:r>
            <a:r>
              <a:rPr lang="ru-RU" sz="4000" b="1" dirty="0" err="1" smtClean="0"/>
              <a:t>малюнками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4548" y="2746632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98502" y="2789017"/>
            <a:ext cx="454720" cy="5677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17653" y="1306400"/>
            <a:ext cx="454720" cy="567792"/>
          </a:xfrm>
          <a:prstGeom prst="rect">
            <a:avLst/>
          </a:prstGeom>
        </p:spPr>
      </p:pic>
      <p:pic>
        <p:nvPicPr>
          <p:cNvPr id="1026" name="Picture 2" descr="D:\3 клас\03 МАТЕМ\1 Листопад\8 Повторення за рік\2026-05-05_19041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56" y="3721333"/>
            <a:ext cx="36861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8 Повторення за рік\2026-05-05_19062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6" y="3721333"/>
            <a:ext cx="45243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98232" y="2789017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6083" y="2789017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32224" y="2746632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53759" y="2789017"/>
            <a:ext cx="454720" cy="5677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2457047" y="2918424"/>
            <a:ext cx="324000" cy="396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4332029" y="2874913"/>
            <a:ext cx="324000" cy="396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4775736" y="2855421"/>
            <a:ext cx="7212708" cy="83098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Яка з цих </a:t>
            </a:r>
            <a:r>
              <a:rPr lang="ru-RU" sz="2400" b="1" dirty="0" err="1" smtClean="0">
                <a:solidFill>
                  <a:srgbClr val="7030A0"/>
                </a:solidFill>
              </a:rPr>
              <a:t>мас</a:t>
            </a:r>
            <a:r>
              <a:rPr lang="ru-RU" sz="2400" b="1" dirty="0" smtClean="0">
                <a:solidFill>
                  <a:srgbClr val="7030A0"/>
                </a:solidFill>
              </a:rPr>
              <a:t> більше? На </a:t>
            </a: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грамів?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грамів не вистачає до 1 кг в кожному числі?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8909" y="2539771"/>
            <a:ext cx="7216482" cy="30469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598 =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407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170 =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687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344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901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8351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/>
              <a:t>Пригадаймо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579" y="1343722"/>
            <a:ext cx="2550193" cy="2392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913840" y="1345781"/>
            <a:ext cx="7216482" cy="9540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в кожному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всього </a:t>
            </a:r>
            <a:r>
              <a:rPr lang="ru-RU" sz="2800" b="1" dirty="0" err="1">
                <a:solidFill>
                  <a:srgbClr val="7030A0"/>
                </a:solidFill>
              </a:rPr>
              <a:t>сотень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7575" y="2569131"/>
            <a:ext cx="109399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11248" y="2569131"/>
            <a:ext cx="17109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59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51870" y="2569131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598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087" y="3013918"/>
            <a:ext cx="110248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2761" y="3013918"/>
            <a:ext cx="179312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40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383" y="301391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407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42335" y="3499328"/>
            <a:ext cx="11693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6008" y="3499328"/>
            <a:ext cx="172987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17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06630" y="349932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170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7895" y="4063258"/>
            <a:ext cx="115381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81569" y="4063258"/>
            <a:ext cx="171431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68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22191" y="406325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687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3135" y="4509914"/>
            <a:ext cx="107843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6809" y="4509914"/>
            <a:ext cx="16406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34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67431" y="4509914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344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42334" y="5033447"/>
            <a:ext cx="116937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66008" y="5033447"/>
            <a:ext cx="164062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90 д. =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06630" y="5033447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901 од.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13" grpId="0"/>
      <p:bldP spid="15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Ст.112-113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69" y="405458"/>
            <a:ext cx="9967471" cy="12003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ділення </a:t>
            </a:r>
            <a:r>
              <a:rPr lang="ru-RU" sz="3600" b="1" dirty="0" err="1"/>
              <a:t>трицифрового</a:t>
            </a:r>
            <a:r>
              <a:rPr lang="ru-RU" sz="3600" b="1" dirty="0"/>
              <a:t> числа на </a:t>
            </a:r>
            <a:r>
              <a:rPr lang="ru-RU" sz="3600" b="1" dirty="0" err="1" smtClean="0"/>
              <a:t>одноцифрове</a:t>
            </a:r>
            <a:r>
              <a:rPr lang="ru-RU" sz="3600" b="1" dirty="0"/>
              <a:t>: </a:t>
            </a:r>
            <a:r>
              <a:rPr lang="ru-RU" sz="3600" b="1" dirty="0" err="1"/>
              <a:t>усне</a:t>
            </a:r>
            <a:r>
              <a:rPr lang="ru-RU" sz="3600" b="1" dirty="0"/>
              <a:t> і </a:t>
            </a:r>
            <a:r>
              <a:rPr lang="ru-RU" sz="3600" b="1" dirty="0" err="1"/>
              <a:t>письмове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6218" y="5345148"/>
            <a:ext cx="815635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Ділю</a:t>
            </a:r>
            <a:r>
              <a:rPr lang="ru-RU" sz="2400" b="1" dirty="0">
                <a:solidFill>
                  <a:srgbClr val="FFFF00"/>
                </a:solidFill>
              </a:rPr>
              <a:t> десятки</a:t>
            </a:r>
            <a:r>
              <a:rPr lang="ru-RU" sz="2400" b="1" dirty="0"/>
              <a:t>. 2 </a:t>
            </a:r>
            <a:r>
              <a:rPr lang="ru-RU" sz="2400" b="1" dirty="0" err="1"/>
              <a:t>сотні</a:t>
            </a:r>
            <a:r>
              <a:rPr lang="ru-RU" sz="2400" b="1" dirty="0"/>
              <a:t> і 2 десятки — це 22 десятки. Це буде друге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</a:t>
            </a:r>
            <a:r>
              <a:rPr lang="ru-RU" sz="2400" b="1" dirty="0">
                <a:solidFill>
                  <a:srgbClr val="FFFF00"/>
                </a:solidFill>
              </a:rPr>
              <a:t>Продовж </a:t>
            </a:r>
            <a:r>
              <a:rPr lang="ru-RU" sz="2400" b="1" dirty="0" err="1">
                <a:solidFill>
                  <a:srgbClr val="FFFF00"/>
                </a:solidFill>
              </a:rPr>
              <a:t>міркування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самостійно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318" y="1701602"/>
            <a:ext cx="723892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628 : 4 = (400 + 200 + 28) : 4 </a:t>
            </a:r>
            <a:r>
              <a:rPr lang="ru-RU" sz="2400" b="1" dirty="0" smtClean="0">
                <a:solidFill>
                  <a:srgbClr val="7030A0"/>
                </a:solidFill>
              </a:rPr>
              <a:t>= </a:t>
            </a:r>
            <a:r>
              <a:rPr lang="ru-RU" sz="2400" b="1" dirty="0">
                <a:solidFill>
                  <a:srgbClr val="7030A0"/>
                </a:solidFill>
              </a:rPr>
              <a:t>400 : 4 + 200 : 4 + 28 : </a:t>
            </a:r>
            <a:r>
              <a:rPr lang="ru-RU" sz="2400" b="1" dirty="0" smtClean="0">
                <a:solidFill>
                  <a:srgbClr val="7030A0"/>
                </a:solidFill>
              </a:rPr>
              <a:t>4= </a:t>
            </a:r>
            <a:r>
              <a:rPr lang="ru-RU" sz="2400" b="1" dirty="0">
                <a:solidFill>
                  <a:srgbClr val="7030A0"/>
                </a:solidFill>
              </a:rPr>
              <a:t>= 100 + 50 + 7 = 157 </a:t>
            </a:r>
          </a:p>
        </p:txBody>
      </p:sp>
      <p:pic>
        <p:nvPicPr>
          <p:cNvPr id="9" name="Picture 2" descr="D:\3 клас\03 МАТЕМ\1 Листопад\8 Повторення за рік\2026-05-01_155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22" y="1485578"/>
            <a:ext cx="32678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4884" y="2543549"/>
            <a:ext cx="77323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Визначаю</a:t>
            </a:r>
            <a:r>
              <a:rPr lang="ru-RU" sz="2400" b="1" dirty="0">
                <a:solidFill>
                  <a:srgbClr val="FFFF00"/>
                </a:solidFill>
              </a:rPr>
              <a:t> кількість цифр у </a:t>
            </a:r>
            <a:r>
              <a:rPr lang="ru-RU" sz="2400" b="1" dirty="0" err="1">
                <a:solidFill>
                  <a:srgbClr val="FFFF00"/>
                </a:solidFill>
              </a:rPr>
              <a:t>частці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  <a:r>
              <a:rPr lang="ru-RU" sz="2400" b="1" dirty="0"/>
              <a:t> Для цього </a:t>
            </a:r>
            <a:r>
              <a:rPr lang="ru-RU" sz="2400" b="1" dirty="0" err="1"/>
              <a:t>знаходжу</a:t>
            </a:r>
            <a:r>
              <a:rPr lang="ru-RU" sz="2400" b="1" dirty="0"/>
              <a:t>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Число 628 </a:t>
            </a:r>
            <a:r>
              <a:rPr lang="ru-RU" sz="2400" b="1" dirty="0" err="1"/>
              <a:t>містить</a:t>
            </a:r>
            <a:r>
              <a:rPr lang="ru-RU" sz="2400" b="1" dirty="0"/>
              <a:t> 6 </a:t>
            </a:r>
            <a:r>
              <a:rPr lang="ru-RU" sz="2400" b="1" dirty="0" err="1"/>
              <a:t>сотень</a:t>
            </a:r>
            <a:r>
              <a:rPr lang="ru-RU" sz="2400" b="1" dirty="0"/>
              <a:t>. 6 &gt; 4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6 —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</a:t>
            </a:r>
            <a:r>
              <a:rPr lang="ru-RU" sz="2400" b="1" dirty="0" err="1"/>
              <a:t>Отже</a:t>
            </a:r>
            <a:r>
              <a:rPr lang="ru-RU" sz="2400" b="1" dirty="0"/>
              <a:t>, перша цифра частки </a:t>
            </a:r>
            <a:r>
              <a:rPr lang="ru-RU" sz="2400" b="1" dirty="0" err="1"/>
              <a:t>позначатиме</a:t>
            </a:r>
            <a:r>
              <a:rPr lang="ru-RU" sz="2400" b="1" dirty="0"/>
              <a:t> </a:t>
            </a:r>
            <a:r>
              <a:rPr lang="ru-RU" sz="2400" b="1" dirty="0" err="1"/>
              <a:t>сотні</a:t>
            </a:r>
            <a:r>
              <a:rPr lang="ru-RU" sz="2400" b="1" dirty="0"/>
              <a:t>, тому всього у </a:t>
            </a:r>
            <a:r>
              <a:rPr lang="ru-RU" sz="2400" b="1" dirty="0" err="1"/>
              <a:t>частці</a:t>
            </a:r>
            <a:r>
              <a:rPr lang="ru-RU" sz="2400" b="1" dirty="0"/>
              <a:t> буде 3 </a:t>
            </a:r>
            <a:r>
              <a:rPr lang="ru-RU" sz="2400" b="1" dirty="0" err="1"/>
              <a:t>цифри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9" y="4150821"/>
            <a:ext cx="819110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Ділю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сотні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/>
              <a:t>Поділю</a:t>
            </a:r>
            <a:r>
              <a:rPr lang="ru-RU" sz="2400" b="1" dirty="0"/>
              <a:t>: 6 на 4. У </a:t>
            </a:r>
            <a:r>
              <a:rPr lang="ru-RU" sz="2400" b="1" dirty="0" err="1"/>
              <a:t>частці</a:t>
            </a:r>
            <a:r>
              <a:rPr lang="ru-RU" sz="2400" b="1" dirty="0"/>
              <a:t> буде 1 сотня. Помножу: 1 ∙ 4 = 4. </a:t>
            </a:r>
            <a:r>
              <a:rPr lang="ru-RU" sz="2400" b="1" dirty="0" err="1"/>
              <a:t>Поділили</a:t>
            </a:r>
            <a:r>
              <a:rPr lang="ru-RU" sz="2400" b="1" dirty="0"/>
              <a:t> 4 </a:t>
            </a:r>
            <a:r>
              <a:rPr lang="ru-RU" sz="2400" b="1" dirty="0" err="1"/>
              <a:t>сотні</a:t>
            </a:r>
            <a:r>
              <a:rPr lang="ru-RU" sz="2400" b="1" dirty="0"/>
              <a:t>. </a:t>
            </a:r>
            <a:r>
              <a:rPr lang="ru-RU" sz="2400" b="1" dirty="0" err="1"/>
              <a:t>Відніму</a:t>
            </a:r>
            <a:r>
              <a:rPr lang="ru-RU" sz="2400" b="1" dirty="0"/>
              <a:t>: 6 – 4 = 2. </a:t>
            </a:r>
            <a:r>
              <a:rPr lang="ru-RU" sz="2400" b="1" dirty="0" err="1"/>
              <a:t>Залишилося</a:t>
            </a:r>
            <a:r>
              <a:rPr lang="ru-RU" sz="2400" b="1" dirty="0"/>
              <a:t> </a:t>
            </a:r>
            <a:r>
              <a:rPr lang="ru-RU" sz="2400" b="1" dirty="0" err="1"/>
              <a:t>поділити</a:t>
            </a:r>
            <a:r>
              <a:rPr lang="ru-RU" sz="2400" b="1" dirty="0"/>
              <a:t> 2 </a:t>
            </a:r>
            <a:r>
              <a:rPr lang="ru-RU" sz="2400" b="1" dirty="0" err="1"/>
              <a:t>сотні</a:t>
            </a:r>
            <a:r>
              <a:rPr lang="ru-RU" sz="2400" b="1" dirty="0"/>
              <a:t>. </a:t>
            </a:r>
            <a:r>
              <a:rPr lang="ru-RU" sz="2400" b="1" dirty="0" err="1"/>
              <a:t>Порівняю</a:t>
            </a:r>
            <a:r>
              <a:rPr lang="ru-RU" sz="2400" b="1" dirty="0"/>
              <a:t> </a:t>
            </a:r>
            <a:r>
              <a:rPr lang="ru-RU" sz="2400" b="1" dirty="0" err="1"/>
              <a:t>остачу</a:t>
            </a:r>
            <a:r>
              <a:rPr lang="ru-RU" sz="2400" b="1" dirty="0"/>
              <a:t> з </a:t>
            </a:r>
            <a:r>
              <a:rPr lang="ru-RU" sz="2400" b="1" dirty="0" err="1"/>
              <a:t>дільником</a:t>
            </a:r>
            <a:r>
              <a:rPr lang="ru-RU" sz="2400" b="1" dirty="0"/>
              <a:t>: 2 &lt; 4</a:t>
            </a:r>
          </a:p>
        </p:txBody>
      </p:sp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</a:t>
            </a:r>
            <a:r>
              <a:rPr lang="ru-RU" sz="4000" b="1" dirty="0" err="1"/>
              <a:t>письмово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76" y="1811533"/>
            <a:ext cx="1976613" cy="33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50994" y="1555903"/>
            <a:ext cx="64949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228 : 2 </a:t>
            </a:r>
            <a:r>
              <a:rPr lang="ru-RU" sz="3600" b="1" dirty="0" smtClean="0"/>
              <a:t>     345 </a:t>
            </a:r>
            <a:r>
              <a:rPr lang="ru-RU" sz="3600" b="1" dirty="0"/>
              <a:t>: 3 </a:t>
            </a:r>
            <a:r>
              <a:rPr lang="ru-RU" sz="3600" b="1" dirty="0" smtClean="0"/>
              <a:t>     555 </a:t>
            </a:r>
            <a:r>
              <a:rPr lang="ru-RU" sz="3600" b="1" dirty="0"/>
              <a:t>: </a:t>
            </a:r>
            <a:r>
              <a:rPr lang="ru-RU" sz="3600" b="1" dirty="0" smtClean="0"/>
              <a:t>5 = </a:t>
            </a:r>
            <a:endParaRPr lang="ru-RU" sz="3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09042" y="2532047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808444" y="2861271"/>
            <a:ext cx="1057164" cy="7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59937" y="2397024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3338" y="2427533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61331" y="2732092"/>
            <a:ext cx="302667" cy="272949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715446" y="321377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2306" y="277714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43458" y="3435187"/>
            <a:ext cx="302667" cy="2729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27626" y="2740198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23675" y="2730699"/>
            <a:ext cx="454720" cy="567792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2097477" y="394997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53338" y="450991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330" y="2412753"/>
            <a:ext cx="454720" cy="56779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6468668" y="2554259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70732" y="2404925"/>
            <a:ext cx="454720" cy="567792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352360" y="3245432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461252" y="2855961"/>
            <a:ext cx="1079915" cy="12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75203" y="3924361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068065" y="2732091"/>
            <a:ext cx="302667" cy="27294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353672" y="3412101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70732" y="2740198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03305" y="2795395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09761" y="2776192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0469" y="4509914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61818" y="2397024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44544" y="2402063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59937" y="2763144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38577" y="3127160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61818" y="3473685"/>
            <a:ext cx="454720" cy="567792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52204" y="465393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3338" y="3817002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34067" y="4226018"/>
            <a:ext cx="454720" cy="567792"/>
          </a:xfrm>
          <a:prstGeom prst="rect">
            <a:avLst/>
          </a:prstGeom>
        </p:spPr>
      </p:pic>
      <p:cxnSp>
        <p:nvCxnSpPr>
          <p:cNvPr id="98" name="Прямая соединительная линия 97"/>
          <p:cNvCxnSpPr/>
          <p:nvPr/>
        </p:nvCxnSpPr>
        <p:spPr>
          <a:xfrm>
            <a:off x="5696879" y="465393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61576" y="2412753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03305" y="2427533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6339" y="314638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30193" y="3473685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75203" y="3817002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48585" y="3817002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50854" y="2784313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57700" y="4226018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20469" y="4226018"/>
            <a:ext cx="454720" cy="567792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6380063" y="1627040"/>
            <a:ext cx="1165894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111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31400" y="4164957"/>
            <a:ext cx="302667" cy="27294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10329" y="4161388"/>
            <a:ext cx="302667" cy="2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0994" y="331780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</a:t>
            </a:r>
            <a:r>
              <a:rPr lang="ru-RU" sz="4000" b="1" dirty="0" err="1"/>
              <a:t>письмово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226" y="4042869"/>
            <a:ext cx="1496035" cy="25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16978" y="1294292"/>
            <a:ext cx="60998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988 : </a:t>
            </a:r>
            <a:r>
              <a:rPr lang="ru-RU" sz="3600" b="1" dirty="0" smtClean="0"/>
              <a:t>4         528 </a:t>
            </a:r>
            <a:r>
              <a:rPr lang="ru-RU" sz="3600" b="1" dirty="0"/>
              <a:t>: 3 </a:t>
            </a:r>
            <a:r>
              <a:rPr lang="ru-RU" sz="3600" b="1" dirty="0" smtClean="0"/>
              <a:t>        815 </a:t>
            </a:r>
            <a:r>
              <a:rPr lang="ru-RU" sz="3600" b="1" dirty="0"/>
              <a:t>: 5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09042" y="2532047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808444" y="2861271"/>
            <a:ext cx="1057164" cy="7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08444" y="2756926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3338" y="2427533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61331" y="2732092"/>
            <a:ext cx="302667" cy="272949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715446" y="321377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12779" y="3435187"/>
            <a:ext cx="302667" cy="2729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49537" y="276837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3998" y="3497976"/>
            <a:ext cx="454720" cy="567792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1735863" y="3955275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97632" y="450294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10469" y="2399061"/>
            <a:ext cx="454720" cy="56779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6468668" y="2554259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352360" y="3245432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461252" y="2855961"/>
            <a:ext cx="1079915" cy="12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310244" y="3924361"/>
            <a:ext cx="1147145" cy="30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068065" y="2732091"/>
            <a:ext cx="302667" cy="27294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007577" y="3401154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70732" y="2740198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03305" y="2795395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43374" y="3475077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0469" y="4509914"/>
            <a:ext cx="454720" cy="567792"/>
          </a:xfrm>
          <a:prstGeom prst="rect">
            <a:avLst/>
          </a:prstGeom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10022606" y="2476593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046780" y="2847289"/>
            <a:ext cx="113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30278" y="2724797"/>
            <a:ext cx="302667" cy="27294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30277" y="3444877"/>
            <a:ext cx="302667" cy="27294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16872" y="2750786"/>
            <a:ext cx="454720" cy="567792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8990985" y="3258566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991198" y="3955275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73339" y="3132302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92363" y="2400853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71192" y="4509914"/>
            <a:ext cx="454720" cy="567792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52204" y="465393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81144" y="3831815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70876" y="4204510"/>
            <a:ext cx="454720" cy="567792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9330099" y="465393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696879" y="465393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03305" y="2427533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2927" y="3847147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62152" y="2412750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57700" y="4226018"/>
            <a:ext cx="454720" cy="56779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7202808" y="1357141"/>
            <a:ext cx="434455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множенням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35863" y="2402063"/>
            <a:ext cx="454720" cy="5677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97477" y="2402063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19114" y="2412753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62573" y="2750786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44378" y="3128380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97477" y="3128205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24124" y="350070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97477" y="3817002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56539" y="4226018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94810" y="4126658"/>
            <a:ext cx="302667" cy="27294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81600" y="2811929"/>
            <a:ext cx="420547" cy="53472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0323" y="5297669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38577" y="5309113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68240" y="5300898"/>
            <a:ext cx="420547" cy="534723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1382812" y="5512455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3338" y="5596837"/>
            <a:ext cx="454720" cy="567792"/>
          </a:xfrm>
          <a:prstGeom prst="rect">
            <a:avLst/>
          </a:prstGeom>
        </p:spPr>
      </p:pic>
      <p:cxnSp>
        <p:nvCxnSpPr>
          <p:cNvPr id="122" name="Прямая соединительная линия 121"/>
          <p:cNvCxnSpPr/>
          <p:nvPr/>
        </p:nvCxnSpPr>
        <p:spPr>
          <a:xfrm>
            <a:off x="1730323" y="6094090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78844" y="5992709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59088" y="599270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80397" y="599270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31184" y="2399061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52042" y="3150034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00085" y="3149962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48776" y="3475077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09330" y="2402063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82302" y="3831815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67892" y="4209532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98759" y="2398463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20614" y="2412753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97772" y="2756926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37016" y="2801439"/>
            <a:ext cx="420547" cy="53472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46858" y="2778860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398809" y="4130513"/>
            <a:ext cx="302667" cy="27294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029624" y="4131043"/>
            <a:ext cx="302667" cy="272949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029624" y="3106311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90985" y="3444877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01426" y="3444877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344232" y="2749571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92363" y="3817320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18294" y="3847147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78652" y="4204510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04583" y="4221882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798952" y="2774557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387592" y="5294853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21303" y="5300897"/>
            <a:ext cx="420547" cy="534723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70734" y="5267828"/>
            <a:ext cx="454720" cy="567792"/>
          </a:xfrm>
          <a:prstGeom prst="rect">
            <a:avLst/>
          </a:prstGeom>
        </p:spPr>
      </p:pic>
      <p:sp>
        <p:nvSpPr>
          <p:cNvPr id="148" name="Прямоугольник 147"/>
          <p:cNvSpPr/>
          <p:nvPr/>
        </p:nvSpPr>
        <p:spPr>
          <a:xfrm>
            <a:off x="4962072" y="551976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086857" y="5602411"/>
            <a:ext cx="454720" cy="567792"/>
          </a:xfrm>
          <a:prstGeom prst="rect">
            <a:avLst/>
          </a:prstGeom>
        </p:spPr>
      </p:pic>
      <p:cxnSp>
        <p:nvCxnSpPr>
          <p:cNvPr id="150" name="Прямая соединительная линия 149"/>
          <p:cNvCxnSpPr/>
          <p:nvPr/>
        </p:nvCxnSpPr>
        <p:spPr>
          <a:xfrm>
            <a:off x="5290278" y="6094090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49671" y="5992709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670386" y="5992709"/>
            <a:ext cx="454720" cy="56779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48532" y="5995711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032506" y="5237749"/>
            <a:ext cx="454720" cy="56779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59866" y="5236534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714586" y="5271867"/>
            <a:ext cx="454720" cy="567792"/>
          </a:xfrm>
          <a:prstGeom prst="rect">
            <a:avLst/>
          </a:prstGeom>
        </p:spPr>
      </p:pic>
      <p:sp>
        <p:nvSpPr>
          <p:cNvPr id="157" name="Прямоугольник 156"/>
          <p:cNvSpPr/>
          <p:nvPr/>
        </p:nvSpPr>
        <p:spPr>
          <a:xfrm>
            <a:off x="8600311" y="551976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89126" y="5598306"/>
            <a:ext cx="454720" cy="567792"/>
          </a:xfrm>
          <a:prstGeom prst="rect">
            <a:avLst/>
          </a:prstGeom>
        </p:spPr>
      </p:pic>
      <p:cxnSp>
        <p:nvCxnSpPr>
          <p:cNvPr id="159" name="Прямая соединительная линия 158"/>
          <p:cNvCxnSpPr/>
          <p:nvPr/>
        </p:nvCxnSpPr>
        <p:spPr>
          <a:xfrm>
            <a:off x="8942713" y="6094090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92363" y="5998101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62152" y="6009998"/>
            <a:ext cx="454720" cy="56779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98759" y="599571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48" grpId="0"/>
      <p:bldP spid="1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18671</TotalTime>
  <Words>614</Words>
  <Application>Microsoft Office PowerPoint</Application>
  <PresentationFormat>Произвольный</PresentationFormat>
  <Paragraphs>148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1558</cp:revision>
  <dcterms:created xsi:type="dcterms:W3CDTF">2025-08-27T14:01:18Z</dcterms:created>
  <dcterms:modified xsi:type="dcterms:W3CDTF">2026-05-05T18:34:24Z</dcterms:modified>
</cp:coreProperties>
</file>