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90" r:id="rId3"/>
    <p:sldId id="991" r:id="rId4"/>
    <p:sldId id="286" r:id="rId5"/>
    <p:sldId id="927" r:id="rId6"/>
    <p:sldId id="986" r:id="rId7"/>
    <p:sldId id="988" r:id="rId8"/>
    <p:sldId id="983" r:id="rId9"/>
    <p:sldId id="997" r:id="rId10"/>
    <p:sldId id="993" r:id="rId11"/>
    <p:sldId id="998" r:id="rId12"/>
    <p:sldId id="313" r:id="rId13"/>
    <p:sldId id="963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Загальна кількість сотень, десятків, одиниць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Перевірка ділення </a:t>
          </a:r>
          <a:r>
            <a:rPr lang="ru-RU" sz="3200" b="1" dirty="0" err="1" smtClean="0">
              <a:solidFill>
                <a:schemeClr val="bg1"/>
              </a:solidFill>
            </a:rPr>
            <a:t>множе-нням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/>
            <a:t>Розв’язу-вання</a:t>
          </a:r>
          <a:r>
            <a:rPr lang="ru-RU" sz="3200" b="1" dirty="0" smtClean="0"/>
            <a:t> задачі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smtClean="0"/>
            <a:t>Письмове ділення трицифрового числа на одноцифрове, коли у частці двоцифрове число</a:t>
          </a: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78414" custLinFactX="199889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211062" custLinFactX="453926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09180" custLinFactX="-479879" custLinFactNeighborX="-5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09102" custLinFactX="-201134" custLinFactNeighborX="-3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964079" y="526052"/>
          <a:ext cx="4273486" cy="3221380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Письмове ділення трицифрового числа на одноцифрове, коли у частці двоцифрове число</a:t>
          </a:r>
        </a:p>
      </dsp:txBody>
      <dsp:txXfrm rot="5400000">
        <a:off x="2490132" y="854696"/>
        <a:ext cx="3221380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413267" y="915700"/>
          <a:ext cx="4273486" cy="2442085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/>
            <a:t>Розв’язу-вання</a:t>
          </a:r>
          <a:r>
            <a:rPr lang="ru-RU" sz="3200" b="1" kern="1200" dirty="0" smtClean="0"/>
            <a:t> задачі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8328967" y="854697"/>
        <a:ext cx="2442085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-926587" y="926587"/>
          <a:ext cx="4273486" cy="2420310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Загальна кількість сотень, десятків, одиниць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420310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833289" y="927039"/>
          <a:ext cx="4273486" cy="2419407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Перевірка ділення </a:t>
          </a:r>
          <a:r>
            <a:rPr lang="ru-RU" sz="3200" b="1" kern="1200" dirty="0" err="1" smtClean="0">
              <a:solidFill>
                <a:schemeClr val="bg1"/>
              </a:solidFill>
            </a:rPr>
            <a:t>множе-нням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760328" y="854697"/>
        <a:ext cx="2419407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20" y="1053530"/>
            <a:ext cx="9145016" cy="212364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Ділення трицифрового числа на одноцифрове, коли у частці отримуємо двоцифрове число </a:t>
            </a:r>
            <a:endParaRPr lang="uk-UA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159" y="3744921"/>
            <a:ext cx="338437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8. </a:t>
            </a:r>
            <a:r>
              <a:rPr lang="uk-UA" sz="2400" b="1" dirty="0" smtClean="0">
                <a:solidFill>
                  <a:srgbClr val="7030A0"/>
                </a:solidFill>
              </a:rPr>
              <a:t>Повторення вивченого за рік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156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947905" y="1485578"/>
            <a:ext cx="1044604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На </a:t>
            </a:r>
            <a:r>
              <a:rPr lang="ru-RU" sz="3200" b="1" dirty="0" err="1"/>
              <a:t>пошиття</a:t>
            </a:r>
            <a:r>
              <a:rPr lang="ru-RU" sz="3200" b="1" dirty="0"/>
              <a:t> восьми </a:t>
            </a:r>
            <a:r>
              <a:rPr lang="ru-RU" sz="3200" b="1" dirty="0" err="1"/>
              <a:t>костюмів</a:t>
            </a:r>
            <a:r>
              <a:rPr lang="ru-RU" sz="3200" b="1" dirty="0"/>
              <a:t> </a:t>
            </a:r>
            <a:r>
              <a:rPr lang="ru-RU" sz="3200" b="1" dirty="0" err="1"/>
              <a:t>витрачають</a:t>
            </a:r>
            <a:r>
              <a:rPr lang="ru-RU" sz="3200" b="1" dirty="0"/>
              <a:t> 24 м </a:t>
            </a:r>
            <a:r>
              <a:rPr lang="ru-RU" sz="3200" b="1" dirty="0" err="1"/>
              <a:t>тканини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таких </a:t>
            </a:r>
            <a:r>
              <a:rPr lang="ru-RU" sz="3200" b="1" dirty="0" err="1"/>
              <a:t>костюмів</a:t>
            </a:r>
            <a:r>
              <a:rPr lang="ru-RU" sz="3200" b="1" dirty="0"/>
              <a:t> можна </a:t>
            </a:r>
            <a:r>
              <a:rPr lang="ru-RU" sz="3200" b="1" dirty="0" err="1"/>
              <a:t>пошити</a:t>
            </a:r>
            <a:r>
              <a:rPr lang="ru-RU" sz="3200" b="1" dirty="0"/>
              <a:t> із 345 м </a:t>
            </a:r>
            <a:r>
              <a:rPr lang="ru-RU" sz="3200" b="1" dirty="0" err="1"/>
              <a:t>тканини</a:t>
            </a:r>
            <a:r>
              <a:rPr lang="ru-RU" sz="3200" b="1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0994" y="487360"/>
            <a:ext cx="10062616" cy="92621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/>
              <a:t>Р</a:t>
            </a:r>
            <a:r>
              <a:rPr lang="ru-RU" sz="4000" b="1" dirty="0" err="1" smtClean="0"/>
              <a:t>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60096" y="2831412"/>
            <a:ext cx="2529683" cy="10883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 к. – 24 м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? </a:t>
            </a:r>
            <a:r>
              <a:rPr lang="uk-UA" sz="3200" b="1" dirty="0">
                <a:solidFill>
                  <a:schemeClr val="bg1"/>
                </a:solidFill>
              </a:rPr>
              <a:t>к</a:t>
            </a:r>
            <a:r>
              <a:rPr lang="uk-UA" sz="3200" b="1" dirty="0" smtClean="0">
                <a:solidFill>
                  <a:schemeClr val="bg1"/>
                </a:solidFill>
              </a:rPr>
              <a:t>. – 345 м </a:t>
            </a:r>
          </a:p>
        </p:txBody>
      </p:sp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5" y="5711138"/>
            <a:ext cx="119548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47909" y="4102283"/>
            <a:ext cx="2885287" cy="5985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– на 1 костюм.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97581" y="4978849"/>
            <a:ext cx="4157604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345 : (24 : 8) = 115 (к.)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05554" y="4101101"/>
            <a:ext cx="1846118" cy="5765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24 : 8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29471" y="5948397"/>
            <a:ext cx="2190934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62143" y="5955841"/>
            <a:ext cx="8374504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115 костюмів можна пошити з 345 м тканини.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727393" y="2716557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122404" y="3051959"/>
            <a:ext cx="302667" cy="272949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180639" y="2761675"/>
            <a:ext cx="454720" cy="567792"/>
          </a:xfrm>
          <a:prstGeom prst="rect">
            <a:avLst/>
          </a:prstGeom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8617672" y="2852601"/>
            <a:ext cx="0" cy="753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8635359" y="3217357"/>
            <a:ext cx="10612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425071" y="3594223"/>
            <a:ext cx="75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7892231" y="4293890"/>
            <a:ext cx="75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550721" y="3807871"/>
            <a:ext cx="302667" cy="27294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975766" y="3120133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635359" y="3096566"/>
            <a:ext cx="454720" cy="56779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515705" y="2768063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856484" y="4205660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226890" y="4175022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260196" y="3139410"/>
            <a:ext cx="454720" cy="56779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516425" y="4500503"/>
            <a:ext cx="302667" cy="27294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380063" y="2761790"/>
            <a:ext cx="454720" cy="5677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222819" y="4582018"/>
            <a:ext cx="454720" cy="567792"/>
          </a:xfrm>
          <a:prstGeom prst="rect">
            <a:avLst/>
          </a:prstGeom>
        </p:spPr>
      </p:pic>
      <p:cxnSp>
        <p:nvCxnSpPr>
          <p:cNvPr id="69" name="Прямая соединительная линия 68"/>
          <p:cNvCxnSpPr/>
          <p:nvPr/>
        </p:nvCxnSpPr>
        <p:spPr>
          <a:xfrm>
            <a:off x="7816355" y="5013970"/>
            <a:ext cx="75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129432" y="4878226"/>
            <a:ext cx="454720" cy="56779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839621" y="4102283"/>
            <a:ext cx="110774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 (м)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865280" y="2785607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590674" y="2753651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515705" y="3091685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779250" y="3502532"/>
            <a:ext cx="454720" cy="56779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856484" y="3833774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865280" y="4582018"/>
            <a:ext cx="454720" cy="567792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0494614" y="312229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714916" y="3130851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997362" y="3143575"/>
            <a:ext cx="497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i="1" dirty="0" smtClean="0"/>
              <a:t>к.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030657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4" grpId="0" animBg="1"/>
      <p:bldP spid="36" grpId="0" animBg="1"/>
      <p:bldP spid="37" grpId="0" animBg="1"/>
      <p:bldP spid="40" grpId="0" animBg="1"/>
      <p:bldP spid="42" grpId="0" animBg="1"/>
      <p:bldP spid="46" grpId="0"/>
      <p:bldP spid="18" grpId="0" animBg="1"/>
      <p:bldP spid="77" grpId="0"/>
      <p:bldP spid="7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Ст.116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21" y="3840193"/>
            <a:ext cx="1784737" cy="248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3 МАТЕМ\1 Листопад\8 Повторення за рік\2026-05-05_2104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4" y="1557586"/>
            <a:ext cx="10179473" cy="227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8252271" y="3501802"/>
            <a:ext cx="2520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530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27" y="1888479"/>
            <a:ext cx="1474170" cy="11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0539" y="1485578"/>
            <a:ext cx="5982052" cy="19442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Коли при </a:t>
            </a:r>
            <a:r>
              <a:rPr lang="ru-RU" sz="3200" b="1" dirty="0" err="1" smtClean="0">
                <a:solidFill>
                  <a:schemeClr val="bg1"/>
                </a:solidFill>
              </a:rPr>
              <a:t>діленні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трицифрового</a:t>
            </a:r>
            <a:r>
              <a:rPr lang="ru-RU" sz="3200" b="1" dirty="0" smtClean="0">
                <a:solidFill>
                  <a:schemeClr val="bg1"/>
                </a:solidFill>
              </a:rPr>
              <a:t> числа на </a:t>
            </a:r>
            <a:r>
              <a:rPr lang="ru-RU" sz="3200" b="1" dirty="0" err="1" smtClean="0">
                <a:solidFill>
                  <a:schemeClr val="bg1"/>
                </a:solidFill>
              </a:rPr>
              <a:t>одноцифрове</a:t>
            </a:r>
            <a:r>
              <a:rPr lang="ru-RU" sz="3200" b="1" dirty="0" smtClean="0">
                <a:solidFill>
                  <a:schemeClr val="bg1"/>
                </a:solidFill>
              </a:rPr>
              <a:t> в </a:t>
            </a:r>
            <a:r>
              <a:rPr lang="ru-RU" sz="3200" b="1" dirty="0" err="1" smtClean="0">
                <a:solidFill>
                  <a:schemeClr val="bg1"/>
                </a:solidFill>
              </a:rPr>
              <a:t>частці</a:t>
            </a:r>
            <a:r>
              <a:rPr lang="ru-RU" sz="3200" b="1" dirty="0" smtClean="0">
                <a:solidFill>
                  <a:schemeClr val="bg1"/>
                </a:solidFill>
              </a:rPr>
              <a:t> тільки дві </a:t>
            </a:r>
            <a:r>
              <a:rPr lang="ru-RU" sz="3200" b="1" dirty="0" err="1" smtClean="0">
                <a:solidFill>
                  <a:schemeClr val="bg1"/>
                </a:solidFill>
              </a:rPr>
              <a:t>цифри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37" y="3656293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65197" y="3726055"/>
            <a:ext cx="5967394" cy="11438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Як </a:t>
            </a:r>
            <a:r>
              <a:rPr lang="ru-RU" sz="3200" b="1" dirty="0" err="1" smtClean="0">
                <a:solidFill>
                  <a:schemeClr val="bg1"/>
                </a:solidFill>
              </a:rPr>
              <a:t>визначаємо</a:t>
            </a:r>
            <a:r>
              <a:rPr lang="ru-RU" sz="3200" b="1" dirty="0" smtClean="0">
                <a:solidFill>
                  <a:schemeClr val="bg1"/>
                </a:solidFill>
              </a:rPr>
              <a:t>, </a:t>
            </a:r>
            <a:r>
              <a:rPr lang="ru-RU" sz="3200" b="1" dirty="0" err="1">
                <a:solidFill>
                  <a:schemeClr val="bg1"/>
                </a:solidFill>
              </a:rPr>
              <a:t>скільки</a:t>
            </a:r>
            <a:r>
              <a:rPr lang="ru-RU" sz="3200" b="1" dirty="0">
                <a:solidFill>
                  <a:schemeClr val="bg1"/>
                </a:solidFill>
              </a:rPr>
              <a:t> в кожному </a:t>
            </a:r>
            <a:r>
              <a:rPr lang="ru-RU" sz="3200" b="1" dirty="0" err="1">
                <a:solidFill>
                  <a:schemeClr val="bg1"/>
                </a:solidFill>
              </a:rPr>
              <a:t>числі</a:t>
            </a:r>
            <a:r>
              <a:rPr lang="ru-RU" sz="3200" b="1" dirty="0">
                <a:solidFill>
                  <a:schemeClr val="bg1"/>
                </a:solidFill>
              </a:rPr>
              <a:t> всього </a:t>
            </a:r>
            <a:r>
              <a:rPr lang="ru-RU" sz="3200" b="1" dirty="0" err="1" smtClean="0">
                <a:solidFill>
                  <a:schemeClr val="bg1"/>
                </a:solidFill>
              </a:rPr>
              <a:t>десятків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11" y="508597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96581" y="508597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найважчим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35" y="2042770"/>
            <a:ext cx="2656603" cy="17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8" y="4197232"/>
            <a:ext cx="2329266" cy="18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2727" y="536646"/>
            <a:ext cx="10101872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102726" y="1413570"/>
            <a:ext cx="9786713" cy="5174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800" b="1" dirty="0" err="1" smtClean="0">
                <a:solidFill>
                  <a:srgbClr val="7030A0"/>
                </a:solidFill>
              </a:rPr>
              <a:t>іть</a:t>
            </a:r>
            <a:r>
              <a:rPr lang="ru-RU" sz="2800" b="1" dirty="0" smtClean="0">
                <a:solidFill>
                  <a:srgbClr val="7030A0"/>
                </a:solidFill>
              </a:rPr>
              <a:t> смайл, </a:t>
            </a:r>
            <a:r>
              <a:rPr lang="ru-RU" sz="2800" b="1" dirty="0">
                <a:solidFill>
                  <a:srgbClr val="7030A0"/>
                </a:solidFill>
              </a:rPr>
              <a:t>що відповідає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вашому</a:t>
            </a:r>
            <a:r>
              <a:rPr lang="ru-RU" sz="2800" b="1" dirty="0" smtClean="0">
                <a:solidFill>
                  <a:srgbClr val="7030A0"/>
                </a:solidFill>
              </a:rPr>
              <a:t> очікуванню.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39955" y="3694761"/>
            <a:ext cx="309137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Усе буде добре!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8" y="2048501"/>
            <a:ext cx="2878444" cy="16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1931021"/>
            <a:ext cx="2686361" cy="185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737436" y="3681620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зможу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05460" y="3717086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впораюсь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1988" y="579058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вивчу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46" y="4399787"/>
            <a:ext cx="2325007" cy="1517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198729" y="5915475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виконаю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66" y="4318951"/>
            <a:ext cx="2688213" cy="14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324279" y="590149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зрозумію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Ст.114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055" y="4581921"/>
            <a:ext cx="1404635" cy="19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8 Повторення за рік\2026-05-04_2211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50" y="1485578"/>
            <a:ext cx="1025864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923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83795274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020" y="-694128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91090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Кожне число </a:t>
            </a:r>
            <a:r>
              <a:rPr lang="ru-RU" sz="4000" b="1" dirty="0" err="1" smtClean="0"/>
              <a:t>зменште</a:t>
            </a:r>
            <a:r>
              <a:rPr lang="ru-RU" sz="4000" b="1" dirty="0" smtClean="0"/>
              <a:t> </a:t>
            </a:r>
            <a:r>
              <a:rPr lang="ru-RU" sz="4000" b="1" dirty="0"/>
              <a:t>у 5 разів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54789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175669" y="-678930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475407" y="-701242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40098" y="-105152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645163" y="-626755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30151" r="48557" b="52071"/>
          <a:stretch/>
        </p:blipFill>
        <p:spPr>
          <a:xfrm>
            <a:off x="5192151" y="1031297"/>
            <a:ext cx="1980000" cy="111799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69283" y="-677893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09670" y="2726775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21856" y="2780396"/>
            <a:ext cx="454720" cy="567792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1205969" y="3501802"/>
            <a:ext cx="7212708" cy="6463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r>
              <a:rPr lang="ru-RU" sz="3600" b="1" dirty="0" smtClean="0"/>
              <a:t>15</a:t>
            </a:r>
            <a:r>
              <a:rPr lang="ru-RU" sz="3600" b="1" dirty="0"/>
              <a:t>, </a:t>
            </a:r>
            <a:r>
              <a:rPr lang="ru-RU" sz="3600" b="1" dirty="0" smtClean="0"/>
              <a:t>  55,     500</a:t>
            </a:r>
            <a:r>
              <a:rPr lang="ru-RU" sz="3600" b="1" dirty="0"/>
              <a:t>, </a:t>
            </a:r>
            <a:r>
              <a:rPr lang="ru-RU" sz="3600" b="1" dirty="0" smtClean="0"/>
              <a:t>   250</a:t>
            </a:r>
            <a:r>
              <a:rPr lang="ru-RU" sz="3600" b="1" dirty="0"/>
              <a:t>, </a:t>
            </a:r>
            <a:r>
              <a:rPr lang="ru-RU" sz="3600" b="1" dirty="0" smtClean="0"/>
              <a:t>   35</a:t>
            </a:r>
            <a:r>
              <a:rPr lang="ru-RU" sz="3600" b="1" dirty="0"/>
              <a:t>, </a:t>
            </a:r>
            <a:r>
              <a:rPr lang="ru-RU" sz="3600" b="1" dirty="0" smtClean="0"/>
              <a:t>  100</a:t>
            </a:r>
            <a:r>
              <a:rPr lang="ru-RU" sz="3600" b="1" dirty="0"/>
              <a:t>.</a:t>
            </a:r>
            <a:endParaRPr lang="uk-UA" sz="3600" b="1" dirty="0">
              <a:solidFill>
                <a:srgbClr val="7030A0"/>
              </a:solidFill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656029" y="1382903"/>
            <a:ext cx="420547" cy="534723"/>
          </a:xfrm>
          <a:prstGeom prst="rect">
            <a:avLst/>
          </a:prstGeom>
        </p:spPr>
      </p:pic>
      <p:sp>
        <p:nvSpPr>
          <p:cNvPr id="5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18249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93975" y="2790986"/>
            <a:ext cx="454720" cy="56779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139055" y="2784796"/>
            <a:ext cx="424020" cy="52945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06675" y="2749427"/>
            <a:ext cx="456287" cy="56975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35834" y="2789017"/>
            <a:ext cx="408252" cy="50977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895099" y="2747707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64791" y="2726775"/>
            <a:ext cx="454720" cy="567792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757907" y="2780396"/>
            <a:ext cx="420547" cy="53472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436502" y="2760006"/>
            <a:ext cx="454720" cy="567792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720535" y="2751385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8909" y="2539771"/>
            <a:ext cx="7216482" cy="304697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730 =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206 =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184 = 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770 =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444 =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811 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48351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Ст.114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7378" y="477466"/>
            <a:ext cx="1023401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4000" b="1" dirty="0" err="1" smtClean="0"/>
              <a:t>Пригадаймо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50579" y="1343722"/>
            <a:ext cx="2550193" cy="23920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913840" y="1345781"/>
            <a:ext cx="7216482" cy="954093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Визначте,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в кожному </a:t>
            </a:r>
            <a:r>
              <a:rPr lang="ru-RU" sz="2800" b="1" dirty="0" err="1">
                <a:solidFill>
                  <a:srgbClr val="7030A0"/>
                </a:solidFill>
              </a:rPr>
              <a:t>числі</a:t>
            </a:r>
            <a:r>
              <a:rPr lang="ru-RU" sz="2800" b="1" dirty="0">
                <a:solidFill>
                  <a:srgbClr val="7030A0"/>
                </a:solidFill>
              </a:rPr>
              <a:t> всього </a:t>
            </a:r>
            <a:r>
              <a:rPr lang="ru-RU" sz="2800" b="1" dirty="0" err="1">
                <a:solidFill>
                  <a:srgbClr val="7030A0"/>
                </a:solidFill>
              </a:rPr>
              <a:t>сотень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усього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десятків</a:t>
            </a:r>
            <a:r>
              <a:rPr lang="ru-RU" sz="2800" b="1" dirty="0">
                <a:solidFill>
                  <a:srgbClr val="7030A0"/>
                </a:solidFill>
              </a:rPr>
              <a:t>, </a:t>
            </a:r>
            <a:r>
              <a:rPr lang="ru-RU" sz="2800" b="1" dirty="0" err="1">
                <a:solidFill>
                  <a:srgbClr val="7030A0"/>
                </a:solidFill>
              </a:rPr>
              <a:t>усього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одиниць</a:t>
            </a:r>
            <a:r>
              <a:rPr lang="ru-RU" sz="2800" b="1" dirty="0">
                <a:solidFill>
                  <a:srgbClr val="7030A0"/>
                </a:solidFill>
              </a:rPr>
              <a:t>.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87574" y="2569131"/>
            <a:ext cx="113084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 с.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11248" y="2569131"/>
            <a:ext cx="142459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73 д.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300318" y="2569131"/>
            <a:ext cx="158417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730 од.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088" y="3013918"/>
            <a:ext cx="113932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 с.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2762" y="3013918"/>
            <a:ext cx="143308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 д.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91831" y="3013918"/>
            <a:ext cx="158417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206 од.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42335" y="3499328"/>
            <a:ext cx="116937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 с.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66008" y="3499328"/>
            <a:ext cx="1369839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18 д.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55078" y="3499328"/>
            <a:ext cx="158417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184 од.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57895" y="4063258"/>
            <a:ext cx="1153815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 с.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81570" y="4063258"/>
            <a:ext cx="135427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77 д.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70639" y="4063258"/>
            <a:ext cx="158417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770 од.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03136" y="4509914"/>
            <a:ext cx="120857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 с.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56876" y="4522238"/>
            <a:ext cx="1403665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44 д.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15879" y="4509914"/>
            <a:ext cx="158417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444 од.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042335" y="5033447"/>
            <a:ext cx="116937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 с.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66009" y="5033447"/>
            <a:ext cx="136984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81 д. =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355078" y="5033447"/>
            <a:ext cx="1584177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811 од.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3045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13" grpId="0"/>
      <p:bldP spid="15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8 Повторення за рік\2026-05-05_2007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331" y="2424584"/>
            <a:ext cx="2949459" cy="23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4" y="5711138"/>
            <a:ext cx="184355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Ст.114-115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1469" y="405458"/>
            <a:ext cx="9967471" cy="12003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3600" b="1" dirty="0" smtClean="0"/>
              <a:t>Розгляньте </a:t>
            </a:r>
            <a:r>
              <a:rPr lang="ru-RU" sz="3600" b="1" dirty="0" err="1"/>
              <a:t>знаходження</a:t>
            </a:r>
            <a:r>
              <a:rPr lang="ru-RU" sz="3600" b="1" dirty="0"/>
              <a:t> частки 141 : 3: </a:t>
            </a:r>
            <a:endParaRPr lang="ru-RU" sz="3600" b="1" dirty="0" smtClean="0"/>
          </a:p>
          <a:p>
            <a:pPr algn="ctr"/>
            <a:r>
              <a:rPr lang="ru-RU" sz="3600" b="1" dirty="0" err="1" smtClean="0"/>
              <a:t>усне</a:t>
            </a:r>
            <a:r>
              <a:rPr lang="ru-RU" sz="3600" b="1" dirty="0" smtClean="0"/>
              <a:t> </a:t>
            </a:r>
            <a:r>
              <a:rPr lang="ru-RU" sz="3600" b="1" dirty="0"/>
              <a:t>і </a:t>
            </a:r>
            <a:r>
              <a:rPr lang="ru-RU" sz="3600" b="1" dirty="0" err="1" smtClean="0"/>
              <a:t>письмове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318" y="1701602"/>
            <a:ext cx="7887001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141 : 3 = (120 + 21) : 3 = 120 : 3 + 21 : 3 = 40 + 7 = 47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9320" y="2264306"/>
            <a:ext cx="773231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</a:rPr>
              <a:t>Визначаю</a:t>
            </a:r>
            <a:r>
              <a:rPr lang="ru-RU" sz="2400" b="1" dirty="0">
                <a:solidFill>
                  <a:srgbClr val="FFFF00"/>
                </a:solidFill>
              </a:rPr>
              <a:t> кількість цифр у </a:t>
            </a:r>
            <a:r>
              <a:rPr lang="ru-RU" sz="2400" b="1" dirty="0" err="1">
                <a:solidFill>
                  <a:srgbClr val="FFFF00"/>
                </a:solidFill>
              </a:rPr>
              <a:t>частці</a:t>
            </a:r>
            <a:r>
              <a:rPr lang="ru-RU" sz="2400" b="1" dirty="0"/>
              <a:t>. Для цього </a:t>
            </a:r>
            <a:r>
              <a:rPr lang="ru-RU" sz="2400" b="1" dirty="0" err="1"/>
              <a:t>знаходжу</a:t>
            </a:r>
            <a:r>
              <a:rPr lang="ru-RU" sz="2400" b="1" dirty="0"/>
              <a:t> перше </a:t>
            </a:r>
            <a:r>
              <a:rPr lang="ru-RU" sz="2400" b="1" dirty="0" err="1"/>
              <a:t>неповне</a:t>
            </a:r>
            <a:r>
              <a:rPr lang="ru-RU" sz="2400" b="1" dirty="0"/>
              <a:t> ділене. У </a:t>
            </a:r>
            <a:r>
              <a:rPr lang="ru-RU" sz="2400" b="1" dirty="0" err="1"/>
              <a:t>діленому</a:t>
            </a:r>
            <a:r>
              <a:rPr lang="ru-RU" sz="2400" b="1" dirty="0"/>
              <a:t> є 1 сотня. 1 сотню не можна </a:t>
            </a:r>
            <a:r>
              <a:rPr lang="ru-RU" sz="2400" b="1" dirty="0" err="1" smtClean="0"/>
              <a:t>поділити</a:t>
            </a:r>
            <a:r>
              <a:rPr lang="ru-RU" sz="2400" b="1" dirty="0" smtClean="0"/>
              <a:t> </a:t>
            </a:r>
            <a:r>
              <a:rPr lang="ru-RU" sz="2400" b="1" dirty="0"/>
              <a:t>на 3 так, щоб у </a:t>
            </a:r>
            <a:r>
              <a:rPr lang="ru-RU" sz="2400" b="1" dirty="0" err="1"/>
              <a:t>частці</a:t>
            </a:r>
            <a:r>
              <a:rPr lang="ru-RU" sz="2400" b="1" dirty="0"/>
              <a:t> були </a:t>
            </a:r>
            <a:r>
              <a:rPr lang="ru-RU" sz="2400" b="1" dirty="0" err="1"/>
              <a:t>сотні</a:t>
            </a:r>
            <a:r>
              <a:rPr lang="ru-RU" sz="2400" b="1" dirty="0"/>
              <a:t>. </a:t>
            </a:r>
            <a:r>
              <a:rPr lang="ru-RU" sz="2400" b="1" dirty="0" err="1"/>
              <a:t>Утворимо</a:t>
            </a:r>
            <a:r>
              <a:rPr lang="ru-RU" sz="2400" b="1" dirty="0"/>
              <a:t> перше </a:t>
            </a:r>
            <a:r>
              <a:rPr lang="ru-RU" sz="2400" b="1" dirty="0" err="1"/>
              <a:t>неповне</a:t>
            </a:r>
            <a:r>
              <a:rPr lang="ru-RU" sz="2400" b="1" dirty="0"/>
              <a:t> ділене із 1 </a:t>
            </a:r>
            <a:r>
              <a:rPr lang="ru-RU" sz="2400" b="1" dirty="0" err="1"/>
              <a:t>сотні</a:t>
            </a:r>
            <a:r>
              <a:rPr lang="ru-RU" sz="2400" b="1" dirty="0"/>
              <a:t> й 4 </a:t>
            </a:r>
            <a:r>
              <a:rPr lang="ru-RU" sz="2400" b="1" dirty="0" err="1"/>
              <a:t>десятків</a:t>
            </a:r>
            <a:r>
              <a:rPr lang="ru-RU" sz="2400" b="1" dirty="0"/>
              <a:t>. 14 д. — це буде перше </a:t>
            </a:r>
            <a:r>
              <a:rPr lang="ru-RU" sz="2400" b="1" dirty="0" err="1"/>
              <a:t>неповне</a:t>
            </a:r>
            <a:r>
              <a:rPr lang="ru-RU" sz="2400" b="1" dirty="0"/>
              <a:t> ділене. </a:t>
            </a:r>
            <a:r>
              <a:rPr lang="ru-RU" sz="2400" b="1" dirty="0" err="1"/>
              <a:t>Отже</a:t>
            </a:r>
            <a:r>
              <a:rPr lang="ru-RU" sz="2400" b="1" dirty="0"/>
              <a:t>, у </a:t>
            </a:r>
            <a:r>
              <a:rPr lang="ru-RU" sz="2400" b="1" dirty="0" err="1"/>
              <a:t>частці</a:t>
            </a:r>
            <a:r>
              <a:rPr lang="ru-RU" sz="2400" b="1" dirty="0"/>
              <a:t> </a:t>
            </a:r>
            <a:r>
              <a:rPr lang="ru-RU" sz="2400" b="1" dirty="0" err="1"/>
              <a:t>найвищим</a:t>
            </a:r>
            <a:r>
              <a:rPr lang="ru-RU" sz="2400" b="1" dirty="0"/>
              <a:t> </a:t>
            </a:r>
            <a:r>
              <a:rPr lang="ru-RU" sz="2400" b="1" dirty="0" err="1"/>
              <a:t>розрядом</a:t>
            </a:r>
            <a:r>
              <a:rPr lang="ru-RU" sz="2400" b="1" dirty="0"/>
              <a:t> </a:t>
            </a:r>
            <a:r>
              <a:rPr lang="ru-RU" sz="2400" b="1" dirty="0" err="1"/>
              <a:t>будуть</a:t>
            </a:r>
            <a:r>
              <a:rPr lang="ru-RU" sz="2400" b="1" dirty="0"/>
              <a:t> десятки. Результат ділення — </a:t>
            </a:r>
            <a:r>
              <a:rPr lang="ru-RU" sz="2400" b="1" dirty="0" err="1"/>
              <a:t>двоцифрове</a:t>
            </a:r>
            <a:r>
              <a:rPr lang="ru-RU" sz="2400" b="1" dirty="0"/>
              <a:t> число.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7535" y="4948950"/>
            <a:ext cx="691409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FFFF00"/>
                </a:solidFill>
              </a:rPr>
              <a:t>Ділю</a:t>
            </a:r>
            <a:r>
              <a:rPr lang="ru-RU" sz="2400" b="1" dirty="0">
                <a:solidFill>
                  <a:srgbClr val="FFFF00"/>
                </a:solidFill>
              </a:rPr>
              <a:t> десятки</a:t>
            </a:r>
            <a:r>
              <a:rPr lang="ru-RU" sz="2400" b="1" dirty="0"/>
              <a:t>. </a:t>
            </a:r>
            <a:r>
              <a:rPr lang="ru-RU" sz="2400" b="1" dirty="0" err="1"/>
              <a:t>Поділю</a:t>
            </a:r>
            <a:r>
              <a:rPr lang="ru-RU" sz="2400" b="1" dirty="0"/>
              <a:t>: 14 на 3, буде 4 десятки. </a:t>
            </a:r>
            <a:endParaRPr lang="ru-RU" sz="2400" b="1" dirty="0" smtClean="0"/>
          </a:p>
          <a:p>
            <a:r>
              <a:rPr lang="ru-RU" sz="2400" b="1" dirty="0" smtClean="0"/>
              <a:t>Продовж </a:t>
            </a:r>
            <a:r>
              <a:rPr lang="ru-RU" sz="2400" b="1" dirty="0" err="1"/>
              <a:t>міркування</a:t>
            </a:r>
            <a:r>
              <a:rPr lang="ru-RU" sz="2400" b="1" dirty="0"/>
              <a:t> </a:t>
            </a:r>
            <a:r>
              <a:rPr lang="ru-RU" sz="2400" b="1" dirty="0" err="1"/>
              <a:t>самостійно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580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0994" y="617536"/>
            <a:ext cx="10062616" cy="13000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/>
              <a:t>Розгляньте </a:t>
            </a:r>
            <a:r>
              <a:rPr lang="ru-RU" sz="3600" b="1" dirty="0"/>
              <a:t>частки й </a:t>
            </a:r>
            <a:r>
              <a:rPr lang="ru-RU" sz="3600" b="1" dirty="0" err="1" smtClean="0"/>
              <a:t>визначте</a:t>
            </a:r>
            <a:r>
              <a:rPr lang="ru-RU" sz="3600" b="1" dirty="0" smtClean="0"/>
              <a:t>, </a:t>
            </a:r>
            <a:r>
              <a:rPr lang="ru-RU" sz="3600" b="1" dirty="0"/>
              <a:t>у яких із них у </a:t>
            </a:r>
            <a:r>
              <a:rPr lang="ru-RU" sz="3600" b="1" dirty="0" err="1" smtClean="0"/>
              <a:t>результаті</a:t>
            </a:r>
            <a:r>
              <a:rPr lang="ru-RU" sz="3600" b="1" dirty="0" smtClean="0"/>
              <a:t> </a:t>
            </a:r>
            <a:r>
              <a:rPr lang="ru-RU" sz="3600" b="1" dirty="0"/>
              <a:t>буде </a:t>
            </a:r>
            <a:r>
              <a:rPr lang="ru-RU" sz="3600" b="1" dirty="0" err="1"/>
              <a:t>двоцифрове</a:t>
            </a:r>
            <a:r>
              <a:rPr lang="ru-RU" sz="3600" b="1" dirty="0"/>
              <a:t> число. </a:t>
            </a:r>
            <a:r>
              <a:rPr lang="ru-RU" sz="3600" b="1" dirty="0" err="1" smtClean="0"/>
              <a:t>Обґрунтуйте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5" y="5711138"/>
            <a:ext cx="133949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№634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90770" y="2129947"/>
            <a:ext cx="1588893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768 : 8  </a:t>
            </a:r>
            <a:r>
              <a:rPr lang="ru-RU" sz="3600" b="1" dirty="0" smtClean="0"/>
              <a:t>  </a:t>
            </a:r>
          </a:p>
          <a:p>
            <a:r>
              <a:rPr lang="ru-RU" sz="3600" b="1" dirty="0" smtClean="0"/>
              <a:t>476 </a:t>
            </a:r>
            <a:r>
              <a:rPr lang="ru-RU" sz="3600" b="1" dirty="0"/>
              <a:t>: 4 </a:t>
            </a:r>
            <a:r>
              <a:rPr lang="ru-RU" sz="3600" b="1" dirty="0" smtClean="0"/>
              <a:t>   </a:t>
            </a:r>
          </a:p>
          <a:p>
            <a:r>
              <a:rPr lang="ru-RU" sz="3600" b="1" dirty="0" smtClean="0"/>
              <a:t>216 </a:t>
            </a:r>
            <a:r>
              <a:rPr lang="ru-RU" sz="3600" b="1" dirty="0"/>
              <a:t>: 2 </a:t>
            </a:r>
            <a:r>
              <a:rPr lang="ru-RU" sz="3600" b="1" dirty="0" smtClean="0"/>
              <a:t>   </a:t>
            </a:r>
          </a:p>
          <a:p>
            <a:r>
              <a:rPr lang="ru-RU" sz="3600" b="1" dirty="0" smtClean="0"/>
              <a:t>564 </a:t>
            </a:r>
            <a:r>
              <a:rPr lang="ru-RU" sz="3600" b="1" dirty="0"/>
              <a:t>: 6 </a:t>
            </a:r>
            <a:r>
              <a:rPr lang="ru-RU" sz="3600" b="1" dirty="0" smtClean="0"/>
              <a:t>   </a:t>
            </a:r>
          </a:p>
          <a:p>
            <a:r>
              <a:rPr lang="ru-RU" sz="3600" b="1" dirty="0" smtClean="0"/>
              <a:t>123 </a:t>
            </a:r>
            <a:r>
              <a:rPr lang="ru-RU" sz="3600" b="1" dirty="0"/>
              <a:t>: 3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2779663" y="2129947"/>
            <a:ext cx="8333947" cy="504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7 &lt; 8, тому І </a:t>
            </a:r>
            <a:r>
              <a:rPr lang="ru-RU" sz="3600" b="1" dirty="0" err="1" smtClean="0">
                <a:solidFill>
                  <a:srgbClr val="FFFF00"/>
                </a:solidFill>
              </a:rPr>
              <a:t>неповне</a:t>
            </a:r>
            <a:r>
              <a:rPr lang="ru-RU" sz="3600" b="1" dirty="0" smtClean="0">
                <a:solidFill>
                  <a:srgbClr val="FFFF00"/>
                </a:solidFill>
              </a:rPr>
              <a:t> ділене 76д., </a:t>
            </a:r>
            <a:r>
              <a:rPr lang="ru-RU" sz="3600" b="1" dirty="0" err="1" smtClean="0">
                <a:solidFill>
                  <a:srgbClr val="FFFF00"/>
                </a:solidFill>
              </a:rPr>
              <a:t>отже</a:t>
            </a:r>
            <a:r>
              <a:rPr lang="ru-RU" sz="3600" b="1" dirty="0" smtClean="0">
                <a:solidFill>
                  <a:srgbClr val="FFFF00"/>
                </a:solidFill>
              </a:rPr>
              <a:t> …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779663" y="2709714"/>
            <a:ext cx="8333947" cy="504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4 = 4, тому І </a:t>
            </a:r>
            <a:r>
              <a:rPr lang="ru-RU" sz="3600" b="1" dirty="0" err="1" smtClean="0">
                <a:solidFill>
                  <a:srgbClr val="FFFF00"/>
                </a:solidFill>
              </a:rPr>
              <a:t>неповне</a:t>
            </a:r>
            <a:r>
              <a:rPr lang="ru-RU" sz="3600" b="1" dirty="0" smtClean="0">
                <a:solidFill>
                  <a:srgbClr val="FFFF00"/>
                </a:solidFill>
              </a:rPr>
              <a:t> ділене 4с., </a:t>
            </a:r>
            <a:r>
              <a:rPr lang="ru-RU" sz="3600" b="1" dirty="0" err="1" smtClean="0">
                <a:solidFill>
                  <a:srgbClr val="FFFF00"/>
                </a:solidFill>
              </a:rPr>
              <a:t>отже</a:t>
            </a:r>
            <a:r>
              <a:rPr lang="ru-RU" sz="3600" b="1" dirty="0" smtClean="0">
                <a:solidFill>
                  <a:srgbClr val="FFFF00"/>
                </a:solidFill>
              </a:rPr>
              <a:t> …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773521" y="3309080"/>
            <a:ext cx="8333947" cy="504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2 = 2, тому І </a:t>
            </a:r>
            <a:r>
              <a:rPr lang="ru-RU" sz="3600" b="1" dirty="0" err="1" smtClean="0">
                <a:solidFill>
                  <a:srgbClr val="FFFF00"/>
                </a:solidFill>
              </a:rPr>
              <a:t>неповне</a:t>
            </a:r>
            <a:r>
              <a:rPr lang="ru-RU" sz="3600" b="1" dirty="0" smtClean="0">
                <a:solidFill>
                  <a:srgbClr val="FFFF00"/>
                </a:solidFill>
              </a:rPr>
              <a:t> ділене 2с., </a:t>
            </a:r>
            <a:r>
              <a:rPr lang="ru-RU" sz="3600" b="1" dirty="0" err="1" smtClean="0">
                <a:solidFill>
                  <a:srgbClr val="FFFF00"/>
                </a:solidFill>
              </a:rPr>
              <a:t>отже</a:t>
            </a:r>
            <a:r>
              <a:rPr lang="ru-RU" sz="3600" b="1" dirty="0" smtClean="0">
                <a:solidFill>
                  <a:srgbClr val="FFFF00"/>
                </a:solidFill>
              </a:rPr>
              <a:t> …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00929" y="3937695"/>
            <a:ext cx="8333947" cy="504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5 &lt; 6, тому І </a:t>
            </a:r>
            <a:r>
              <a:rPr lang="ru-RU" sz="3600" b="1" dirty="0" err="1" smtClean="0">
                <a:solidFill>
                  <a:srgbClr val="FFFF00"/>
                </a:solidFill>
              </a:rPr>
              <a:t>неповне</a:t>
            </a:r>
            <a:r>
              <a:rPr lang="ru-RU" sz="3600" b="1" dirty="0" smtClean="0">
                <a:solidFill>
                  <a:srgbClr val="FFFF00"/>
                </a:solidFill>
              </a:rPr>
              <a:t> ділене 56д., </a:t>
            </a:r>
            <a:r>
              <a:rPr lang="ru-RU" sz="3600" b="1" dirty="0" err="1" smtClean="0">
                <a:solidFill>
                  <a:srgbClr val="FFFF00"/>
                </a:solidFill>
              </a:rPr>
              <a:t>отже</a:t>
            </a:r>
            <a:r>
              <a:rPr lang="ru-RU" sz="3600" b="1" dirty="0" smtClean="0">
                <a:solidFill>
                  <a:srgbClr val="FFFF00"/>
                </a:solidFill>
              </a:rPr>
              <a:t> …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779663" y="4488213"/>
            <a:ext cx="8333947" cy="504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1 &lt; 3, тому І </a:t>
            </a:r>
            <a:r>
              <a:rPr lang="ru-RU" sz="3600" b="1" dirty="0" err="1" smtClean="0">
                <a:solidFill>
                  <a:srgbClr val="FFFF00"/>
                </a:solidFill>
              </a:rPr>
              <a:t>неповне</a:t>
            </a:r>
            <a:r>
              <a:rPr lang="ru-RU" sz="3600" b="1" dirty="0" smtClean="0">
                <a:solidFill>
                  <a:srgbClr val="FFFF00"/>
                </a:solidFill>
              </a:rPr>
              <a:t> ділене 12д., </a:t>
            </a:r>
            <a:r>
              <a:rPr lang="ru-RU" sz="3600" b="1" dirty="0" err="1" smtClean="0">
                <a:solidFill>
                  <a:srgbClr val="FFFF00"/>
                </a:solidFill>
              </a:rPr>
              <a:t>отже</a:t>
            </a:r>
            <a:r>
              <a:rPr lang="ru-RU" sz="3600" b="1" dirty="0" smtClean="0">
                <a:solidFill>
                  <a:srgbClr val="FFFF00"/>
                </a:solidFill>
              </a:rPr>
              <a:t> …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074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71" grpId="0" animBg="1"/>
      <p:bldP spid="72" grpId="0" animBg="1"/>
      <p:bldP spid="74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050994" y="465136"/>
            <a:ext cx="10062616" cy="74295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 smtClean="0"/>
              <a:t>Виконайте</a:t>
            </a:r>
            <a:r>
              <a:rPr lang="ru-RU" sz="4000" b="1" dirty="0" smtClean="0"/>
              <a:t> </a:t>
            </a:r>
            <a:r>
              <a:rPr lang="ru-RU" sz="4000" b="1" dirty="0"/>
              <a:t>ділення </a:t>
            </a:r>
            <a:r>
              <a:rPr lang="ru-RU" sz="4000" b="1" dirty="0" err="1"/>
              <a:t>письмово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5" y="5711138"/>
            <a:ext cx="133949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Ст.115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№635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4" name="Picture 3" descr="D:\Картинки до тестів\Казки\2026-01-16_22574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226" y="3922046"/>
            <a:ext cx="1496035" cy="251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916978" y="1294292"/>
            <a:ext cx="609986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623 : 7 </a:t>
            </a:r>
            <a:r>
              <a:rPr lang="ru-RU" sz="3600" b="1" dirty="0" smtClean="0"/>
              <a:t>       116 </a:t>
            </a:r>
            <a:r>
              <a:rPr lang="ru-RU" sz="3600" b="1" dirty="0"/>
              <a:t>: 4 </a:t>
            </a:r>
            <a:r>
              <a:rPr lang="ru-RU" sz="3600" b="1" dirty="0" smtClean="0"/>
              <a:t>       525 </a:t>
            </a:r>
            <a:r>
              <a:rPr lang="ru-RU" sz="3600" b="1" dirty="0"/>
              <a:t>: 7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809042" y="2532047"/>
            <a:ext cx="0" cy="753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2808444" y="2861271"/>
            <a:ext cx="1057164" cy="7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447242" y="2772712"/>
            <a:ext cx="454720" cy="56779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461331" y="2732092"/>
            <a:ext cx="302667" cy="272949"/>
          </a:xfrm>
          <a:prstGeom prst="rect">
            <a:avLst/>
          </a:prstGeom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1715446" y="3213770"/>
            <a:ext cx="1092998" cy="165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753166" y="3435187"/>
            <a:ext cx="302667" cy="27294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445159" y="242846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443026" y="2432475"/>
            <a:ext cx="454720" cy="567792"/>
          </a:xfrm>
          <a:prstGeom prst="rect">
            <a:avLst/>
          </a:prstGeom>
        </p:spPr>
      </p:pic>
      <p:cxnSp>
        <p:nvCxnSpPr>
          <p:cNvPr id="56" name="Прямая соединительная линия 55"/>
          <p:cNvCxnSpPr/>
          <p:nvPr/>
        </p:nvCxnSpPr>
        <p:spPr>
          <a:xfrm>
            <a:off x="2140051" y="3955275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376900" y="3817320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53166" y="2767550"/>
            <a:ext cx="454720" cy="567792"/>
          </a:xfrm>
          <a:prstGeom prst="rect">
            <a:avLst/>
          </a:prstGeom>
        </p:spPr>
      </p:pic>
      <p:cxnSp>
        <p:nvCxnSpPr>
          <p:cNvPr id="60" name="Прямая соединительная линия 59"/>
          <p:cNvCxnSpPr/>
          <p:nvPr/>
        </p:nvCxnSpPr>
        <p:spPr>
          <a:xfrm>
            <a:off x="6468668" y="2554259"/>
            <a:ext cx="0" cy="753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5352360" y="3230324"/>
            <a:ext cx="1092799" cy="151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6461252" y="2855961"/>
            <a:ext cx="1079915" cy="1260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V="1">
            <a:off x="5737361" y="3924361"/>
            <a:ext cx="720028" cy="309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068065" y="2732091"/>
            <a:ext cx="302667" cy="272949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5402408" y="3412101"/>
            <a:ext cx="302667" cy="272949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457554" y="2415941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54867" y="3805214"/>
            <a:ext cx="454720" cy="567792"/>
          </a:xfrm>
          <a:prstGeom prst="rect">
            <a:avLst/>
          </a:prstGeom>
        </p:spPr>
      </p:pic>
      <p:cxnSp>
        <p:nvCxnSpPr>
          <p:cNvPr id="76" name="Прямая соединительная линия 75"/>
          <p:cNvCxnSpPr/>
          <p:nvPr/>
        </p:nvCxnSpPr>
        <p:spPr>
          <a:xfrm>
            <a:off x="10022606" y="2476593"/>
            <a:ext cx="0" cy="753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10046780" y="2847289"/>
            <a:ext cx="113946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8630278" y="2724797"/>
            <a:ext cx="302667" cy="272949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000888" y="3433785"/>
            <a:ext cx="302667" cy="272949"/>
          </a:xfrm>
          <a:prstGeom prst="rect">
            <a:avLst/>
          </a:prstGeom>
        </p:spPr>
      </p:pic>
      <p:cxnSp>
        <p:nvCxnSpPr>
          <p:cNvPr id="84" name="Прямая соединительная линия 83"/>
          <p:cNvCxnSpPr/>
          <p:nvPr/>
        </p:nvCxnSpPr>
        <p:spPr>
          <a:xfrm>
            <a:off x="8990985" y="3258566"/>
            <a:ext cx="10557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9409861" y="3955275"/>
            <a:ext cx="6821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86089" y="5649049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768838" y="2399237"/>
            <a:ext cx="454720" cy="56779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662152" y="3817320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107092" y="4937826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448355" y="5649049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662152" y="2412750"/>
            <a:ext cx="454720" cy="567792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7121530" y="1357141"/>
            <a:ext cx="434455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</a:rPr>
              <a:t>Перевірте</a:t>
            </a:r>
            <a:r>
              <a:rPr lang="ru-RU" sz="3200" b="1" dirty="0" smtClean="0">
                <a:solidFill>
                  <a:srgbClr val="7030A0"/>
                </a:solidFill>
              </a:rPr>
              <a:t> множенням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834390" y="2784904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38577" y="2774557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868887" y="2449010"/>
            <a:ext cx="420547" cy="534723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097477" y="5622151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960222" y="2749637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496717" y="5267474"/>
            <a:ext cx="420547" cy="534723"/>
          </a:xfrm>
          <a:prstGeom prst="rect">
            <a:avLst/>
          </a:prstGeom>
        </p:spPr>
      </p:pic>
      <p:sp>
        <p:nvSpPr>
          <p:cNvPr id="120" name="Прямоугольник 119"/>
          <p:cNvSpPr/>
          <p:nvPr/>
        </p:nvSpPr>
        <p:spPr>
          <a:xfrm>
            <a:off x="1696523" y="5159727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ambria"/>
                <a:ea typeface="Cambria"/>
              </a:rPr>
              <a:t>˟</a:t>
            </a:r>
            <a:endParaRPr lang="ru-RU" sz="3200" dirty="0"/>
          </a:p>
        </p:txBody>
      </p:sp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044507" y="5260801"/>
            <a:ext cx="454720" cy="567792"/>
          </a:xfrm>
          <a:prstGeom prst="rect">
            <a:avLst/>
          </a:prstGeom>
        </p:spPr>
      </p:pic>
      <p:cxnSp>
        <p:nvCxnSpPr>
          <p:cNvPr id="122" name="Прямая соединительная линия 121"/>
          <p:cNvCxnSpPr/>
          <p:nvPr/>
        </p:nvCxnSpPr>
        <p:spPr>
          <a:xfrm>
            <a:off x="1737387" y="5744670"/>
            <a:ext cx="11040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201919" y="2772712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325605" y="2388943"/>
            <a:ext cx="454720" cy="567792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319631" y="5652664"/>
            <a:ext cx="454720" cy="567792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097477" y="2412753"/>
            <a:ext cx="454720" cy="567792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737361" y="4915100"/>
            <a:ext cx="454720" cy="56779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696879" y="2772712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438226" y="2749637"/>
            <a:ext cx="454720" cy="567792"/>
          </a:xfrm>
          <a:prstGeom prst="rect">
            <a:avLst/>
          </a:prstGeom>
        </p:spPr>
      </p:pic>
      <p:pic>
        <p:nvPicPr>
          <p:cNvPr id="131" name="Рисунок 13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997772" y="2426230"/>
            <a:ext cx="454720" cy="567792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108785" y="2429287"/>
            <a:ext cx="420547" cy="534723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686200" y="2408447"/>
            <a:ext cx="454720" cy="567792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735932" y="3149889"/>
            <a:ext cx="454720" cy="56779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370084" y="3172423"/>
            <a:ext cx="454720" cy="567792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29131" y="2429954"/>
            <a:ext cx="454720" cy="567792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708166" y="3486203"/>
            <a:ext cx="454720" cy="567792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685435" y="3149889"/>
            <a:ext cx="454720" cy="567792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363444" y="3486182"/>
            <a:ext cx="454720" cy="567792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5410663" y="5649049"/>
            <a:ext cx="454720" cy="567792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125380" y="2791091"/>
            <a:ext cx="420547" cy="534723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77598" y="3106311"/>
            <a:ext cx="454720" cy="567792"/>
          </a:xfrm>
          <a:prstGeom prst="rect">
            <a:avLst/>
          </a:prstGeom>
        </p:spPr>
      </p:pic>
      <p:sp>
        <p:nvSpPr>
          <p:cNvPr id="148" name="Прямоугольник 147"/>
          <p:cNvSpPr/>
          <p:nvPr/>
        </p:nvSpPr>
        <p:spPr>
          <a:xfrm>
            <a:off x="5344935" y="5159727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ambria"/>
                <a:ea typeface="Cambria"/>
              </a:rPr>
              <a:t>˟</a:t>
            </a:r>
            <a:endParaRPr lang="ru-RU" sz="3200" dirty="0"/>
          </a:p>
        </p:txBody>
      </p:sp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492160" y="3117258"/>
            <a:ext cx="454720" cy="567792"/>
          </a:xfrm>
          <a:prstGeom prst="rect">
            <a:avLst/>
          </a:prstGeom>
        </p:spPr>
      </p:pic>
      <p:cxnSp>
        <p:nvCxnSpPr>
          <p:cNvPr id="150" name="Прямая соединительная линия 149"/>
          <p:cNvCxnSpPr/>
          <p:nvPr/>
        </p:nvCxnSpPr>
        <p:spPr>
          <a:xfrm>
            <a:off x="5372205" y="5756937"/>
            <a:ext cx="11040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997772" y="5662042"/>
            <a:ext cx="454720" cy="567792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696523" y="5645210"/>
            <a:ext cx="454720" cy="567792"/>
          </a:xfrm>
          <a:prstGeom prst="rect">
            <a:avLst/>
          </a:prstGeom>
        </p:spPr>
      </p:pic>
      <p:sp>
        <p:nvSpPr>
          <p:cNvPr id="157" name="Прямоугольник 156"/>
          <p:cNvSpPr/>
          <p:nvPr/>
        </p:nvSpPr>
        <p:spPr>
          <a:xfrm>
            <a:off x="8961674" y="5159727"/>
            <a:ext cx="3626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ambria"/>
                <a:ea typeface="Cambria"/>
              </a:rPr>
              <a:t>˟</a:t>
            </a:r>
            <a:endParaRPr lang="ru-RU" sz="3200" dirty="0"/>
          </a:p>
        </p:txBody>
      </p:sp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726451" y="4915078"/>
            <a:ext cx="454720" cy="567792"/>
          </a:xfrm>
          <a:prstGeom prst="rect">
            <a:avLst/>
          </a:prstGeom>
        </p:spPr>
      </p:pic>
      <p:cxnSp>
        <p:nvCxnSpPr>
          <p:cNvPr id="159" name="Прямая соединительная линия 158"/>
          <p:cNvCxnSpPr/>
          <p:nvPr/>
        </p:nvCxnSpPr>
        <p:spPr>
          <a:xfrm>
            <a:off x="8960222" y="5756937"/>
            <a:ext cx="11040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685435" y="5630181"/>
            <a:ext cx="454720" cy="5677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83647" y="2359968"/>
            <a:ext cx="292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cs typeface="Calibri"/>
              </a:rPr>
              <a:t>'</a:t>
            </a:r>
            <a:endParaRPr lang="ru-RU" sz="3200" dirty="0"/>
          </a:p>
        </p:txBody>
      </p:sp>
      <p:sp>
        <p:nvSpPr>
          <p:cNvPr id="163" name="Прямоугольник 162"/>
          <p:cNvSpPr/>
          <p:nvPr/>
        </p:nvSpPr>
        <p:spPr>
          <a:xfrm>
            <a:off x="6013449" y="2349674"/>
            <a:ext cx="2920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cs typeface="Calibri"/>
              </a:rPr>
              <a:t>'</a:t>
            </a:r>
            <a:endParaRPr lang="ru-RU" sz="3200" dirty="0"/>
          </a:p>
        </p:txBody>
      </p:sp>
      <p:sp>
        <p:nvSpPr>
          <p:cNvPr id="164" name="Прямоугольник 163"/>
          <p:cNvSpPr/>
          <p:nvPr/>
        </p:nvSpPr>
        <p:spPr>
          <a:xfrm>
            <a:off x="9618642" y="2329908"/>
            <a:ext cx="269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cs typeface="Calibri"/>
              </a:rPr>
              <a:t>'</a:t>
            </a:r>
            <a:endParaRPr lang="ru-RU" sz="3200" dirty="0"/>
          </a:p>
        </p:txBody>
      </p:sp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66069" y="3490944"/>
            <a:ext cx="454720" cy="567792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460446" y="3500285"/>
            <a:ext cx="454720" cy="567792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2501245" y="4915100"/>
            <a:ext cx="454720" cy="567792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48532" y="3118658"/>
            <a:ext cx="454720" cy="567792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705075" y="3481553"/>
            <a:ext cx="454720" cy="56779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07363" y="3481553"/>
            <a:ext cx="454720" cy="567792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373025" y="2749637"/>
            <a:ext cx="454720" cy="56779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29131" y="5630181"/>
            <a:ext cx="454720" cy="567792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810148" y="2772712"/>
            <a:ext cx="454720" cy="567792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090364" y="4915100"/>
            <a:ext cx="454720" cy="567792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397617" y="4954360"/>
            <a:ext cx="420547" cy="534723"/>
          </a:xfrm>
          <a:prstGeom prst="rect">
            <a:avLst/>
          </a:prstGeom>
        </p:spPr>
      </p:pic>
      <p:pic>
        <p:nvPicPr>
          <p:cNvPr id="178" name="Рисунок 17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710362" y="5277335"/>
            <a:ext cx="420547" cy="5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37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48" grpId="0"/>
      <p:bldP spid="157" grpId="0"/>
      <p:bldP spid="3" grpId="0"/>
      <p:bldP spid="163" grpId="0"/>
      <p:bldP spid="16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18899</TotalTime>
  <Words>607</Words>
  <Application>Microsoft Office PowerPoint</Application>
  <PresentationFormat>Произвольный</PresentationFormat>
  <Paragraphs>137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1573</cp:revision>
  <dcterms:created xsi:type="dcterms:W3CDTF">2025-08-27T14:01:18Z</dcterms:created>
  <dcterms:modified xsi:type="dcterms:W3CDTF">2026-05-07T10:01:36Z</dcterms:modified>
</cp:coreProperties>
</file>