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90" r:id="rId3"/>
    <p:sldId id="991" r:id="rId4"/>
    <p:sldId id="286" r:id="rId5"/>
    <p:sldId id="927" r:id="rId6"/>
    <p:sldId id="998" r:id="rId7"/>
    <p:sldId id="999" r:id="rId8"/>
    <p:sldId id="1000" r:id="rId9"/>
    <p:sldId id="1001" r:id="rId10"/>
    <p:sldId id="993" r:id="rId11"/>
    <p:sldId id="1002" r:id="rId12"/>
    <p:sldId id="994" r:id="rId13"/>
    <p:sldId id="313" r:id="rId14"/>
    <p:sldId id="96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Математич</a:t>
          </a:r>
          <a:r>
            <a:rPr lang="uk-UA" sz="3200" b="1" dirty="0" smtClean="0">
              <a:solidFill>
                <a:schemeClr val="bg1"/>
              </a:solidFill>
            </a:rPr>
            <a:t>-ний кросворд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помилок</a:t>
          </a:r>
          <a:r>
            <a:rPr lang="ru-RU" sz="3200" b="1" dirty="0" smtClean="0">
              <a:solidFill>
                <a:schemeClr val="bg1"/>
              </a:solidFill>
            </a:rPr>
            <a:t> в </a:t>
          </a:r>
          <a:r>
            <a:rPr lang="ru-RU" sz="3200" b="1" dirty="0" err="1" smtClean="0">
              <a:solidFill>
                <a:schemeClr val="bg1"/>
              </a:solidFill>
            </a:rPr>
            <a:t>обчисле-ннях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</a:t>
          </a:r>
          <a:r>
            <a:rPr lang="ru-RU" sz="3200" b="1" dirty="0" err="1" smtClean="0"/>
            <a:t>рівнянь</a:t>
          </a:r>
          <a:r>
            <a:rPr lang="ru-RU" sz="3200" b="1" dirty="0" smtClean="0"/>
            <a:t> та 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Письмове ділення </a:t>
          </a:r>
          <a:r>
            <a:rPr lang="uk-UA" sz="3200" b="1" dirty="0" err="1" smtClean="0"/>
            <a:t>трицифрово</a:t>
          </a:r>
          <a:r>
            <a:rPr lang="uk-UA" sz="3200" b="1" dirty="0" smtClean="0"/>
            <a:t>-го числа на одноцифрове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64537" custLinFactX="225788" custLinFactNeighborX="3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1944" custLinFactX="-479879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2930" custLinFactX="-201134" custLinFactNeighborX="-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2033822" y="688072"/>
          <a:ext cx="4273486" cy="289734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Письмове ділення </a:t>
          </a:r>
          <a:r>
            <a:rPr lang="uk-UA" sz="3200" b="1" kern="1200" dirty="0" err="1" smtClean="0"/>
            <a:t>трицифрово</a:t>
          </a:r>
          <a:r>
            <a:rPr lang="uk-UA" sz="3200" b="1" kern="1200" dirty="0" smtClean="0"/>
            <a:t>-го числа на одноцифрове</a:t>
          </a:r>
        </a:p>
      </dsp:txBody>
      <dsp:txXfrm rot="5400000">
        <a:off x="2721895" y="854696"/>
        <a:ext cx="289734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83434" y="980914"/>
          <a:ext cx="4273486" cy="231165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</a:t>
          </a:r>
          <a:r>
            <a:rPr lang="ru-RU" sz="3200" b="1" kern="1200" dirty="0" err="1" smtClean="0"/>
            <a:t>рівнянь</a:t>
          </a:r>
          <a:r>
            <a:rPr lang="ru-RU" sz="3200" b="1" kern="1200" dirty="0" smtClean="0"/>
            <a:t> та 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64349" y="854696"/>
        <a:ext cx="231165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11797" y="811797"/>
          <a:ext cx="4273486" cy="264989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Математич</a:t>
          </a:r>
          <a:r>
            <a:rPr lang="uk-UA" sz="3200" b="1" kern="1200" dirty="0" smtClean="0">
              <a:solidFill>
                <a:schemeClr val="bg1"/>
              </a:solidFill>
            </a:rPr>
            <a:t>-ний кросворд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4989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52092" y="806397"/>
          <a:ext cx="4273486" cy="26606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помилок</a:t>
          </a:r>
          <a:r>
            <a:rPr lang="ru-RU" sz="3200" b="1" kern="1200" dirty="0" smtClean="0">
              <a:solidFill>
                <a:schemeClr val="bg1"/>
              </a:solidFill>
            </a:rPr>
            <a:t> в </a:t>
          </a:r>
          <a:r>
            <a:rPr lang="ru-RU" sz="3200" b="1" kern="1200" dirty="0" err="1" smtClean="0">
              <a:solidFill>
                <a:schemeClr val="bg1"/>
              </a:solidFill>
            </a:rPr>
            <a:t>обчисле-ннях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658490" y="854696"/>
        <a:ext cx="26606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20" y="1053530"/>
            <a:ext cx="9145016" cy="212364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Закріплення письмового ділення трицифрового числа на одноцифрове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47906" y="1485578"/>
            <a:ext cx="750270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п’яти</a:t>
            </a:r>
            <a:r>
              <a:rPr lang="ru-RU" sz="3200" b="1" dirty="0"/>
              <a:t> </a:t>
            </a:r>
            <a:r>
              <a:rPr lang="ru-RU" sz="3200" b="1" dirty="0" err="1"/>
              <a:t>пачок</a:t>
            </a:r>
            <a:r>
              <a:rPr lang="ru-RU" sz="3200" b="1" dirty="0"/>
              <a:t> какао становить 375 г. Яка </a:t>
            </a:r>
            <a:r>
              <a:rPr lang="ru-RU" sz="3200" b="1" dirty="0" err="1"/>
              <a:t>маса</a:t>
            </a:r>
            <a:r>
              <a:rPr lang="ru-RU" sz="3200" b="1" dirty="0"/>
              <a:t> </a:t>
            </a:r>
            <a:r>
              <a:rPr lang="ru-RU" sz="3200" b="1" dirty="0" err="1"/>
              <a:t>дев’яти</a:t>
            </a:r>
            <a:r>
              <a:rPr lang="ru-RU" sz="3200" b="1" dirty="0"/>
              <a:t> таких </a:t>
            </a:r>
            <a:r>
              <a:rPr lang="ru-RU" sz="3200" b="1" dirty="0" err="1"/>
              <a:t>пачок</a:t>
            </a:r>
            <a:r>
              <a:rPr lang="ru-RU" sz="32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487360"/>
            <a:ext cx="10062616" cy="7101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60096" y="2674013"/>
            <a:ext cx="2202047" cy="108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п. – 375 г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9 п. – ? г 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53388" y="3075048"/>
            <a:ext cx="2902912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– маса 1 пачки.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79431" y="4232041"/>
            <a:ext cx="415760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375 : 5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9 </a:t>
            </a:r>
            <a:r>
              <a:rPr lang="uk-UA" sz="3200" b="1" dirty="0" smtClean="0">
                <a:solidFill>
                  <a:schemeClr val="bg1"/>
                </a:solidFill>
              </a:rPr>
              <a:t>= 675 (г)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39503" y="5544375"/>
            <a:ext cx="2071385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08449" y="5565133"/>
            <a:ext cx="4814798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маса 9 пачок какао 675 г.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84" y="2716557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652808" y="3062906"/>
            <a:ext cx="302667" cy="2729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208" y="2751528"/>
            <a:ext cx="454720" cy="567792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6082302" y="2852601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064826" y="3229466"/>
            <a:ext cx="10612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975861" y="3606332"/>
            <a:ext cx="1088965" cy="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103721" y="5013970"/>
            <a:ext cx="11584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2758310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53645" y="3134162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29301" y="2749562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033986" y="3773298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292983" y="3478455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03299" y="3506555"/>
            <a:ext cx="454720" cy="567792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5326734" y="4310728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704518" y="4199335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27248" y="3130851"/>
            <a:ext cx="454720" cy="56779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46986" y="311157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32729" y="311157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95350" y="2768063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387818" y="2784597"/>
            <a:ext cx="420547" cy="5347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16945" y="3161003"/>
            <a:ext cx="420547" cy="53472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52071" y="3120133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327045" y="3826011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37361" y="3854111"/>
            <a:ext cx="454720" cy="56779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7171870" y="3232103"/>
            <a:ext cx="324000" cy="396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39503" y="4199335"/>
            <a:ext cx="454720" cy="567792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794223" y="4197446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18331" y="4215869"/>
            <a:ext cx="420547" cy="53472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34992" y="4199334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07423" y="4547137"/>
            <a:ext cx="454720" cy="567792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2103721" y="443964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28863" y="4925427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86748" y="4958494"/>
            <a:ext cx="420547" cy="53472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31049" y="4914889"/>
            <a:ext cx="454720" cy="56779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3967957" y="493340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53700" y="493340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3592841" y="5053932"/>
            <a:ext cx="324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36" grpId="0" animBg="1"/>
      <p:bldP spid="40" grpId="0" animBg="1"/>
      <p:bldP spid="42" grpId="0" animBg="1"/>
      <p:bldP spid="46" grpId="0"/>
      <p:bldP spid="77" grpId="0"/>
      <p:bldP spid="78" grpId="0"/>
      <p:bldP spid="84" grpId="0"/>
      <p:bldP spid="89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253034"/>
            <a:ext cx="1828114" cy="30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934" y="549474"/>
            <a:ext cx="10179473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геометричну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8195" y="1413570"/>
            <a:ext cx="100882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Довжини</a:t>
            </a:r>
            <a:r>
              <a:rPr lang="ru-RU" sz="3200" b="1" dirty="0"/>
              <a:t> сторін </a:t>
            </a:r>
            <a:r>
              <a:rPr lang="ru-RU" sz="3200" b="1" dirty="0" err="1"/>
              <a:t>прямокутника</a:t>
            </a:r>
            <a:r>
              <a:rPr lang="ru-RU" sz="3200" b="1" dirty="0"/>
              <a:t> </a:t>
            </a:r>
            <a:r>
              <a:rPr lang="ru-RU" sz="3200" b="1" dirty="0" err="1"/>
              <a:t>дорівнюють</a:t>
            </a:r>
            <a:r>
              <a:rPr lang="ru-RU" sz="3200" b="1" dirty="0"/>
              <a:t> </a:t>
            </a:r>
            <a:r>
              <a:rPr lang="ru-RU" sz="3200" b="1" dirty="0" smtClean="0"/>
              <a:t>9см </a:t>
            </a:r>
            <a:r>
              <a:rPr lang="ru-RU" sz="3200" b="1" dirty="0"/>
              <a:t>і </a:t>
            </a:r>
            <a:r>
              <a:rPr lang="ru-RU" sz="3200" b="1" dirty="0" smtClean="0"/>
              <a:t>17см</a:t>
            </a:r>
            <a:r>
              <a:rPr lang="ru-RU" sz="3200" b="1" dirty="0"/>
              <a:t>. </a:t>
            </a:r>
            <a:r>
              <a:rPr lang="ru-RU" sz="3200" b="1" smtClean="0"/>
              <a:t>Знайдіть </a:t>
            </a:r>
            <a:r>
              <a:rPr lang="ru-RU" sz="3200" b="1" dirty="0"/>
              <a:t>периметр </a:t>
            </a:r>
            <a:r>
              <a:rPr lang="ru-RU" sz="3200" b="1" dirty="0" err="1"/>
              <a:t>прямокутника</a:t>
            </a:r>
            <a:r>
              <a:rPr lang="ru-RU" sz="32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0096" y="2637705"/>
            <a:ext cx="1863583" cy="14633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 – 17 см</a:t>
            </a:r>
          </a:p>
          <a:p>
            <a:r>
              <a:rPr lang="uk-UA" sz="3200" b="1" u="sng" dirty="0" smtClean="0">
                <a:solidFill>
                  <a:schemeClr val="bg1"/>
                </a:solidFill>
              </a:rPr>
              <a:t>в – 9 см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Р - ? 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8639" y="3501802"/>
            <a:ext cx="2613352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7024" y="2724121"/>
            <a:ext cx="2879645" cy="576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0096" y="4605020"/>
            <a:ext cx="4383863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26882" y="2724121"/>
            <a:ext cx="2163257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2 +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в </a:t>
            </a:r>
            <a:r>
              <a:rPr lang="uk-UA" sz="3200" b="1" dirty="0">
                <a:solidFill>
                  <a:schemeClr val="bg1"/>
                </a:solidFill>
                <a:cs typeface="Calibri"/>
              </a:rPr>
              <a:t>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0097" y="5303679"/>
            <a:ext cx="219093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1031" y="5303678"/>
            <a:ext cx="5865336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периметр прямокутника 52 см.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0143" y="2637705"/>
            <a:ext cx="2952328" cy="83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15768" y="3464737"/>
            <a:ext cx="1872208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(а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uk-UA" sz="3200" b="1" dirty="0" smtClean="0">
                <a:solidFill>
                  <a:schemeClr val="bg1"/>
                </a:solidFill>
              </a:rPr>
              <a:t> в) </a:t>
            </a:r>
            <a:r>
              <a:rPr lang="uk-UA" sz="3200" b="1" dirty="0">
                <a:solidFill>
                  <a:schemeClr val="bg1"/>
                </a:solidFill>
                <a:cs typeface="Calibri"/>
              </a:rPr>
              <a:t>∙ 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09927" y="4569376"/>
            <a:ext cx="2275629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(17 </a:t>
            </a:r>
            <a:r>
              <a:rPr lang="uk-UA" sz="3200" b="1" dirty="0" smtClean="0">
                <a:solidFill>
                  <a:schemeClr val="bg1"/>
                </a:solidFill>
                <a:latin typeface="Calibri"/>
                <a:cs typeface="Calibri"/>
              </a:rPr>
              <a:t>+</a:t>
            </a:r>
            <a:r>
              <a:rPr lang="uk-UA" sz="3200" b="1" dirty="0" smtClean="0">
                <a:solidFill>
                  <a:schemeClr val="bg1"/>
                </a:solidFill>
              </a:rPr>
              <a:t> 9) </a:t>
            </a:r>
            <a:r>
              <a:rPr lang="uk-UA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  <a:cs typeface="Calibri"/>
              </a:rPr>
              <a:t>2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75607" y="4135594"/>
            <a:ext cx="651095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  <a:cs typeface="Calibri"/>
              </a:rPr>
              <a:t>26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33175" y="4567955"/>
            <a:ext cx="1466768" cy="5765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  <a:cs typeface="Calibri"/>
              </a:rPr>
              <a:t>52 (см)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8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777926"/>
            <a:ext cx="1784737" cy="24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8 Повторення за рік\2026-05-06_214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5" y="1485579"/>
            <a:ext cx="8521350" cy="20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049" y="3637163"/>
            <a:ext cx="846923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Виконайте ділення </a:t>
            </a:r>
            <a:r>
              <a:rPr lang="uk-UA" sz="2800" b="1" dirty="0" smtClean="0">
                <a:solidFill>
                  <a:schemeClr val="tx1"/>
                </a:solidFill>
              </a:rPr>
              <a:t>письмово:  654:2      896:7      944:8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657266"/>
            <a:ext cx="583803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формули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знаходження</a:t>
            </a:r>
            <a:r>
              <a:rPr lang="ru-RU" sz="3200" b="1" dirty="0" smtClean="0">
                <a:solidFill>
                  <a:schemeClr val="bg1"/>
                </a:solidFill>
              </a:rPr>
              <a:t> периметра </a:t>
            </a:r>
            <a:r>
              <a:rPr lang="ru-RU" sz="3200" b="1" dirty="0" err="1" smtClean="0">
                <a:solidFill>
                  <a:schemeClr val="bg1"/>
                </a:solidFill>
              </a:rPr>
              <a:t>прямокутника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596737" cy="1233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узнаємо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множник</a:t>
            </a:r>
            <a:r>
              <a:rPr lang="ru-RU" sz="3200" b="1" dirty="0" smtClean="0"/>
              <a:t>? Ділене?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3 клас\03 МАТЕМ\1 Листопад\8 Повторення за рік\2026-05-05_210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557586"/>
            <a:ext cx="10179473" cy="22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252271" y="3501802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6404155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05458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645163" y="-62675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92151" y="1031297"/>
            <a:ext cx="1980000" cy="111799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9283" y="-67789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77158" y="2726775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63763" y="2760006"/>
            <a:ext cx="454720" cy="56779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195487" y="3399188"/>
            <a:ext cx="9782462" cy="3108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/>
              <a:t>Множник</a:t>
            </a:r>
            <a:r>
              <a:rPr lang="ru-RU" sz="2800" b="1" dirty="0"/>
              <a:t> 14, </a:t>
            </a:r>
            <a:r>
              <a:rPr lang="ru-RU" sz="2800" b="1" dirty="0" err="1"/>
              <a:t>множник</a:t>
            </a:r>
            <a:r>
              <a:rPr lang="ru-RU" sz="2800" b="1" dirty="0"/>
              <a:t> 5.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добуток</a:t>
            </a:r>
            <a:r>
              <a:rPr lang="ru-RU" sz="2800" b="1" dirty="0"/>
              <a:t>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Число </a:t>
            </a:r>
            <a:r>
              <a:rPr lang="ru-RU" sz="2800" b="1" dirty="0"/>
              <a:t>17 </a:t>
            </a:r>
            <a:r>
              <a:rPr lang="ru-RU" sz="2800" b="1" dirty="0" err="1"/>
              <a:t>збільште</a:t>
            </a:r>
            <a:r>
              <a:rPr lang="ru-RU" sz="2800" b="1" dirty="0"/>
              <a:t> у 3 рази</a:t>
            </a:r>
            <a:r>
              <a:rPr lang="ru-RU" sz="2800" b="1" dirty="0" smtClean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Ділене </a:t>
            </a:r>
            <a:r>
              <a:rPr lang="ru-RU" sz="2800" b="1" dirty="0"/>
              <a:t>540, дільник 6. </a:t>
            </a:r>
            <a:r>
              <a:rPr lang="ru-RU" sz="2800" b="1" dirty="0" err="1"/>
              <a:t>Обчисліть</a:t>
            </a:r>
            <a:r>
              <a:rPr lang="ru-RU" sz="2800" b="1" dirty="0"/>
              <a:t> </a:t>
            </a:r>
            <a:r>
              <a:rPr lang="ru-RU" sz="2800" b="1" dirty="0" err="1"/>
              <a:t>частку</a:t>
            </a:r>
            <a:r>
              <a:rPr lang="ru-RU" sz="2800" b="1" dirty="0"/>
              <a:t>.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 </a:t>
            </a:r>
            <a:r>
              <a:rPr lang="ru-RU" sz="2800" b="1" dirty="0"/>
              <a:t>яке число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помножити</a:t>
            </a:r>
            <a:r>
              <a:rPr lang="ru-RU" sz="2800" b="1" dirty="0"/>
              <a:t> 7, щоб </a:t>
            </a:r>
            <a:r>
              <a:rPr lang="ru-RU" sz="2800" b="1" dirty="0" err="1"/>
              <a:t>отримати</a:t>
            </a:r>
            <a:r>
              <a:rPr lang="ru-RU" sz="2800" b="1" dirty="0"/>
              <a:t> 420?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 </a:t>
            </a:r>
            <a:r>
              <a:rPr lang="ru-RU" sz="2800" b="1" dirty="0"/>
              <a:t>яке число слід </a:t>
            </a:r>
            <a:r>
              <a:rPr lang="ru-RU" sz="2800" b="1" dirty="0" err="1"/>
              <a:t>розділити</a:t>
            </a:r>
            <a:r>
              <a:rPr lang="ru-RU" sz="2800" b="1" dirty="0"/>
              <a:t> 320, щоб </a:t>
            </a:r>
            <a:r>
              <a:rPr lang="ru-RU" sz="2800" b="1" dirty="0" err="1"/>
              <a:t>отримати</a:t>
            </a:r>
            <a:r>
              <a:rPr lang="ru-RU" sz="2800" b="1" dirty="0"/>
              <a:t> 8?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Яке </a:t>
            </a:r>
            <a:r>
              <a:rPr lang="ru-RU" sz="2800" b="1" dirty="0"/>
              <a:t>число потрібно </a:t>
            </a:r>
            <a:r>
              <a:rPr lang="ru-RU" sz="2800" b="1" dirty="0" err="1"/>
              <a:t>розділити</a:t>
            </a:r>
            <a:r>
              <a:rPr lang="ru-RU" sz="2800" b="1" dirty="0"/>
              <a:t> на 6, щоб </a:t>
            </a:r>
            <a:r>
              <a:rPr lang="ru-RU" sz="2800" b="1" dirty="0" err="1"/>
              <a:t>отримати</a:t>
            </a:r>
            <a:r>
              <a:rPr lang="ru-RU" sz="2800" b="1" dirty="0"/>
              <a:t> 50? </a:t>
            </a:r>
            <a:endParaRPr lang="uk-UA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Яке </a:t>
            </a:r>
            <a:r>
              <a:rPr lang="ru-RU" sz="2800" b="1" dirty="0"/>
              <a:t>число слід </a:t>
            </a:r>
            <a:r>
              <a:rPr lang="ru-RU" sz="2800" b="1" dirty="0" err="1"/>
              <a:t>помножити</a:t>
            </a:r>
            <a:r>
              <a:rPr lang="ru-RU" sz="2800" b="1" dirty="0"/>
              <a:t> на 13, щоб </a:t>
            </a:r>
            <a:r>
              <a:rPr lang="ru-RU" sz="2800" b="1" dirty="0" err="1"/>
              <a:t>отримати</a:t>
            </a:r>
            <a:r>
              <a:rPr lang="ru-RU" sz="2800" b="1" dirty="0"/>
              <a:t> 65?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882991" y="2760006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9954" y="2800431"/>
            <a:ext cx="408252" cy="5097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95099" y="2747707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64791" y="2726775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11061" y="2780396"/>
            <a:ext cx="420547" cy="53472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69283" y="2751385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21856" y="134983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85798" y="2771420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21856" y="2763861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22717" y="2742409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10351" y="2742216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28986" y="2729775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48360" y="276386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кросворд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8 Повторення за рік\2026-05-06_191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71" y="1485578"/>
            <a:ext cx="8798477" cy="36004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07655" y="1629594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1831" y="2853730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5487" y="2931835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3999" y="1629594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28335" y="2931835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8543" y="4149874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07655" y="4173438"/>
            <a:ext cx="7920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8335" y="3895963"/>
            <a:ext cx="2550193" cy="239209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0657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8 Повторення за рік\2026-05-06_192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2087576"/>
            <a:ext cx="7677518" cy="38891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Закінчіть міркування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3948" y="2769528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1981" y="2769528"/>
            <a:ext cx="504056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2020" y="2742085"/>
            <a:ext cx="504056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4468" y="2784365"/>
            <a:ext cx="43204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9306" y="2759092"/>
            <a:ext cx="54776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9047" y="2742085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909" y="1487334"/>
            <a:ext cx="7216482" cy="5232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Прокоментуйте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розв’язання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прикладів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800997" y="3378553"/>
            <a:ext cx="2665645" cy="259815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7239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8 Повторення за рік\2026-05-06_193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5" y="1539870"/>
            <a:ext cx="9193102" cy="311406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Знайдіть помилку в обчисленнях і запишіть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392071" y="2091732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02061" y="2451772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2473" y="2451772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652483" y="2134191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029968" y="2140475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866791" y="2426142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269373" y="2140475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45992" y="2320495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09786" y="3645818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5353409" y="3798545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289615" y="4230593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591282" y="4015325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036247" y="2174018"/>
            <a:ext cx="21602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532191" y="2110365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20423" y="1979364"/>
            <a:ext cx="3960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74" y="4066155"/>
            <a:ext cx="2549389" cy="246184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447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5" grpId="0"/>
      <p:bldP spid="26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660048" y="1629590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: 8 = 25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6967" y="1629591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∙ 7 = </a:t>
            </a:r>
            <a:r>
              <a:rPr lang="pt-BR" sz="3600" b="1" dirty="0" smtClean="0"/>
              <a:t>98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8468" y="1625305"/>
            <a:ext cx="1905231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_98  7</a:t>
            </a:r>
            <a:r>
              <a:rPr lang="ru-RU" sz="3600" b="1" u="sng" dirty="0" smtClean="0"/>
              <a:t>  </a:t>
            </a:r>
          </a:p>
          <a:p>
            <a:r>
              <a:rPr lang="ru-RU" sz="3600" b="1" dirty="0" smtClean="0"/>
              <a:t>    7</a:t>
            </a:r>
            <a:r>
              <a:rPr lang="ru-RU" sz="3600" b="1" u="sng" dirty="0" smtClean="0"/>
              <a:t>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_28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</a:t>
            </a:r>
            <a:r>
              <a:rPr lang="uk-UA" sz="3600" b="1" u="sng" dirty="0" smtClean="0"/>
              <a:t>28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0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011911" y="2133650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34194" y="1746644"/>
            <a:ext cx="4049" cy="8707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297518" y="2133650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974876" y="2170134"/>
            <a:ext cx="6814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14114" y="2700356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396967" y="2294191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</a:t>
            </a:r>
            <a:r>
              <a:rPr lang="pt-BR" sz="3600" b="1" dirty="0" smtClean="0"/>
              <a:t>= 98</a:t>
            </a:r>
            <a:r>
              <a:rPr lang="uk-UA" sz="3600" b="1" dirty="0" smtClean="0"/>
              <a:t> : 7</a:t>
            </a:r>
            <a:endParaRPr lang="ru-RU" sz="36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396967" y="2987953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</a:t>
            </a:r>
            <a:r>
              <a:rPr lang="pt-BR" sz="3600" b="1" dirty="0" smtClean="0"/>
              <a:t>=</a:t>
            </a:r>
            <a:r>
              <a:rPr lang="uk-UA" sz="3600" b="1" dirty="0" smtClean="0"/>
              <a:t> 14</a:t>
            </a:r>
            <a:r>
              <a:rPr lang="pt-BR" sz="3600" b="1" dirty="0" smtClean="0"/>
              <a:t> </a:t>
            </a:r>
            <a:endParaRPr lang="ru-RU" sz="3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660047" y="2333226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= 25 ∙ </a:t>
            </a:r>
            <a:r>
              <a:rPr lang="uk-UA" sz="3600" b="1" dirty="0" smtClean="0"/>
              <a:t>8</a:t>
            </a:r>
            <a:endParaRPr lang="ru-RU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945592" y="1656489"/>
            <a:ext cx="127003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   </a:t>
            </a:r>
            <a:r>
              <a:rPr lang="pt-BR" sz="3600" b="1" dirty="0" smtClean="0"/>
              <a:t>25 </a:t>
            </a:r>
            <a:endParaRPr lang="uk-UA" sz="3600" b="1" dirty="0" smtClean="0"/>
          </a:p>
          <a:p>
            <a:r>
              <a:rPr lang="uk-UA" sz="3600" b="1" u="sng" dirty="0" smtClean="0"/>
              <a:t>     8</a:t>
            </a:r>
          </a:p>
          <a:p>
            <a:endParaRPr lang="ru-RU" sz="3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979635" y="1971025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07707" y="2667121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658933" y="3983571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49673" y="2688494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993605" y="2700356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87752" y="2989272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= </a:t>
            </a:r>
            <a:r>
              <a:rPr lang="uk-UA" sz="3600" b="1" dirty="0" smtClean="0"/>
              <a:t>200</a:t>
            </a:r>
            <a:endParaRPr lang="ru-RU" sz="3600" b="1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6681" y="4077866"/>
            <a:ext cx="3096625" cy="23762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4923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/>
      <p:bldP spid="49" grpId="0"/>
      <p:bldP spid="51" grpId="0" animBg="1"/>
      <p:bldP spid="58" grpId="0" animBg="1"/>
      <p:bldP spid="35" grpId="0" animBg="1"/>
      <p:bldP spid="38" grpId="0" animBg="1"/>
      <p:bldP spid="40" grpId="0"/>
      <p:bldP spid="41" grpId="0"/>
      <p:bldP spid="42" grpId="0"/>
      <p:bldP spid="44" grpId="0"/>
      <p:bldP spid="45" grpId="0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19024</TotalTime>
  <Words>443</Words>
  <Application>Microsoft Office PowerPoint</Application>
  <PresentationFormat>Произвольный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1588</cp:revision>
  <dcterms:created xsi:type="dcterms:W3CDTF">2025-08-27T14:01:18Z</dcterms:created>
  <dcterms:modified xsi:type="dcterms:W3CDTF">2026-05-08T09:18:41Z</dcterms:modified>
</cp:coreProperties>
</file>