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2" r:id="rId2"/>
    <p:sldId id="990" r:id="rId3"/>
    <p:sldId id="991" r:id="rId4"/>
    <p:sldId id="286" r:id="rId5"/>
    <p:sldId id="927" r:id="rId6"/>
    <p:sldId id="998" r:id="rId7"/>
    <p:sldId id="1001" r:id="rId8"/>
    <p:sldId id="993" r:id="rId9"/>
    <p:sldId id="999" r:id="rId10"/>
    <p:sldId id="1000" r:id="rId11"/>
    <p:sldId id="994" r:id="rId12"/>
    <p:sldId id="313" r:id="rId13"/>
    <p:sldId id="963" r:id="rId14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Визначення тривалості подій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Робота з </a:t>
          </a:r>
          <a:r>
            <a:rPr lang="ru-RU" sz="3200" b="1" dirty="0" err="1" smtClean="0">
              <a:solidFill>
                <a:schemeClr val="bg1"/>
              </a:solidFill>
            </a:rPr>
            <a:t>мірами</a:t>
          </a:r>
          <a:r>
            <a:rPr lang="ru-RU" sz="3200" b="1" dirty="0" smtClean="0">
              <a:solidFill>
                <a:schemeClr val="bg1"/>
              </a:solidFill>
            </a:rPr>
            <a:t> часу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Розв’язування </a:t>
          </a:r>
          <a:r>
            <a:rPr lang="ru-RU" sz="3200" b="1" dirty="0" err="1" smtClean="0"/>
            <a:t>рівнянь</a:t>
          </a:r>
          <a:r>
            <a:rPr lang="ru-RU" sz="3200" b="1" dirty="0" smtClean="0"/>
            <a:t> та задач</a:t>
          </a:r>
          <a:endParaRPr lang="uk-UA" sz="3200" b="1" dirty="0" smtClean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Повторення письмового додавання і віднімання трицифрових чисел</a:t>
          </a: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278591" custLinFactNeighborX="47893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211062" custLinFactNeighborX="56473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241944" custLinFactX="226845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215676" custLinFactX="-228602" custLinFactNeighborX="-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-546424" y="590962"/>
          <a:ext cx="4273486" cy="3091560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Повторення письмового додавання і віднімання трицифрових чисел</a:t>
          </a:r>
        </a:p>
      </dsp:txBody>
      <dsp:txXfrm rot="5400000">
        <a:off x="44539" y="854696"/>
        <a:ext cx="3091560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2260816" y="965651"/>
          <a:ext cx="4273486" cy="2342182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Розв’язування </a:t>
          </a:r>
          <a:r>
            <a:rPr lang="ru-RU" sz="3200" b="1" kern="1200" dirty="0" err="1" smtClean="0"/>
            <a:t>рівнянь</a:t>
          </a:r>
          <a:r>
            <a:rPr lang="ru-RU" sz="3200" b="1" kern="1200" dirty="0" smtClean="0"/>
            <a:t> та задач</a:t>
          </a:r>
          <a:endParaRPr lang="uk-UA" sz="3200" b="1" kern="1200" dirty="0" smtClean="0">
            <a:solidFill>
              <a:schemeClr val="bg1"/>
            </a:solidFill>
          </a:endParaRPr>
        </a:p>
      </dsp:txBody>
      <dsp:txXfrm rot="5400000">
        <a:off x="3226468" y="854696"/>
        <a:ext cx="2342182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291868" y="794301"/>
          <a:ext cx="4273486" cy="2684883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Визначення тривалості подій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86170" y="854696"/>
        <a:ext cx="2684883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4646428" y="940050"/>
          <a:ext cx="4273486" cy="2393384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Робота з </a:t>
          </a:r>
          <a:r>
            <a:rPr lang="ru-RU" sz="3200" b="1" kern="1200" dirty="0" err="1" smtClean="0">
              <a:solidFill>
                <a:schemeClr val="bg1"/>
              </a:solidFill>
            </a:rPr>
            <a:t>мірами</a:t>
          </a:r>
          <a:r>
            <a:rPr lang="ru-RU" sz="3200" b="1" kern="1200" dirty="0" smtClean="0">
              <a:solidFill>
                <a:schemeClr val="bg1"/>
              </a:solidFill>
            </a:rPr>
            <a:t> часу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5586479" y="854696"/>
        <a:ext cx="2393384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11.05.2026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3520" y="1053530"/>
            <a:ext cx="9145016" cy="212364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Повторення письмового способу додавання та віднімання трицифрових чисел</a:t>
            </a:r>
            <a:endParaRPr lang="uk-UA" sz="44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4159" y="3744921"/>
            <a:ext cx="3384377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r>
              <a:rPr lang="uk-UA" sz="2400" b="1" dirty="0">
                <a:solidFill>
                  <a:srgbClr val="7030A0"/>
                </a:solidFill>
              </a:rPr>
              <a:t>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8. </a:t>
            </a:r>
            <a:r>
              <a:rPr lang="uk-UA" sz="2400" b="1" dirty="0" smtClean="0">
                <a:solidFill>
                  <a:srgbClr val="7030A0"/>
                </a:solidFill>
              </a:rPr>
              <a:t>Повторення вивченого за рік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158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9" y="3345490"/>
            <a:ext cx="2482425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6933" y="1347815"/>
            <a:ext cx="1027766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Упродовж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дня діти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займалися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на уроці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фізичної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культури — 40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під час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фізкультхвилинок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на 4 уроках, по 3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кожному, і на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перерві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10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часу діти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займалися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фізичними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вправами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школі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впродовж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дня?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6934" y="549474"/>
            <a:ext cx="10179473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Розв’яжіть задачу виразом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6461" y="3933850"/>
            <a:ext cx="5326396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Фіз-ра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40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хвил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 </a:t>
            </a:r>
            <a:r>
              <a:rPr lang="uk-U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</a:t>
            </a: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3хв</a:t>
            </a:r>
          </a:p>
          <a:p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Перерва – 10 хв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71951" y="4437906"/>
            <a:ext cx="900906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? </a:t>
            </a:r>
            <a:r>
              <a:rPr lang="ru-RU" sz="3200" b="1" dirty="0" err="1" smtClean="0">
                <a:solidFill>
                  <a:srgbClr val="FFFF00"/>
                </a:solidFill>
              </a:rPr>
              <a:t>хв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048" y="4941962"/>
            <a:ext cx="1463386" cy="141313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" y="5711138"/>
            <a:ext cx="119548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5054082" y="4004975"/>
            <a:ext cx="227456" cy="1423077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44553" y="4107025"/>
            <a:ext cx="2896416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+ 3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/>
              </a:rPr>
              <a:t>∙ 4 + 10 =</a:t>
            </a:r>
            <a:endPara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383420" y="3789834"/>
            <a:ext cx="66203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12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9362612" y="4107025"/>
            <a:ext cx="144820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 (</a:t>
            </a:r>
            <a:r>
              <a:rPr lang="ru-RU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4472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4" grpId="0" animBg="1"/>
      <p:bldP spid="35" grpId="0" animBg="1"/>
      <p:bldP spid="36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3 МАТЕМ\1 Листопад\8 Повторення за рік\2026-05-08_191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2" y="1269554"/>
            <a:ext cx="913047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6934" y="549474"/>
            <a:ext cx="10179473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Ст.117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23" y="3777926"/>
            <a:ext cx="1784737" cy="248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3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«Мікрофон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0539" y="1657266"/>
            <a:ext cx="5616624" cy="104417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знайти периметр </a:t>
            </a:r>
            <a:r>
              <a:rPr lang="ru-RU" sz="3200" b="1" dirty="0" err="1" smtClean="0">
                <a:solidFill>
                  <a:schemeClr val="bg1"/>
                </a:solidFill>
              </a:rPr>
              <a:t>прямокутника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6040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65197" y="3213770"/>
            <a:ext cx="5596737" cy="12330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 smtClean="0"/>
              <a:t>Якою </a:t>
            </a:r>
            <a:r>
              <a:rPr lang="ru-RU" sz="3200" b="1" dirty="0" err="1" smtClean="0"/>
              <a:t>дією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узнаємо</a:t>
            </a:r>
            <a:r>
              <a:rPr lang="ru-RU" sz="3200" b="1" dirty="0" smtClean="0"/>
              <a:t> дільник? </a:t>
            </a:r>
            <a:r>
              <a:rPr lang="ru-RU" sz="3200" b="1" dirty="0" err="1" smtClean="0"/>
              <a:t>Від’ємник</a:t>
            </a:r>
            <a:r>
              <a:rPr lang="ru-RU" sz="3200" b="1" dirty="0" smtClean="0"/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58" y="4869954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869954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</a:t>
            </a:r>
            <a:r>
              <a:rPr lang="uk-UA" sz="3200" b="1"/>
              <a:t>було </a:t>
            </a:r>
            <a:r>
              <a:rPr lang="uk-UA" sz="3200" b="1" smtClean="0"/>
              <a:t>найважчим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/>
        </p:nvSpPr>
        <p:spPr>
          <a:xfrm>
            <a:off x="1086078" y="476782"/>
            <a:ext cx="9835003" cy="720247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537021" y="1329042"/>
            <a:ext cx="9079837" cy="776880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>
                <a:solidFill>
                  <a:srgbClr val="7030A0"/>
                </a:solidFill>
              </a:rPr>
              <a:t>Оберіть смайл, яким визначите свої емоції в кінці уроку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8901471" y="4524438"/>
            <a:ext cx="2502086" cy="1382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Відчуваю задоволення</a:t>
            </a:r>
            <a:endParaRPr lang="ru-RU" sz="2800" b="1" dirty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331362" y="4551776"/>
            <a:ext cx="2230119" cy="13046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Здивувала інформація </a:t>
            </a:r>
            <a:endParaRPr lang="ru-RU" sz="2800" b="1" dirty="0"/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1086078" y="4509914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приносили радість</a:t>
            </a:r>
          </a:p>
        </p:txBody>
      </p:sp>
      <p:pic>
        <p:nvPicPr>
          <p:cNvPr id="5124" name="Picture 4" descr="Азбука емоцій. Радість. | Тест з природничих наук – «На Урок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4" y="2241049"/>
            <a:ext cx="2716342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Етика та естетика | Вебквест. Ети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471" y="2241048"/>
            <a:ext cx="2472205" cy="2106337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Емоції Смайли\Рисунок1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17759" r="19877" b="22526"/>
          <a:stretch/>
        </p:blipFill>
        <p:spPr bwMode="auto">
          <a:xfrm>
            <a:off x="6305538" y="2292507"/>
            <a:ext cx="2230118" cy="21063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pic>
        <p:nvPicPr>
          <p:cNvPr id="10" name="Picture 4" descr="думать emoticon иллюстрация вектора. иллюстрации насчитывающей шарж -  1556380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296" y="2292507"/>
            <a:ext cx="2104474" cy="2106333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3"/>
          <p:cNvSpPr txBox="1">
            <a:spLocks/>
          </p:cNvSpPr>
          <p:nvPr/>
        </p:nvSpPr>
        <p:spPr>
          <a:xfrm>
            <a:off x="3705146" y="4524439"/>
            <a:ext cx="2371794" cy="13681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Завдання принесли втому</a:t>
            </a:r>
          </a:p>
        </p:txBody>
      </p:sp>
    </p:spTree>
    <p:extLst>
      <p:ext uri="{BB962C8B-B14F-4D97-AF65-F5344CB8AC3E}">
        <p14:creationId xmlns:p14="http://schemas.microsoft.com/office/powerpoint/2010/main" val="1189704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Картинки по запросу смайлики настрою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435" y="2042770"/>
            <a:ext cx="2656603" cy="174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Картинки по запросу смайлики настро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8" y="4197232"/>
            <a:ext cx="2329266" cy="1882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02727" y="536646"/>
            <a:ext cx="10101872" cy="786674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Налаштування на урок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102726" y="1413570"/>
            <a:ext cx="9786713" cy="5174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err="1" smtClean="0">
                <a:solidFill>
                  <a:srgbClr val="7030A0"/>
                </a:solidFill>
              </a:rPr>
              <a:t>Вибер</a:t>
            </a:r>
            <a:r>
              <a:rPr lang="uk-UA" sz="2800" b="1" dirty="0" err="1" smtClean="0">
                <a:solidFill>
                  <a:srgbClr val="7030A0"/>
                </a:solidFill>
              </a:rPr>
              <a:t>іть</a:t>
            </a:r>
            <a:r>
              <a:rPr lang="ru-RU" sz="2800" b="1" dirty="0" smtClean="0">
                <a:solidFill>
                  <a:srgbClr val="7030A0"/>
                </a:solidFill>
              </a:rPr>
              <a:t> смайл, </a:t>
            </a:r>
            <a:r>
              <a:rPr lang="ru-RU" sz="2800" b="1" dirty="0">
                <a:solidFill>
                  <a:srgbClr val="7030A0"/>
                </a:solidFill>
              </a:rPr>
              <a:t>що відповідає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вашому</a:t>
            </a:r>
            <a:r>
              <a:rPr lang="ru-RU" sz="2800" b="1" dirty="0" smtClean="0">
                <a:solidFill>
                  <a:srgbClr val="7030A0"/>
                </a:solidFill>
              </a:rPr>
              <a:t> очікуванню.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39955" y="3694761"/>
            <a:ext cx="3091373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Усе буде добре!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Картинки по запросу смайлик все буде добр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28" y="2048501"/>
            <a:ext cx="2878444" cy="16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Картинки по запросу смайлики настрою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79" y="1931021"/>
            <a:ext cx="2686361" cy="1858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4737436" y="3681620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зможу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05460" y="3717086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впораюсь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81988" y="579058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вивчу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3" name="Рисунок 22" descr="Похожее изображени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46" y="4399787"/>
            <a:ext cx="2325007" cy="151744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1198729" y="5915475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виконаю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 descr="Похожее изображение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566" y="4318951"/>
            <a:ext cx="2688213" cy="14716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8324279" y="5901497"/>
            <a:ext cx="256749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зрозумію</a:t>
            </a:r>
            <a:r>
              <a:rPr lang="ru-RU" sz="2800" b="1" dirty="0" smtClean="0"/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5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6934" y="549474"/>
            <a:ext cx="10179473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06058"/>
            <a:ext cx="1287490" cy="1043065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Ст.116</a:t>
            </a:r>
          </a:p>
        </p:txBody>
      </p:sp>
      <p:pic>
        <p:nvPicPr>
          <p:cNvPr id="1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423" y="3789833"/>
            <a:ext cx="1937694" cy="27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3 клас\03 МАТЕМ\1 Листопад\8 Повторення за рік\2026-05-06_214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4" y="1485578"/>
            <a:ext cx="9492369" cy="230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26934" y="3898773"/>
            <a:ext cx="862148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tx1"/>
                </a:solidFill>
              </a:rPr>
              <a:t>Виконайте ділення </a:t>
            </a:r>
            <a:r>
              <a:rPr lang="uk-UA" sz="2800" b="1" dirty="0" smtClean="0">
                <a:solidFill>
                  <a:schemeClr val="tx1"/>
                </a:solidFill>
              </a:rPr>
              <a:t>письмово:  654:2      896:7      944:8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23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30446580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5020" y="-694128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05458"/>
            <a:ext cx="9109007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Хвилинка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каліграфії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910" y="391576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-54789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175669" y="-678930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475407" y="-701242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840098" y="-1051522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645163" y="-626755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42816" y="-732133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35355" y="-300815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06641" y="-694128"/>
            <a:ext cx="408252" cy="50977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30151" r="48557" b="52071"/>
          <a:stretch/>
        </p:blipFill>
        <p:spPr>
          <a:xfrm>
            <a:off x="5192151" y="1031297"/>
            <a:ext cx="1980000" cy="111799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69283" y="-677893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387978" y="2750697"/>
            <a:ext cx="454720" cy="567792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1398502" y="4354498"/>
            <a:ext cx="6590631" cy="10772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r>
              <a:rPr lang="ru-RU" sz="3200" b="1" dirty="0"/>
              <a:t>Запишіть </a:t>
            </a:r>
            <a:r>
              <a:rPr lang="ru-RU" sz="3200" b="1" dirty="0" err="1"/>
              <a:t>усі</a:t>
            </a:r>
            <a:r>
              <a:rPr lang="ru-RU" sz="3200" b="1" dirty="0"/>
              <a:t> </a:t>
            </a:r>
            <a:r>
              <a:rPr lang="ru-RU" sz="3200" b="1" dirty="0" err="1"/>
              <a:t>можливі</a:t>
            </a:r>
            <a:r>
              <a:rPr lang="ru-RU" sz="3200" b="1" dirty="0"/>
              <a:t> </a:t>
            </a:r>
            <a:r>
              <a:rPr lang="ru-RU" sz="3200" b="1" dirty="0" err="1"/>
              <a:t>трицифрові</a:t>
            </a:r>
            <a:r>
              <a:rPr lang="ru-RU" sz="3200" b="1" dirty="0"/>
              <a:t> числа, </a:t>
            </a:r>
            <a:r>
              <a:rPr lang="ru-RU" sz="3200" b="1" dirty="0" err="1" smtClean="0"/>
              <a:t>використовуючи</a:t>
            </a:r>
            <a:r>
              <a:rPr lang="ru-RU" sz="3200" b="1" dirty="0" smtClean="0"/>
              <a:t> </a:t>
            </a:r>
            <a:r>
              <a:rPr lang="ru-RU" sz="3200" b="1" dirty="0" err="1"/>
              <a:t>цифри</a:t>
            </a:r>
            <a:r>
              <a:rPr lang="ru-RU" sz="3200" b="1" dirty="0"/>
              <a:t> </a:t>
            </a:r>
            <a:r>
              <a:rPr lang="ru-RU" sz="3200" b="1" dirty="0">
                <a:solidFill>
                  <a:srgbClr val="FFFF00"/>
                </a:solidFill>
              </a:rPr>
              <a:t>5 і 7</a:t>
            </a:r>
            <a:endParaRPr lang="uk-UA" sz="3200" b="1" dirty="0">
              <a:solidFill>
                <a:srgbClr val="FFFF00"/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435559" y="3517523"/>
            <a:ext cx="420547" cy="53472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7431" y="2790491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41870" y="2771420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37981" y="2787954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43991" y="2771420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189366" y="2772551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266669" y="2790491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026627" y="2787954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634434" y="2787592"/>
            <a:ext cx="420547" cy="53472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693817" y="2798225"/>
            <a:ext cx="420547" cy="5347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129260" y="2776371"/>
            <a:ext cx="420547" cy="53472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472005" y="2798224"/>
            <a:ext cx="420547" cy="53472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798232" y="3517522"/>
            <a:ext cx="420547" cy="534723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153227" y="3497501"/>
            <a:ext cx="420547" cy="5347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878164" y="3497501"/>
            <a:ext cx="420547" cy="534723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206452" y="3517521"/>
            <a:ext cx="420547" cy="534723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332692" y="3497500"/>
            <a:ext cx="420547" cy="53472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060800" y="3486865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756860" y="3517520"/>
            <a:ext cx="420547" cy="534723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509670" y="3480965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607006" y="3480965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95087" y="3480965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454918" y="3497501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57603" y="1335411"/>
            <a:ext cx="408252" cy="50977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690235" y="1335411"/>
            <a:ext cx="408252" cy="50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8807226" y="1854078"/>
            <a:ext cx="1512168" cy="19389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    352</a:t>
            </a:r>
          </a:p>
          <a:p>
            <a:r>
              <a:rPr lang="uk-UA" sz="4000" b="1" dirty="0" smtClean="0">
                <a:solidFill>
                  <a:srgbClr val="7030A0"/>
                </a:solidFill>
              </a:rPr>
              <a:t>   </a:t>
            </a:r>
            <a:r>
              <a:rPr lang="uk-UA" sz="4000" b="1" u="sng" dirty="0" smtClean="0">
                <a:solidFill>
                  <a:srgbClr val="7030A0"/>
                </a:solidFill>
              </a:rPr>
              <a:t> 199</a:t>
            </a:r>
          </a:p>
          <a:p>
            <a:r>
              <a:rPr lang="uk-UA" sz="4000" b="1" dirty="0" smtClean="0">
                <a:solidFill>
                  <a:srgbClr val="7030A0"/>
                </a:solidFill>
              </a:rPr>
              <a:t>   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97086" y="1891204"/>
            <a:ext cx="1512168" cy="19389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  _543</a:t>
            </a:r>
          </a:p>
          <a:p>
            <a:r>
              <a:rPr lang="uk-UA" sz="4000" b="1" dirty="0" smtClean="0">
                <a:solidFill>
                  <a:srgbClr val="7030A0"/>
                </a:solidFill>
              </a:rPr>
              <a:t>   </a:t>
            </a:r>
            <a:r>
              <a:rPr lang="uk-UA" sz="4000" b="1" u="sng" dirty="0" smtClean="0">
                <a:solidFill>
                  <a:srgbClr val="7030A0"/>
                </a:solidFill>
              </a:rPr>
              <a:t> 297</a:t>
            </a:r>
          </a:p>
          <a:p>
            <a:r>
              <a:rPr lang="uk-UA" sz="4000" b="1" dirty="0" smtClean="0">
                <a:solidFill>
                  <a:srgbClr val="7030A0"/>
                </a:solidFill>
              </a:rPr>
              <a:t>  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20897" y="1891204"/>
            <a:ext cx="1512168" cy="19389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  _412</a:t>
            </a:r>
          </a:p>
          <a:p>
            <a:r>
              <a:rPr lang="uk-UA" sz="4000" b="1" dirty="0" smtClean="0">
                <a:solidFill>
                  <a:srgbClr val="7030A0"/>
                </a:solidFill>
              </a:rPr>
              <a:t>   </a:t>
            </a:r>
            <a:r>
              <a:rPr lang="uk-UA" sz="4000" b="1" u="sng" dirty="0" smtClean="0">
                <a:solidFill>
                  <a:srgbClr val="7030A0"/>
                </a:solidFill>
              </a:rPr>
              <a:t> 275</a:t>
            </a:r>
          </a:p>
          <a:p>
            <a:r>
              <a:rPr lang="uk-UA" sz="4000" b="1" dirty="0" smtClean="0">
                <a:solidFill>
                  <a:srgbClr val="7030A0"/>
                </a:solidFill>
              </a:rPr>
              <a:t>   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1471" y="549474"/>
            <a:ext cx="10054936" cy="8280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Обчисліть вирази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66493" y="1833622"/>
            <a:ext cx="1512168" cy="1938992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    437</a:t>
            </a:r>
          </a:p>
          <a:p>
            <a:r>
              <a:rPr lang="uk-UA" sz="4000" b="1" dirty="0" smtClean="0">
                <a:solidFill>
                  <a:srgbClr val="7030A0"/>
                </a:solidFill>
              </a:rPr>
              <a:t>   </a:t>
            </a:r>
            <a:r>
              <a:rPr lang="uk-UA" sz="4000" b="1" u="sng" dirty="0" smtClean="0">
                <a:solidFill>
                  <a:srgbClr val="7030A0"/>
                </a:solidFill>
              </a:rPr>
              <a:t> 189</a:t>
            </a:r>
          </a:p>
          <a:p>
            <a:r>
              <a:rPr lang="uk-UA" sz="4000" b="1" dirty="0" smtClean="0">
                <a:solidFill>
                  <a:srgbClr val="7030A0"/>
                </a:solidFill>
              </a:rPr>
              <a:t>   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75607" y="2997746"/>
            <a:ext cx="396044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7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23579" y="2997746"/>
            <a:ext cx="396044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3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24458" y="2982493"/>
            <a:ext cx="396045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uk-UA" sz="40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8335" y="3895963"/>
            <a:ext cx="2550193" cy="239209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6343105" y="2389119"/>
            <a:ext cx="420932" cy="276565"/>
          </a:xfrm>
          <a:prstGeom prst="rect">
            <a:avLst/>
          </a:prstGeom>
          <a:ln>
            <a:noFill/>
          </a:ln>
        </p:spPr>
      </p:pic>
      <p:sp>
        <p:nvSpPr>
          <p:cNvPr id="2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" y="5711138"/>
            <a:ext cx="119548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911459" y="2407236"/>
            <a:ext cx="420932" cy="276565"/>
          </a:xfrm>
          <a:prstGeom prst="rect">
            <a:avLst/>
          </a:prstGeom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4668166" y="2992365"/>
            <a:ext cx="396044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6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63839" y="2997746"/>
            <a:ext cx="396044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4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82639" y="2980060"/>
            <a:ext cx="396045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14820" y="2906173"/>
            <a:ext cx="396044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6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10493" y="2911554"/>
            <a:ext cx="396044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2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29293" y="2893868"/>
            <a:ext cx="396045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6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836447" y="2938043"/>
            <a:ext cx="396044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1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532120" y="2943424"/>
            <a:ext cx="396044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5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250920" y="2925738"/>
            <a:ext cx="396045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5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65772" y="173557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883047" y="173557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•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323002" y="1429538"/>
            <a:ext cx="567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91685" y="1405293"/>
            <a:ext cx="56784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5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981826" y="1535669"/>
            <a:ext cx="25668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/>
              <a:t>725 : х = 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98070" y="1626487"/>
            <a:ext cx="29307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</a:t>
            </a:r>
            <a:r>
              <a:rPr lang="ru-RU" sz="3600" b="1" dirty="0"/>
              <a:t>572 – с = 180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7351" y="549473"/>
            <a:ext cx="10367416" cy="79208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рівняння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21330" y="-603356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8468" y="1625305"/>
            <a:ext cx="2370222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_725  5</a:t>
            </a:r>
            <a:r>
              <a:rPr lang="ru-RU" sz="3600" b="1" u="sng" dirty="0" smtClean="0"/>
              <a:t>  </a:t>
            </a:r>
          </a:p>
          <a:p>
            <a:r>
              <a:rPr lang="ru-RU" sz="3600" b="1" dirty="0" smtClean="0"/>
              <a:t>    5</a:t>
            </a:r>
            <a:r>
              <a:rPr lang="ru-RU" sz="3600" b="1" u="sng" dirty="0" smtClean="0"/>
              <a:t> 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_22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  </a:t>
            </a:r>
            <a:r>
              <a:rPr lang="uk-UA" sz="3600" b="1" u="sng" dirty="0" smtClean="0"/>
              <a:t>20</a:t>
            </a:r>
          </a:p>
          <a:p>
            <a:r>
              <a:rPr lang="uk-UA" sz="3600" b="1" dirty="0" smtClean="0"/>
              <a:t>    _25</a:t>
            </a:r>
          </a:p>
          <a:p>
            <a:r>
              <a:rPr lang="uk-UA" sz="3600" b="1" dirty="0"/>
              <a:t> </a:t>
            </a:r>
            <a:r>
              <a:rPr lang="uk-UA" sz="3600" b="1" dirty="0" smtClean="0"/>
              <a:t>     </a:t>
            </a:r>
            <a:r>
              <a:rPr lang="uk-UA" sz="3600" b="1" u="sng" dirty="0" smtClean="0"/>
              <a:t>25</a:t>
            </a:r>
            <a:endParaRPr lang="uk-UA" sz="3600" b="1" dirty="0" smtClean="0"/>
          </a:p>
          <a:p>
            <a:r>
              <a:rPr lang="uk-UA" sz="3600" b="1" dirty="0"/>
              <a:t> </a:t>
            </a:r>
            <a:r>
              <a:rPr lang="uk-UA" sz="3600" b="1" dirty="0" smtClean="0"/>
              <a:t>       0</a:t>
            </a:r>
            <a:endParaRPr lang="ru-RU" sz="32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5214611" y="2123475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1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339499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240376" y="1746644"/>
            <a:ext cx="4049" cy="8707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5487271" y="2113300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4</a:t>
            </a:r>
            <a:endParaRPr lang="ru-RU" sz="3600" b="1" dirty="0">
              <a:solidFill>
                <a:srgbClr val="FFFF00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V="1">
            <a:off x="5257360" y="2113300"/>
            <a:ext cx="863970" cy="2035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314114" y="2700356"/>
            <a:ext cx="720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981826" y="2272818"/>
            <a:ext cx="25668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</a:t>
            </a:r>
            <a:r>
              <a:rPr lang="pt-BR" sz="3600" b="1" dirty="0"/>
              <a:t>x </a:t>
            </a:r>
            <a:r>
              <a:rPr lang="pt-BR" sz="3600" b="1" dirty="0" smtClean="0"/>
              <a:t>= </a:t>
            </a:r>
            <a:r>
              <a:rPr lang="uk-UA" sz="3600" b="1" dirty="0" smtClean="0"/>
              <a:t>725 : 5</a:t>
            </a:r>
            <a:endParaRPr lang="ru-RU" sz="36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009761" y="3069754"/>
            <a:ext cx="224128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  </a:t>
            </a:r>
            <a:r>
              <a:rPr lang="pt-BR" sz="3600" b="1" dirty="0"/>
              <a:t>x </a:t>
            </a:r>
            <a:r>
              <a:rPr lang="pt-BR" sz="3600" b="1" dirty="0" smtClean="0"/>
              <a:t>=</a:t>
            </a:r>
            <a:r>
              <a:rPr lang="uk-UA" sz="3600" b="1" dirty="0" smtClean="0"/>
              <a:t> 145</a:t>
            </a:r>
            <a:r>
              <a:rPr lang="pt-BR" sz="3600" b="1" dirty="0" smtClean="0"/>
              <a:t> </a:t>
            </a:r>
            <a:endParaRPr lang="ru-RU" sz="36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660046" y="2333226"/>
            <a:ext cx="286873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/>
              <a:t>с</a:t>
            </a:r>
            <a:r>
              <a:rPr lang="pt-BR" sz="3600" b="1" dirty="0" smtClean="0"/>
              <a:t> </a:t>
            </a:r>
            <a:r>
              <a:rPr lang="pt-BR" sz="3600" b="1" dirty="0"/>
              <a:t>= </a:t>
            </a:r>
            <a:r>
              <a:rPr lang="uk-UA" sz="3600" b="1" dirty="0" smtClean="0"/>
              <a:t>572 – 180 </a:t>
            </a:r>
            <a:endParaRPr lang="ru-RU" sz="3600" b="1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9890578" y="1622756"/>
            <a:ext cx="143888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 smtClean="0"/>
              <a:t> _ </a:t>
            </a:r>
            <a:r>
              <a:rPr lang="pt-BR" sz="3600" b="1" dirty="0" smtClean="0"/>
              <a:t>5</a:t>
            </a:r>
            <a:r>
              <a:rPr lang="uk-UA" sz="3600" b="1" dirty="0" smtClean="0"/>
              <a:t>72</a:t>
            </a:r>
            <a:r>
              <a:rPr lang="pt-BR" sz="3600" b="1" dirty="0" smtClean="0"/>
              <a:t> </a:t>
            </a:r>
            <a:endParaRPr lang="uk-UA" sz="3600" b="1" dirty="0" smtClean="0"/>
          </a:p>
          <a:p>
            <a:r>
              <a:rPr lang="uk-UA" sz="3600" b="1" dirty="0" smtClean="0"/>
              <a:t>   </a:t>
            </a:r>
            <a:r>
              <a:rPr lang="uk-UA" sz="3600" b="1" u="sng" dirty="0" smtClean="0"/>
              <a:t> 180</a:t>
            </a:r>
          </a:p>
          <a:p>
            <a:endParaRPr lang="ru-RU" sz="3600" b="1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0811579" y="2694294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2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658933" y="3983571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0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553545" y="2715667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9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297477" y="2727529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3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687752" y="3069753"/>
            <a:ext cx="201783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3600" b="1" dirty="0" smtClean="0"/>
              <a:t>b </a:t>
            </a:r>
            <a:r>
              <a:rPr lang="pt-BR" sz="3600" b="1" dirty="0"/>
              <a:t>= </a:t>
            </a:r>
            <a:r>
              <a:rPr lang="uk-UA" sz="3600" b="1" dirty="0" smtClean="0"/>
              <a:t>392</a:t>
            </a:r>
            <a:endParaRPr lang="ru-RU" sz="3600" b="1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98467" y="4096001"/>
            <a:ext cx="3096625" cy="237626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3" name="Прямоугольник 42"/>
          <p:cNvSpPr/>
          <p:nvPr/>
        </p:nvSpPr>
        <p:spPr>
          <a:xfrm>
            <a:off x="5788671" y="2113300"/>
            <a:ext cx="465028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5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36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3" grpId="0"/>
      <p:bldP spid="49" grpId="0"/>
      <p:bldP spid="51" grpId="0" animBg="1"/>
      <p:bldP spid="58" grpId="0" animBg="1"/>
      <p:bldP spid="35" grpId="0" animBg="1"/>
      <p:bldP spid="38" grpId="0" animBg="1"/>
      <p:bldP spid="41" grpId="0"/>
      <p:bldP spid="42" grpId="0"/>
      <p:bldP spid="44" grpId="0"/>
      <p:bldP spid="45" grpId="0"/>
      <p:bldP spid="46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/>
          <a:srcRect l="3" r="-2625"/>
          <a:stretch/>
        </p:blipFill>
        <p:spPr>
          <a:xfrm>
            <a:off x="918081" y="987326"/>
            <a:ext cx="10548000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947906" y="1214937"/>
            <a:ext cx="1016570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/>
              <a:t>Із 32 м </a:t>
            </a:r>
            <a:r>
              <a:rPr lang="ru-RU" sz="3200" dirty="0" err="1"/>
              <a:t>тканини</a:t>
            </a:r>
            <a:r>
              <a:rPr lang="ru-RU" sz="3200" dirty="0"/>
              <a:t> пошили 8 </a:t>
            </a:r>
            <a:r>
              <a:rPr lang="ru-RU" sz="3200" dirty="0" err="1"/>
              <a:t>підковдр</a:t>
            </a:r>
            <a:r>
              <a:rPr lang="ru-RU" sz="3200" dirty="0"/>
              <a:t>. </a:t>
            </a:r>
            <a:r>
              <a:rPr lang="ru-RU" sz="3200" dirty="0" err="1"/>
              <a:t>Скільки</a:t>
            </a:r>
            <a:r>
              <a:rPr lang="ru-RU" sz="3200" dirty="0"/>
              <a:t> таких </a:t>
            </a:r>
            <a:r>
              <a:rPr lang="ru-RU" sz="3200" dirty="0" err="1"/>
              <a:t>підковдр</a:t>
            </a:r>
            <a:r>
              <a:rPr lang="ru-RU" sz="3200" dirty="0"/>
              <a:t> можна </a:t>
            </a:r>
            <a:r>
              <a:rPr lang="ru-RU" sz="3200" dirty="0" err="1"/>
              <a:t>пошити</a:t>
            </a:r>
            <a:r>
              <a:rPr lang="ru-RU" sz="3200" dirty="0"/>
              <a:t> із 60 м </a:t>
            </a:r>
            <a:r>
              <a:rPr lang="ru-RU" sz="3200" dirty="0" err="1"/>
              <a:t>тканини</a:t>
            </a:r>
            <a:r>
              <a:rPr lang="ru-RU" sz="3200" dirty="0"/>
              <a:t>? </a:t>
            </a:r>
            <a:r>
              <a:rPr lang="ru-RU" sz="3200" dirty="0" err="1" smtClean="0"/>
              <a:t>Скільки</a:t>
            </a:r>
            <a:r>
              <a:rPr lang="ru-RU" sz="3200" dirty="0" smtClean="0"/>
              <a:t> </a:t>
            </a:r>
            <a:r>
              <a:rPr lang="ru-RU" sz="3200" dirty="0" err="1"/>
              <a:t>метрів</a:t>
            </a:r>
            <a:r>
              <a:rPr lang="ru-RU" sz="3200" dirty="0"/>
              <a:t> </a:t>
            </a:r>
            <a:r>
              <a:rPr lang="ru-RU" sz="3200" dirty="0" err="1"/>
              <a:t>тканини</a:t>
            </a:r>
            <a:r>
              <a:rPr lang="ru-RU" sz="3200" dirty="0"/>
              <a:t> </a:t>
            </a:r>
            <a:r>
              <a:rPr lang="ru-RU" sz="3200" dirty="0" err="1"/>
              <a:t>знадобиться</a:t>
            </a:r>
            <a:r>
              <a:rPr lang="ru-RU" sz="3200" dirty="0"/>
              <a:t>, щоб </a:t>
            </a:r>
            <a:r>
              <a:rPr lang="ru-RU" sz="3200" dirty="0" err="1"/>
              <a:t>пошити</a:t>
            </a:r>
            <a:r>
              <a:rPr lang="ru-RU" sz="3200" dirty="0"/>
              <a:t> 115 таких </a:t>
            </a:r>
            <a:r>
              <a:rPr lang="ru-RU" sz="3200" dirty="0" err="1"/>
              <a:t>підковдр</a:t>
            </a:r>
            <a:r>
              <a:rPr lang="ru-RU" sz="3200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50994" y="487360"/>
            <a:ext cx="10062616" cy="7101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4000" b="1" dirty="0" err="1"/>
              <a:t>Р</a:t>
            </a:r>
            <a:r>
              <a:rPr lang="ru-RU" sz="4000" b="1" dirty="0" err="1" smtClean="0"/>
              <a:t>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09330" y="-64757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4" name="AutoShape 2" descr="Якщо їсти варення із банки: прикмети, повір'я та практичні поради ᐉ Погляд  U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078461" y="2893316"/>
            <a:ext cx="2359895" cy="15892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8 п. – 32 м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? п. – 60 м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115 </a:t>
            </a:r>
            <a:r>
              <a:rPr lang="uk-UA" sz="3200" b="1" dirty="0">
                <a:solidFill>
                  <a:schemeClr val="bg1"/>
                </a:solidFill>
              </a:rPr>
              <a:t>п. – </a:t>
            </a:r>
            <a:r>
              <a:rPr lang="uk-UA" sz="3200" b="1" dirty="0" smtClean="0">
                <a:solidFill>
                  <a:schemeClr val="bg1"/>
                </a:solidFill>
              </a:rPr>
              <a:t>?м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" y="5711138"/>
            <a:ext cx="1195482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Ст.116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78461" y="4474998"/>
            <a:ext cx="1917226" cy="5985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32 : 8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532191" y="2925738"/>
            <a:ext cx="2392000" cy="14005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3)    115 </a:t>
            </a:r>
            <a:endParaRPr lang="uk-UA" sz="3200" b="1" dirty="0">
              <a:solidFill>
                <a:schemeClr val="bg1"/>
              </a:solidFill>
            </a:endParaRPr>
          </a:p>
          <a:p>
            <a:r>
              <a:rPr lang="uk-UA" sz="3200" b="1" dirty="0" smtClean="0">
                <a:solidFill>
                  <a:schemeClr val="bg1"/>
                </a:solidFill>
              </a:rPr>
              <a:t>        </a:t>
            </a:r>
            <a:r>
              <a:rPr lang="uk-UA" sz="3200" b="1" u="sng" dirty="0" smtClean="0">
                <a:solidFill>
                  <a:schemeClr val="bg1"/>
                </a:solidFill>
              </a:rPr>
              <a:t>    4</a:t>
            </a:r>
          </a:p>
          <a:p>
            <a:endParaRPr lang="uk-UA" sz="3200" b="1" u="sng" dirty="0" smtClean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22715" y="5707965"/>
            <a:ext cx="2071385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Відповідь: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297119" y="5731359"/>
            <a:ext cx="8411536" cy="5023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460 м тканини знадобиться для 115 підковдр.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413157" y="-67466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103659" y="-67302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995687" y="4483230"/>
            <a:ext cx="1127019" cy="5985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 (м)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120885" y="4483230"/>
            <a:ext cx="3411306" cy="5985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- для 1 підковдри.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048300" y="5087176"/>
            <a:ext cx="1917226" cy="5985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60 : 4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965526" y="5095408"/>
            <a:ext cx="1275044" cy="5985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15 (п.)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240570" y="5073565"/>
            <a:ext cx="3291621" cy="5985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- з 60 м тканини.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67917" y="3079443"/>
            <a:ext cx="381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Cambria"/>
                <a:ea typeface="Cambria"/>
              </a:rPr>
              <a:t>˟</a:t>
            </a:r>
            <a:endParaRPr lang="ru-RU" sz="3600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8307689" y="3816342"/>
            <a:ext cx="267130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8484856" y="3786649"/>
            <a:ext cx="301400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683851" y="3806167"/>
            <a:ext cx="399350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0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8904921" y="3797148"/>
            <a:ext cx="867936" cy="5040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(м)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57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4" grpId="0" animBg="1"/>
      <p:bldP spid="36" grpId="0" animBg="1"/>
      <p:bldP spid="40" grpId="0" animBg="1"/>
      <p:bldP spid="42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87" grpId="0"/>
      <p:bldP spid="96" grpId="0"/>
      <p:bldP spid="97" grpId="0"/>
      <p:bldP spid="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3719" y="1848520"/>
            <a:ext cx="792088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1 </a:t>
            </a:r>
            <a:r>
              <a:rPr lang="ru-RU" sz="3200" b="1" dirty="0"/>
              <a:t>год 15 </a:t>
            </a:r>
            <a:r>
              <a:rPr lang="ru-RU" sz="3200" b="1" dirty="0" err="1"/>
              <a:t>хв</a:t>
            </a:r>
            <a:r>
              <a:rPr lang="ru-RU" sz="3200" b="1" dirty="0"/>
              <a:t> = </a:t>
            </a:r>
            <a:r>
              <a:rPr lang="ru-RU" sz="3200" b="1" dirty="0" smtClean="0"/>
              <a:t>___</a:t>
            </a:r>
            <a:r>
              <a:rPr lang="ru-RU" sz="3200" b="1" dirty="0" err="1" smtClean="0"/>
              <a:t>хв</a:t>
            </a:r>
            <a:r>
              <a:rPr lang="ru-RU" sz="3200" b="1" dirty="0" smtClean="0"/>
              <a:t>         125 </a:t>
            </a:r>
            <a:r>
              <a:rPr lang="ru-RU" sz="3200" b="1" dirty="0" err="1"/>
              <a:t>хв</a:t>
            </a:r>
            <a:r>
              <a:rPr lang="ru-RU" sz="3200" b="1" dirty="0"/>
              <a:t> = </a:t>
            </a:r>
            <a:r>
              <a:rPr lang="ru-RU" sz="3200" b="1" dirty="0" smtClean="0"/>
              <a:t>__год __</a:t>
            </a:r>
            <a:r>
              <a:rPr lang="ru-RU" sz="3200" b="1" dirty="0" err="1" smtClean="0"/>
              <a:t>хв</a:t>
            </a:r>
            <a:r>
              <a:rPr lang="ru-RU" sz="3200" b="1" dirty="0" smtClean="0"/>
              <a:t> </a:t>
            </a:r>
          </a:p>
          <a:p>
            <a:r>
              <a:rPr lang="ru-RU" sz="3200" b="1" dirty="0" smtClean="0"/>
              <a:t>2 </a:t>
            </a:r>
            <a:r>
              <a:rPr lang="ru-RU" sz="3200" b="1" dirty="0"/>
              <a:t>год 30 </a:t>
            </a:r>
            <a:r>
              <a:rPr lang="ru-RU" sz="3200" b="1" dirty="0" err="1"/>
              <a:t>хв</a:t>
            </a:r>
            <a:r>
              <a:rPr lang="ru-RU" sz="3200" b="1" dirty="0"/>
              <a:t> = </a:t>
            </a:r>
            <a:r>
              <a:rPr lang="ru-RU" sz="3200" b="1" dirty="0" smtClean="0"/>
              <a:t>___</a:t>
            </a:r>
            <a:r>
              <a:rPr lang="ru-RU" sz="3200" b="1" dirty="0" err="1" smtClean="0"/>
              <a:t>хв</a:t>
            </a:r>
            <a:r>
              <a:rPr lang="ru-RU" sz="3200" b="1" dirty="0" smtClean="0"/>
              <a:t>            72 </a:t>
            </a:r>
            <a:r>
              <a:rPr lang="ru-RU" sz="3200" b="1" dirty="0" err="1"/>
              <a:t>хв</a:t>
            </a:r>
            <a:r>
              <a:rPr lang="ru-RU" sz="3200" b="1" dirty="0"/>
              <a:t> = </a:t>
            </a:r>
            <a:r>
              <a:rPr lang="ru-RU" sz="3200" b="1" dirty="0" smtClean="0"/>
              <a:t>__год __</a:t>
            </a:r>
            <a:r>
              <a:rPr lang="ru-RU" sz="3200" b="1" dirty="0" err="1" smtClean="0"/>
              <a:t>хв</a:t>
            </a:r>
            <a:r>
              <a:rPr lang="ru-RU" sz="3200" b="1" dirty="0" smtClean="0"/>
              <a:t>  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6934" y="549474"/>
            <a:ext cx="10277665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Дії з іменованими числами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29551" y="1786798"/>
            <a:ext cx="61992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75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27111" y="2274766"/>
            <a:ext cx="82480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150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88547" y="1816855"/>
            <a:ext cx="44384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980463" y="1818309"/>
            <a:ext cx="43204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5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020767" y="2274765"/>
            <a:ext cx="311624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90436" y="2274766"/>
            <a:ext cx="65039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12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87775" y="1247745"/>
            <a:ext cx="7216482" cy="523206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Які числа пропущені? Запишіть </a:t>
            </a:r>
            <a:r>
              <a:rPr lang="ru-RU" sz="2800" b="1" dirty="0" err="1">
                <a:solidFill>
                  <a:srgbClr val="7030A0"/>
                </a:solidFill>
              </a:rPr>
              <a:t>рівності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endParaRPr lang="uk-UA" sz="2800" b="1" dirty="0">
              <a:solidFill>
                <a:srgbClr val="7030A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5754" r="6815" b="9804"/>
          <a:stretch/>
        </p:blipFill>
        <p:spPr>
          <a:xfrm>
            <a:off x="763439" y="1331464"/>
            <a:ext cx="2134251" cy="2080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5" y="5711138"/>
            <a:ext cx="1994054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Ст.116-117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№645, 647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67695" y="3023649"/>
            <a:ext cx="835292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45 </a:t>
            </a:r>
            <a:r>
              <a:rPr lang="ru-RU" sz="3200" b="1" dirty="0" err="1"/>
              <a:t>хв</a:t>
            </a:r>
            <a:r>
              <a:rPr lang="ru-RU" sz="3200" b="1" dirty="0"/>
              <a:t> + </a:t>
            </a:r>
            <a:r>
              <a:rPr lang="ru-RU" sz="3200" b="1" dirty="0" smtClean="0"/>
              <a:t>__</a:t>
            </a:r>
            <a:r>
              <a:rPr lang="ru-RU" sz="3200" b="1" dirty="0" err="1" smtClean="0"/>
              <a:t>хв</a:t>
            </a:r>
            <a:r>
              <a:rPr lang="ru-RU" sz="3200" b="1" dirty="0" smtClean="0"/>
              <a:t> </a:t>
            </a:r>
            <a:r>
              <a:rPr lang="ru-RU" sz="3200" b="1" dirty="0"/>
              <a:t>= 1 год </a:t>
            </a:r>
            <a:r>
              <a:rPr lang="ru-RU" sz="3200" b="1" dirty="0" smtClean="0"/>
              <a:t>       12 </a:t>
            </a:r>
            <a:r>
              <a:rPr lang="ru-RU" sz="3200" b="1" dirty="0"/>
              <a:t>год + </a:t>
            </a:r>
            <a:r>
              <a:rPr lang="ru-RU" sz="3200" b="1" dirty="0" smtClean="0"/>
              <a:t>__год </a:t>
            </a:r>
            <a:r>
              <a:rPr lang="ru-RU" sz="3200" b="1" dirty="0"/>
              <a:t>= 1 </a:t>
            </a:r>
            <a:r>
              <a:rPr lang="ru-RU" sz="3200" b="1" dirty="0" err="1"/>
              <a:t>доба</a:t>
            </a:r>
            <a:r>
              <a:rPr lang="ru-RU" sz="3200" b="1" dirty="0"/>
              <a:t> </a:t>
            </a:r>
            <a:endParaRPr lang="ru-RU" sz="3200" b="1" dirty="0" smtClean="0"/>
          </a:p>
          <a:p>
            <a:r>
              <a:rPr lang="ru-RU" sz="3200" b="1" dirty="0" smtClean="0"/>
              <a:t>29 </a:t>
            </a:r>
            <a:r>
              <a:rPr lang="ru-RU" sz="3200" b="1" dirty="0" err="1"/>
              <a:t>хв</a:t>
            </a:r>
            <a:r>
              <a:rPr lang="ru-RU" sz="3200" b="1" dirty="0"/>
              <a:t> + </a:t>
            </a:r>
            <a:r>
              <a:rPr lang="ru-RU" sz="3200" b="1" dirty="0" smtClean="0"/>
              <a:t>__</a:t>
            </a:r>
            <a:r>
              <a:rPr lang="ru-RU" sz="3200" b="1" dirty="0" err="1" smtClean="0"/>
              <a:t>хв</a:t>
            </a:r>
            <a:r>
              <a:rPr lang="ru-RU" sz="3200" b="1" dirty="0" smtClean="0"/>
              <a:t> </a:t>
            </a:r>
            <a:r>
              <a:rPr lang="ru-RU" sz="3200" b="1" dirty="0"/>
              <a:t>= 1 год </a:t>
            </a:r>
            <a:r>
              <a:rPr lang="ru-RU" sz="3200" b="1" dirty="0" smtClean="0"/>
              <a:t>       21 </a:t>
            </a:r>
            <a:r>
              <a:rPr lang="ru-RU" sz="3200" b="1" dirty="0"/>
              <a:t>год + </a:t>
            </a:r>
            <a:r>
              <a:rPr lang="ru-RU" sz="3200" b="1" dirty="0" smtClean="0"/>
              <a:t>__год </a:t>
            </a:r>
            <a:r>
              <a:rPr lang="ru-RU" sz="3200" b="1" dirty="0"/>
              <a:t>= 1 </a:t>
            </a:r>
            <a:r>
              <a:rPr lang="ru-RU" sz="3200" b="1" dirty="0" err="1"/>
              <a:t>доба</a:t>
            </a:r>
            <a:r>
              <a:rPr lang="ru-RU" sz="3200" b="1" dirty="0"/>
              <a:t> 32 с + </a:t>
            </a:r>
            <a:r>
              <a:rPr lang="ru-RU" sz="3200" b="1" dirty="0" smtClean="0"/>
              <a:t>__с </a:t>
            </a:r>
            <a:r>
              <a:rPr lang="ru-RU" sz="3200" b="1" dirty="0"/>
              <a:t>= 1 </a:t>
            </a:r>
            <a:r>
              <a:rPr lang="ru-RU" sz="3200" b="1" dirty="0" err="1"/>
              <a:t>хв</a:t>
            </a:r>
            <a:r>
              <a:rPr lang="ru-RU" sz="3200" b="1" dirty="0"/>
              <a:t> </a:t>
            </a:r>
            <a:r>
              <a:rPr lang="ru-RU" sz="3200" b="1" dirty="0" smtClean="0"/>
              <a:t>              10 </a:t>
            </a:r>
            <a:r>
              <a:rPr lang="ru-RU" sz="3200" b="1" dirty="0"/>
              <a:t>год + </a:t>
            </a:r>
            <a:r>
              <a:rPr lang="ru-RU" sz="3200" b="1" dirty="0" smtClean="0"/>
              <a:t>__год </a:t>
            </a:r>
            <a:r>
              <a:rPr lang="ru-RU" sz="3200" b="1" dirty="0"/>
              <a:t>= 1 </a:t>
            </a:r>
            <a:r>
              <a:rPr lang="ru-RU" sz="3200" b="1" dirty="0" err="1"/>
              <a:t>доба</a:t>
            </a:r>
            <a:endParaRPr lang="ru-RU" sz="32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19981" y="2997747"/>
            <a:ext cx="61992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15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19981" y="3485660"/>
            <a:ext cx="61992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31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5807" y="3951123"/>
            <a:ext cx="61992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28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94661" y="2997746"/>
            <a:ext cx="61992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12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84319" y="3485659"/>
            <a:ext cx="442181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3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594661" y="3951122"/>
            <a:ext cx="619922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14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67695" y="4680932"/>
            <a:ext cx="7875125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Електронний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годинник</a:t>
            </a:r>
            <a:r>
              <a:rPr lang="ru-RU" sz="2800" b="1" dirty="0">
                <a:solidFill>
                  <a:srgbClr val="7030A0"/>
                </a:solidFill>
              </a:rPr>
              <a:t> показує — 08:05.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r>
              <a:rPr lang="ru-RU" sz="2800" b="1" dirty="0" smtClean="0">
                <a:solidFill>
                  <a:srgbClr val="7030A0"/>
                </a:solidFill>
              </a:rPr>
              <a:t>Через </a:t>
            </a:r>
            <a:r>
              <a:rPr lang="ru-RU" sz="2800" b="1" dirty="0" err="1">
                <a:solidFill>
                  <a:srgbClr val="7030A0"/>
                </a:solidFill>
              </a:rPr>
              <a:t>скільки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хвилин</a:t>
            </a:r>
            <a:r>
              <a:rPr lang="ru-RU" sz="2800" b="1" dirty="0">
                <a:solidFill>
                  <a:srgbClr val="7030A0"/>
                </a:solidFill>
              </a:rPr>
              <a:t> він </a:t>
            </a:r>
            <a:r>
              <a:rPr lang="ru-RU" sz="2800" b="1" dirty="0" err="1">
                <a:solidFill>
                  <a:srgbClr val="7030A0"/>
                </a:solidFill>
              </a:rPr>
              <a:t>показуватиме</a:t>
            </a:r>
            <a:r>
              <a:rPr lang="ru-RU" sz="2800" b="1" dirty="0">
                <a:solidFill>
                  <a:srgbClr val="7030A0"/>
                </a:solidFill>
              </a:rPr>
              <a:t> — 08:50?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67694" y="5707552"/>
            <a:ext cx="58955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  </a:t>
            </a:r>
            <a:r>
              <a:rPr lang="uk-UA" sz="3200" b="1" dirty="0" smtClean="0"/>
              <a:t>8 год 50 хв – 8 год 05 хв =</a:t>
            </a:r>
            <a:endParaRPr lang="ru-RU" sz="32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746039" y="5711138"/>
            <a:ext cx="1142508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45 </a:t>
            </a:r>
            <a:r>
              <a:rPr lang="ru-RU" sz="3200" b="1" dirty="0" err="1" smtClean="0">
                <a:solidFill>
                  <a:srgbClr val="FFFF00"/>
                </a:solidFill>
              </a:rPr>
              <a:t>хв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944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3" grpId="0" animBg="1"/>
      <p:bldP spid="18" grpId="0"/>
      <p:bldP spid="20" grpId="0"/>
      <p:bldP spid="21" grpId="0"/>
      <p:bldP spid="22" grpId="0"/>
      <p:bldP spid="23" grpId="0"/>
      <p:bldP spid="24" grpId="0"/>
      <p:bldP spid="4" grpId="0" animBg="1"/>
      <p:bldP spid="25" grpId="0" animBg="1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19168</TotalTime>
  <Words>598</Words>
  <Application>Microsoft Office PowerPoint</Application>
  <PresentationFormat>Произвольный</PresentationFormat>
  <Paragraphs>174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1604</cp:revision>
  <dcterms:created xsi:type="dcterms:W3CDTF">2025-08-27T14:01:18Z</dcterms:created>
  <dcterms:modified xsi:type="dcterms:W3CDTF">2026-05-11T10:32:34Z</dcterms:modified>
</cp:coreProperties>
</file>