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990" r:id="rId3"/>
    <p:sldId id="991" r:id="rId4"/>
    <p:sldId id="286" r:id="rId5"/>
    <p:sldId id="927" r:id="rId6"/>
    <p:sldId id="1003" r:id="rId7"/>
    <p:sldId id="993" r:id="rId8"/>
    <p:sldId id="998" r:id="rId9"/>
    <p:sldId id="999" r:id="rId10"/>
    <p:sldId id="994" r:id="rId11"/>
    <p:sldId id="313" r:id="rId12"/>
    <p:sldId id="963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виразів за малюнком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Визначе-ння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істинності</a:t>
          </a:r>
          <a:r>
            <a:rPr lang="ru-RU" sz="3200" b="1" dirty="0" smtClean="0">
              <a:solidFill>
                <a:schemeClr val="bg1"/>
              </a:solidFill>
            </a:rPr>
            <a:t> нерівностей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Запис та </a:t>
          </a:r>
          <a:r>
            <a:rPr lang="ru-RU" sz="3200" b="1" dirty="0" err="1" smtClean="0"/>
            <a:t>обчислення</a:t>
          </a:r>
          <a:r>
            <a:rPr lang="ru-RU" sz="3200" b="1" dirty="0" smtClean="0"/>
            <a:t> </a:t>
          </a:r>
          <a:r>
            <a:rPr lang="ru-RU" sz="3200" b="1" dirty="0" err="1" smtClean="0"/>
            <a:t>значень</a:t>
          </a:r>
          <a:r>
            <a:rPr lang="ru-RU" sz="3200" b="1" dirty="0" smtClean="0"/>
            <a:t> </a:t>
          </a:r>
          <a:r>
            <a:rPr lang="ru-RU" sz="3200" b="1" dirty="0" err="1" smtClean="0"/>
            <a:t>виразів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Порівняння і </a:t>
          </a:r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47061" custLinFactX="231323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32582" custLinFactX="227158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41944" custLinFactX="-453717" custLinFactNeighborX="-500000" custLinFactNeighborY="-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15676" custLinFactNeighborX="-30829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2098884" y="751291"/>
          <a:ext cx="4273486" cy="277090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Порівняння і </a:t>
          </a: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</a:t>
          </a:r>
        </a:p>
      </dsp:txBody>
      <dsp:txXfrm rot="5400000">
        <a:off x="2850176" y="854696"/>
        <a:ext cx="277090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825997" y="832485"/>
          <a:ext cx="4273486" cy="260851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Запис та </a:t>
          </a:r>
          <a:r>
            <a:rPr lang="ru-RU" sz="3200" b="1" kern="1200" dirty="0" err="1" smtClean="0"/>
            <a:t>обчислення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значень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виразів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5658483" y="854696"/>
        <a:ext cx="260851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738128" y="779985"/>
          <a:ext cx="4273486" cy="271351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виразів за малюнком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1858" y="854696"/>
        <a:ext cx="271351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7395491" y="927289"/>
          <a:ext cx="4273486" cy="241890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Визначе-ння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істинності</a:t>
          </a:r>
          <a:r>
            <a:rPr lang="ru-RU" sz="3200" b="1" kern="1200" dirty="0" smtClean="0">
              <a:solidFill>
                <a:schemeClr val="bg1"/>
              </a:solidFill>
            </a:rPr>
            <a:t> нерівностей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8322781" y="854696"/>
        <a:ext cx="241890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20" y="1053530"/>
            <a:ext cx="9145016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Розв’язування та порівняння задач</a:t>
            </a: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Визначення істинності нерівностей</a:t>
            </a:r>
            <a:endParaRPr lang="uk-UA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159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5" y="549474"/>
            <a:ext cx="3220880" cy="13681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Ст.119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8696" y="1917626"/>
            <a:ext cx="2448272" cy="364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8 Повторення за рік\2026-05-11_194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81" y="528012"/>
            <a:ext cx="6767209" cy="59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3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0539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третій</a:t>
            </a:r>
            <a:r>
              <a:rPr lang="ru-RU" sz="3200" b="1" dirty="0" smtClean="0">
                <a:solidFill>
                  <a:schemeClr val="bg1"/>
                </a:solidFill>
              </a:rPr>
              <a:t> доданок?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6040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65197" y="3213770"/>
            <a:ext cx="5895386" cy="12330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/>
              <a:t>Якою </a:t>
            </a:r>
            <a:r>
              <a:rPr lang="ru-RU" sz="3200" b="1" dirty="0" err="1" smtClean="0"/>
              <a:t>дією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узнаємо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відстань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фініші</a:t>
            </a:r>
            <a:r>
              <a:rPr lang="ru-RU" sz="3200" b="1" dirty="0" smtClean="0"/>
              <a:t> між </a:t>
            </a:r>
            <a:r>
              <a:rPr lang="ru-RU" sz="3200" b="1" dirty="0" err="1" smtClean="0"/>
              <a:t>двома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бігунами</a:t>
            </a:r>
            <a:r>
              <a:rPr lang="ru-RU" sz="3200" b="1" dirty="0" smtClean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8" y="4869954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869954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35" y="2042770"/>
            <a:ext cx="2656603" cy="17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8" y="4197232"/>
            <a:ext cx="2329266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727" y="536646"/>
            <a:ext cx="10101872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02726" y="1413570"/>
            <a:ext cx="9786713" cy="517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800" b="1" dirty="0" err="1" smtClean="0">
                <a:solidFill>
                  <a:srgbClr val="7030A0"/>
                </a:solidFill>
              </a:rPr>
              <a:t>іть</a:t>
            </a:r>
            <a:r>
              <a:rPr lang="ru-RU" sz="2800" b="1" dirty="0" smtClean="0">
                <a:solidFill>
                  <a:srgbClr val="7030A0"/>
                </a:solidFill>
              </a:rPr>
              <a:t> смайл, </a:t>
            </a:r>
            <a:r>
              <a:rPr lang="ru-RU" sz="2800" b="1" dirty="0">
                <a:solidFill>
                  <a:srgbClr val="7030A0"/>
                </a:solidFill>
              </a:rPr>
              <a:t>що відповідає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вашому</a:t>
            </a:r>
            <a:r>
              <a:rPr lang="ru-RU" sz="2800" b="1" dirty="0" smtClean="0">
                <a:solidFill>
                  <a:srgbClr val="7030A0"/>
                </a:solidFill>
              </a:rPr>
              <a:t> очікуванню.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955" y="3694761"/>
            <a:ext cx="309137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8" y="2048501"/>
            <a:ext cx="2878444" cy="16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931021"/>
            <a:ext cx="2686361" cy="185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37436" y="3681620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05460" y="3717086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1988" y="579058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вивчу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46" y="4399787"/>
            <a:ext cx="2325007" cy="15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198729" y="5915475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66" y="4318951"/>
            <a:ext cx="2688213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324279" y="590149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зрозумію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Ст.117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3789833"/>
            <a:ext cx="1937694" cy="27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3 клас\03 МАТЕМ\1 Листопад\8 Повторення за рік\2026-05-08_191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1" y="1485578"/>
            <a:ext cx="913047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2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22103191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05458"/>
            <a:ext cx="91090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Хвилинка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645163" y="-626755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30151" r="48557" b="52071"/>
          <a:stretch/>
        </p:blipFill>
        <p:spPr>
          <a:xfrm>
            <a:off x="5192151" y="1031297"/>
            <a:ext cx="1980000" cy="111799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69283" y="-677893"/>
            <a:ext cx="454720" cy="567792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365593" y="4283905"/>
            <a:ext cx="6590631" cy="10772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ru-RU" sz="3200" b="1" dirty="0"/>
              <a:t>Запишіть усі </a:t>
            </a:r>
            <a:r>
              <a:rPr lang="ru-RU" sz="3200" b="1" dirty="0" err="1"/>
              <a:t>можливі</a:t>
            </a:r>
            <a:r>
              <a:rPr lang="ru-RU" sz="3200" b="1" dirty="0"/>
              <a:t> </a:t>
            </a:r>
            <a:r>
              <a:rPr lang="ru-RU" sz="3200" b="1" dirty="0" err="1"/>
              <a:t>трицифрові</a:t>
            </a:r>
            <a:r>
              <a:rPr lang="ru-RU" sz="3200" b="1" dirty="0"/>
              <a:t> числа, </a:t>
            </a:r>
            <a:r>
              <a:rPr lang="ru-RU" sz="3200" b="1" dirty="0" err="1" smtClean="0"/>
              <a:t>використовуючи</a:t>
            </a:r>
            <a:r>
              <a:rPr lang="ru-RU" sz="3200" b="1" dirty="0" smtClean="0"/>
              <a:t> </a:t>
            </a:r>
            <a:r>
              <a:rPr lang="ru-RU" sz="3200" b="1" dirty="0" err="1"/>
              <a:t>цифри</a:t>
            </a:r>
            <a:r>
              <a:rPr lang="ru-RU" sz="3200" b="1" dirty="0"/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3 </a:t>
            </a:r>
            <a:r>
              <a:rPr lang="ru-RU" sz="3200" b="1" dirty="0">
                <a:solidFill>
                  <a:srgbClr val="FFFF00"/>
                </a:solidFill>
              </a:rPr>
              <a:t>і </a:t>
            </a:r>
            <a:r>
              <a:rPr lang="ru-RU" sz="3200" b="1" dirty="0" smtClean="0">
                <a:solidFill>
                  <a:srgbClr val="FFFF00"/>
                </a:solidFill>
              </a:rPr>
              <a:t>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7603" y="1335411"/>
            <a:ext cx="408252" cy="50977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1483" y="1335411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93975" y="2789017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45933" y="2789017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39055" y="2776947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57907" y="2769476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189366" y="2776947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84398" y="2769476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17864" y="2793784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66838" y="2776947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549079" y="3501802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65334" y="3494331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109539" y="3489613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97266" y="3501359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549079" y="2776947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58407" y="2789017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088782" y="2769476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436502" y="2778916"/>
            <a:ext cx="454720" cy="56779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98502" y="3501359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45933" y="3501359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081685" y="3489613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43991" y="3482142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189366" y="3478537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293264" y="3478537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017864" y="3478537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737361" y="3490726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3531" y="477466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виразів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662042"/>
            <a:ext cx="1287490" cy="118708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Ст.117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№651</a:t>
            </a:r>
          </a:p>
        </p:txBody>
      </p:sp>
      <p:pic>
        <p:nvPicPr>
          <p:cNvPr id="1026" name="Picture 2" descr="D:\3 клас\03 МАТЕМ\1 Листопад\8 Повторення за рік\2026-05-11_1646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r="2442" b="1898"/>
          <a:stretch/>
        </p:blipFill>
        <p:spPr bwMode="auto">
          <a:xfrm>
            <a:off x="3859783" y="2388111"/>
            <a:ext cx="7776864" cy="35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3531" y="1197546"/>
            <a:ext cx="101928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Інна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виграла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забіг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дистанції</a:t>
            </a:r>
            <a:r>
              <a:rPr lang="ru-RU" sz="2800" b="1" dirty="0">
                <a:solidFill>
                  <a:schemeClr val="bg1"/>
                </a:solidFill>
              </a:rPr>
              <a:t> 800 м. Яка </a:t>
            </a:r>
            <a:r>
              <a:rPr lang="ru-RU" sz="2800" b="1" dirty="0" err="1" smtClean="0">
                <a:solidFill>
                  <a:schemeClr val="bg1"/>
                </a:solidFill>
              </a:rPr>
              <a:t>відстань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віддаляє</a:t>
            </a:r>
            <a:r>
              <a:rPr lang="ru-RU" sz="2800" b="1" dirty="0">
                <a:solidFill>
                  <a:schemeClr val="bg1"/>
                </a:solidFill>
              </a:rPr>
              <a:t> її на </a:t>
            </a:r>
            <a:r>
              <a:rPr lang="ru-RU" sz="2800" b="1" dirty="0" err="1">
                <a:solidFill>
                  <a:schemeClr val="bg1"/>
                </a:solidFill>
              </a:rPr>
              <a:t>фініші</a:t>
            </a:r>
            <a:r>
              <a:rPr lang="ru-RU" sz="2800" b="1" dirty="0">
                <a:solidFill>
                  <a:schemeClr val="bg1"/>
                </a:solidFill>
              </a:rPr>
              <a:t> від </a:t>
            </a:r>
            <a:r>
              <a:rPr lang="ru-RU" sz="2800" b="1" dirty="0" err="1">
                <a:solidFill>
                  <a:schemeClr val="bg1"/>
                </a:solidFill>
              </a:rPr>
              <a:t>кожної</a:t>
            </a:r>
            <a:r>
              <a:rPr lang="ru-RU" sz="2800" b="1" dirty="0">
                <a:solidFill>
                  <a:schemeClr val="bg1"/>
                </a:solidFill>
              </a:rPr>
              <a:t> з інших </a:t>
            </a:r>
            <a:r>
              <a:rPr lang="ru-RU" sz="2800" b="1" dirty="0" err="1">
                <a:solidFill>
                  <a:schemeClr val="bg1"/>
                </a:solidFill>
              </a:rPr>
              <a:t>учасниць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3531" y="2205658"/>
            <a:ext cx="820891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400" b="1" dirty="0" err="1">
                <a:solidFill>
                  <a:srgbClr val="7030A0"/>
                </a:solidFill>
              </a:rPr>
              <a:t>малюнок</a:t>
            </a:r>
            <a:r>
              <a:rPr lang="ru-RU" sz="2400" b="1" dirty="0">
                <a:solidFill>
                  <a:srgbClr val="7030A0"/>
                </a:solidFill>
              </a:rPr>
              <a:t>. На </a:t>
            </a:r>
            <a:r>
              <a:rPr lang="ru-RU" sz="2400" b="1" dirty="0" err="1">
                <a:solidFill>
                  <a:srgbClr val="7030A0"/>
                </a:solidFill>
              </a:rPr>
              <a:t>якій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дистанції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фінішувала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Інна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4757" y="2768140"/>
            <a:ext cx="3092017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На </a:t>
            </a:r>
            <a:r>
              <a:rPr lang="ru-RU" sz="2400" b="1" dirty="0" err="1">
                <a:solidFill>
                  <a:srgbClr val="7030A0"/>
                </a:solidFill>
              </a:rPr>
              <a:t>якій</a:t>
            </a:r>
            <a:r>
              <a:rPr lang="ru-RU" sz="2400" b="1" dirty="0">
                <a:solidFill>
                  <a:srgbClr val="7030A0"/>
                </a:solidFill>
              </a:rPr>
              <a:t> відстані </a:t>
            </a:r>
            <a:r>
              <a:rPr lang="ru-RU" sz="2400" b="1" dirty="0" err="1">
                <a:solidFill>
                  <a:srgbClr val="7030A0"/>
                </a:solidFill>
              </a:rPr>
              <a:t>знаходиться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Марія</a:t>
            </a:r>
            <a:r>
              <a:rPr lang="ru-RU" sz="2400" b="1" dirty="0">
                <a:solidFill>
                  <a:srgbClr val="7030A0"/>
                </a:solidFill>
              </a:rPr>
              <a:t>, Надія?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Якою </a:t>
            </a:r>
            <a:r>
              <a:rPr lang="ru-RU" sz="2400" b="1" dirty="0" err="1">
                <a:solidFill>
                  <a:srgbClr val="7030A0"/>
                </a:solidFill>
              </a:rPr>
              <a:t>дією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відповісти</a:t>
            </a:r>
            <a:r>
              <a:rPr lang="ru-RU" sz="2400" b="1" dirty="0" smtClean="0">
                <a:solidFill>
                  <a:srgbClr val="7030A0"/>
                </a:solidFill>
              </a:rPr>
              <a:t> на запитання задачі? Складіть </a:t>
            </a:r>
            <a:r>
              <a:rPr lang="ru-RU" sz="2400" b="1" dirty="0">
                <a:solidFill>
                  <a:srgbClr val="7030A0"/>
                </a:solidFill>
              </a:rPr>
              <a:t>вирази. </a:t>
            </a:r>
            <a:r>
              <a:rPr lang="ru-RU" sz="2400" b="1" dirty="0" err="1">
                <a:solidFill>
                  <a:srgbClr val="7030A0"/>
                </a:solidFill>
              </a:rPr>
              <a:t>Обчисліть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42745" y="5981640"/>
            <a:ext cx="23762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800 </a:t>
            </a:r>
            <a:r>
              <a:rPr lang="ru-RU" sz="2800" b="1" dirty="0"/>
              <a:t>– 760 = </a:t>
            </a:r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9783" y="5981640"/>
            <a:ext cx="25717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800 </a:t>
            </a:r>
            <a:r>
              <a:rPr lang="ru-RU" sz="2800" b="1" dirty="0"/>
              <a:t>– 710 = 90</a:t>
            </a:r>
          </a:p>
        </p:txBody>
      </p:sp>
    </p:spTree>
    <p:extLst>
      <p:ext uri="{BB962C8B-B14F-4D97-AF65-F5344CB8AC3E}">
        <p14:creationId xmlns:p14="http://schemas.microsoft.com/office/powerpoint/2010/main" val="3215731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4678" y="1777007"/>
            <a:ext cx="513424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1) У </a:t>
            </a:r>
            <a:r>
              <a:rPr lang="ru-RU" sz="2800" dirty="0" err="1"/>
              <a:t>трьох</a:t>
            </a:r>
            <a:r>
              <a:rPr lang="ru-RU" sz="2800" dirty="0"/>
              <a:t> школах </a:t>
            </a:r>
            <a:r>
              <a:rPr lang="ru-RU" sz="2800" dirty="0" err="1"/>
              <a:t>навчається</a:t>
            </a:r>
            <a:r>
              <a:rPr lang="ru-RU" sz="2800" dirty="0"/>
              <a:t> 618 учнів. У </a:t>
            </a:r>
            <a:r>
              <a:rPr lang="ru-RU" sz="2800" dirty="0" smtClean="0"/>
              <a:t>І </a:t>
            </a:r>
            <a:r>
              <a:rPr lang="ru-RU" sz="2800" dirty="0"/>
              <a:t>школі — 236 учнів, у </a:t>
            </a:r>
            <a:r>
              <a:rPr lang="ru-RU" sz="2800" dirty="0" smtClean="0"/>
              <a:t>ІІ </a:t>
            </a:r>
            <a:r>
              <a:rPr lang="ru-RU" sz="2800" dirty="0"/>
              <a:t>— на 58 учнів </a:t>
            </a:r>
            <a:r>
              <a:rPr lang="ru-RU" sz="2800" dirty="0" err="1"/>
              <a:t>менше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у </a:t>
            </a:r>
            <a:r>
              <a:rPr lang="ru-RU" sz="2800" dirty="0" smtClean="0"/>
              <a:t>І. </a:t>
            </a:r>
            <a:r>
              <a:rPr lang="ru-RU" sz="2800" dirty="0" err="1"/>
              <a:t>Скільки</a:t>
            </a:r>
            <a:r>
              <a:rPr lang="ru-RU" sz="2800" dirty="0"/>
              <a:t> учнів </a:t>
            </a:r>
            <a:r>
              <a:rPr lang="ru-RU" sz="2800" dirty="0" err="1"/>
              <a:t>навчається</a:t>
            </a:r>
            <a:r>
              <a:rPr lang="ru-RU" sz="2800" dirty="0"/>
              <a:t> в </a:t>
            </a:r>
            <a:r>
              <a:rPr lang="ru-RU" sz="2800" dirty="0" smtClean="0"/>
              <a:t>ІІІ </a:t>
            </a:r>
            <a:r>
              <a:rPr lang="ru-RU" sz="2800" dirty="0"/>
              <a:t>школі?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4677" y="321706"/>
            <a:ext cx="10701404" cy="7101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/>
              <a:t>Прочитайте </a:t>
            </a:r>
            <a:r>
              <a:rPr lang="ru-RU" sz="3200" b="1" dirty="0"/>
              <a:t>задачі. </a:t>
            </a:r>
            <a:r>
              <a:rPr lang="ru-RU" sz="3200" b="1" dirty="0" smtClean="0"/>
              <a:t>Зробіть </a:t>
            </a:r>
            <a:r>
              <a:rPr lang="ru-RU" sz="3200" b="1" dirty="0" err="1"/>
              <a:t>короткі</a:t>
            </a:r>
            <a:r>
              <a:rPr lang="ru-RU" sz="3200" b="1" dirty="0"/>
              <a:t> записи до </a:t>
            </a:r>
            <a:r>
              <a:rPr lang="ru-RU" sz="3200" b="1" dirty="0" err="1"/>
              <a:t>кожної</a:t>
            </a:r>
            <a:r>
              <a:rPr lang="ru-RU" sz="3200" b="1" dirty="0"/>
              <a:t> </a:t>
            </a:r>
            <a:r>
              <a:rPr lang="ru-RU" sz="3200" b="1" dirty="0" smtClean="0"/>
              <a:t>з них.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413157" y="-67466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103659" y="-67302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195487" y="5220497"/>
            <a:ext cx="1615218" cy="1321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_236 </a:t>
            </a:r>
          </a:p>
          <a:p>
            <a:r>
              <a:rPr lang="ru-RU" sz="2800" u="sng" dirty="0" smtClean="0"/>
              <a:t>    58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  178 (уч.)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87375" y="4023776"/>
            <a:ext cx="6463971" cy="598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2) </a:t>
            </a:r>
            <a:r>
              <a:rPr lang="ru-RU" sz="2800" dirty="0" err="1" smtClean="0"/>
              <a:t>Скільки</a:t>
            </a:r>
            <a:r>
              <a:rPr lang="ru-RU" sz="2800" dirty="0" smtClean="0"/>
              <a:t> </a:t>
            </a:r>
            <a:r>
              <a:rPr lang="ru-RU" sz="2800" dirty="0"/>
              <a:t>учнів </a:t>
            </a:r>
            <a:r>
              <a:rPr lang="ru-RU" sz="2800" dirty="0" err="1"/>
              <a:t>навчається</a:t>
            </a:r>
            <a:r>
              <a:rPr lang="ru-RU" sz="2800" dirty="0"/>
              <a:t> у </a:t>
            </a:r>
            <a:r>
              <a:rPr lang="ru-RU" sz="2800" dirty="0" smtClean="0"/>
              <a:t>І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smtClean="0"/>
              <a:t>ІІ школах?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939071" y="5249250"/>
            <a:ext cx="1528859" cy="1321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  </a:t>
            </a:r>
            <a:r>
              <a:rPr lang="ru-RU" sz="2800" dirty="0" smtClean="0"/>
              <a:t>236 </a:t>
            </a:r>
          </a:p>
          <a:p>
            <a:r>
              <a:rPr lang="ru-RU" sz="2800" dirty="0" smtClean="0"/>
              <a:t>  </a:t>
            </a:r>
            <a:r>
              <a:rPr lang="ru-RU" sz="2800" u="sng" dirty="0" smtClean="0"/>
              <a:t>178</a:t>
            </a:r>
            <a:r>
              <a:rPr lang="ru-RU" sz="2800" dirty="0" smtClean="0"/>
              <a:t> 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  414(уч.)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87375" y="4598886"/>
            <a:ext cx="6149313" cy="598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3) </a:t>
            </a:r>
            <a:r>
              <a:rPr lang="ru-RU" sz="2800" dirty="0" err="1" smtClean="0"/>
              <a:t>Скільки</a:t>
            </a:r>
            <a:r>
              <a:rPr lang="ru-RU" sz="2800" dirty="0" smtClean="0"/>
              <a:t> </a:t>
            </a:r>
            <a:r>
              <a:rPr lang="ru-RU" sz="2800" dirty="0"/>
              <a:t>учнів </a:t>
            </a:r>
            <a:r>
              <a:rPr lang="ru-RU" sz="2800" dirty="0" err="1"/>
              <a:t>навчається</a:t>
            </a:r>
            <a:r>
              <a:rPr lang="ru-RU" sz="2800" dirty="0"/>
              <a:t> у </a:t>
            </a:r>
            <a:r>
              <a:rPr lang="ru-RU" sz="2800" dirty="0" smtClean="0"/>
              <a:t>ІІІ </a:t>
            </a:r>
            <a:r>
              <a:rPr lang="ru-RU" sz="2800" dirty="0"/>
              <a:t>школі</a:t>
            </a:r>
            <a:r>
              <a:rPr lang="ru-RU" sz="2800" dirty="0" smtClean="0"/>
              <a:t>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495943" y="5220791"/>
            <a:ext cx="1615116" cy="13413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_ 618 </a:t>
            </a:r>
            <a:endParaRPr lang="ru-RU" sz="2800" dirty="0"/>
          </a:p>
          <a:p>
            <a:r>
              <a:rPr lang="ru-RU" sz="2800" dirty="0" smtClean="0"/>
              <a:t>   </a:t>
            </a:r>
            <a:r>
              <a:rPr lang="ru-RU" sz="2800" u="sng" dirty="0" smtClean="0"/>
              <a:t>414</a:t>
            </a:r>
          </a:p>
          <a:p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FFFF00"/>
                </a:solidFill>
              </a:rPr>
              <a:t>204(уч.)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29407" y="1031892"/>
            <a:ext cx="9414565" cy="7101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Порівняйте</a:t>
            </a:r>
            <a:r>
              <a:rPr lang="ru-RU" sz="2400" b="1" dirty="0">
                <a:solidFill>
                  <a:srgbClr val="7030A0"/>
                </a:solidFill>
              </a:rPr>
              <a:t> їх. </a:t>
            </a:r>
            <a:r>
              <a:rPr lang="ru-RU" sz="2400" b="1" dirty="0" smtClean="0">
                <a:solidFill>
                  <a:srgbClr val="7030A0"/>
                </a:solidFill>
              </a:rPr>
              <a:t>Складіть </a:t>
            </a:r>
            <a:r>
              <a:rPr lang="ru-RU" sz="2400" b="1" dirty="0">
                <a:solidFill>
                  <a:srgbClr val="7030A0"/>
                </a:solidFill>
              </a:rPr>
              <a:t>план </a:t>
            </a:r>
            <a:r>
              <a:rPr lang="ru-RU" sz="2400" b="1" dirty="0" err="1">
                <a:solidFill>
                  <a:srgbClr val="7030A0"/>
                </a:solidFill>
              </a:rPr>
              <a:t>розв’язування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кожної</a:t>
            </a:r>
            <a:r>
              <a:rPr lang="ru-RU" sz="2400" b="1" dirty="0">
                <a:solidFill>
                  <a:srgbClr val="7030A0"/>
                </a:solidFill>
              </a:rPr>
              <a:t> задачі.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одну задачу на вибір.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666552" y="1768681"/>
            <a:ext cx="603459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2) На </a:t>
            </a:r>
            <a:r>
              <a:rPr lang="ru-RU" sz="2800" dirty="0" err="1"/>
              <a:t>трьох</a:t>
            </a:r>
            <a:r>
              <a:rPr lang="ru-RU" sz="2800" dirty="0"/>
              <a:t> </a:t>
            </a:r>
            <a:r>
              <a:rPr lang="ru-RU" sz="2800" dirty="0" err="1"/>
              <a:t>присадибних</a:t>
            </a:r>
            <a:r>
              <a:rPr lang="ru-RU" sz="2800" dirty="0"/>
              <a:t> </a:t>
            </a:r>
            <a:r>
              <a:rPr lang="ru-RU" sz="2800" dirty="0" err="1"/>
              <a:t>ділянках</a:t>
            </a:r>
            <a:r>
              <a:rPr lang="ru-RU" sz="2800" dirty="0"/>
              <a:t> росте 80 </a:t>
            </a:r>
            <a:r>
              <a:rPr lang="ru-RU" sz="2800" dirty="0" smtClean="0"/>
              <a:t>дерев</a:t>
            </a:r>
            <a:r>
              <a:rPr lang="ru-RU" sz="2800" dirty="0"/>
              <a:t>. На </a:t>
            </a:r>
            <a:r>
              <a:rPr lang="ru-RU" sz="2800" dirty="0" smtClean="0"/>
              <a:t>І </a:t>
            </a:r>
            <a:r>
              <a:rPr lang="ru-RU" sz="2800" dirty="0" err="1"/>
              <a:t>ділянці</a:t>
            </a:r>
            <a:r>
              <a:rPr lang="ru-RU" sz="2800" dirty="0"/>
              <a:t> росте </a:t>
            </a:r>
            <a:r>
              <a:rPr lang="ru-RU" sz="2800" dirty="0" smtClean="0"/>
              <a:t>1/4 </a:t>
            </a:r>
            <a:r>
              <a:rPr lang="ru-RU" sz="2800" dirty="0"/>
              <a:t>всіх дерев, на </a:t>
            </a:r>
            <a:r>
              <a:rPr lang="ru-RU" sz="2800" dirty="0" smtClean="0"/>
              <a:t>ІІ </a:t>
            </a:r>
            <a:r>
              <a:rPr lang="ru-RU" sz="2800" dirty="0"/>
              <a:t>— половина </a:t>
            </a:r>
            <a:r>
              <a:rPr lang="ru-RU" sz="2800" dirty="0" err="1"/>
              <a:t>кількості</a:t>
            </a:r>
            <a:r>
              <a:rPr lang="ru-RU" sz="2800" dirty="0"/>
              <a:t> тих дерев, що </a:t>
            </a:r>
            <a:r>
              <a:rPr lang="ru-RU" sz="2800" dirty="0" err="1" smtClean="0"/>
              <a:t>ростуть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smtClean="0"/>
              <a:t>І </a:t>
            </a:r>
            <a:r>
              <a:rPr lang="ru-RU" sz="2800" dirty="0" err="1"/>
              <a:t>ділянці</a:t>
            </a:r>
            <a:r>
              <a:rPr lang="ru-RU" sz="2800" dirty="0"/>
              <a:t>. </a:t>
            </a:r>
            <a:r>
              <a:rPr lang="ru-RU" sz="2800" dirty="0" err="1"/>
              <a:t>Скільки</a:t>
            </a:r>
            <a:r>
              <a:rPr lang="ru-RU" sz="2800" dirty="0"/>
              <a:t> дерев росте на </a:t>
            </a:r>
            <a:r>
              <a:rPr lang="ru-RU" sz="2800" dirty="0" smtClean="0"/>
              <a:t>ІІІ </a:t>
            </a:r>
            <a:r>
              <a:rPr lang="ru-RU" sz="2800" dirty="0" err="1"/>
              <a:t>ділянці</a:t>
            </a:r>
            <a:r>
              <a:rPr lang="ru-RU" sz="2800" dirty="0"/>
              <a:t>?</a:t>
            </a:r>
          </a:p>
        </p:txBody>
      </p:sp>
      <p:pic>
        <p:nvPicPr>
          <p:cNvPr id="2050" name="Picture 2" descr="D:\3 клас\03 МАТЕМ\1 Листопад\8 Повторення за рік\2026-05-11_1818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4" y="1793750"/>
            <a:ext cx="5092215" cy="15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3 МАТЕМ\1 Листопад\8 Повторення за рік\2026-05-11_1820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92" y="1742078"/>
            <a:ext cx="3066386" cy="16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227303" y="3416883"/>
            <a:ext cx="5919988" cy="598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1) </a:t>
            </a:r>
            <a:r>
              <a:rPr lang="ru-RU" sz="2800" dirty="0" err="1"/>
              <a:t>Скільки</a:t>
            </a:r>
            <a:r>
              <a:rPr lang="ru-RU" sz="2800" dirty="0"/>
              <a:t> учнів </a:t>
            </a:r>
            <a:r>
              <a:rPr lang="ru-RU" sz="2800" dirty="0" err="1"/>
              <a:t>навчається</a:t>
            </a:r>
            <a:r>
              <a:rPr lang="ru-RU" sz="2800" dirty="0"/>
              <a:t> у </a:t>
            </a:r>
            <a:r>
              <a:rPr lang="ru-RU" sz="2800" dirty="0" smtClean="0"/>
              <a:t>ІІ </a:t>
            </a:r>
            <a:r>
              <a:rPr lang="ru-RU" sz="2800" dirty="0"/>
              <a:t>школі?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90696" y="3863552"/>
            <a:ext cx="5677999" cy="506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2) </a:t>
            </a:r>
            <a:r>
              <a:rPr lang="ru-RU" sz="2800" dirty="0" err="1" smtClean="0"/>
              <a:t>Скільки</a:t>
            </a:r>
            <a:r>
              <a:rPr lang="ru-RU" sz="2800" dirty="0"/>
              <a:t> дерев росте на </a:t>
            </a:r>
            <a:r>
              <a:rPr lang="ru-RU" sz="2800" dirty="0" smtClean="0"/>
              <a:t>ІІ </a:t>
            </a:r>
            <a:r>
              <a:rPr lang="ru-RU" sz="2800" dirty="0" err="1"/>
              <a:t>ділянці</a:t>
            </a:r>
            <a:r>
              <a:rPr lang="ru-RU" sz="2800" dirty="0"/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90696" y="4390525"/>
            <a:ext cx="5484175" cy="8302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3) </a:t>
            </a:r>
            <a:r>
              <a:rPr lang="ru-RU" sz="2800" dirty="0" err="1" smtClean="0"/>
              <a:t>Скільки</a:t>
            </a:r>
            <a:r>
              <a:rPr lang="ru-RU" sz="2800" dirty="0"/>
              <a:t> дерев росте на </a:t>
            </a:r>
            <a:r>
              <a:rPr lang="ru-RU" sz="2800" dirty="0" smtClean="0"/>
              <a:t>І </a:t>
            </a:r>
            <a:r>
              <a:rPr lang="ru-RU" sz="2800" dirty="0" err="1" smtClean="0"/>
              <a:t>і</a:t>
            </a:r>
            <a:r>
              <a:rPr lang="ru-RU" sz="2800" dirty="0" smtClean="0"/>
              <a:t> ІІ </a:t>
            </a:r>
            <a:r>
              <a:rPr lang="ru-RU" sz="2800" dirty="0" err="1" smtClean="0"/>
              <a:t>ділянках</a:t>
            </a:r>
            <a:r>
              <a:rPr lang="ru-RU" sz="2800" dirty="0" smtClean="0"/>
              <a:t>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370184" y="3396451"/>
            <a:ext cx="5504687" cy="4653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1</a:t>
            </a:r>
            <a:r>
              <a:rPr lang="ru-RU" sz="2800" dirty="0"/>
              <a:t>) </a:t>
            </a:r>
            <a:r>
              <a:rPr lang="ru-RU" sz="2800" dirty="0" err="1"/>
              <a:t>Скільки</a:t>
            </a:r>
            <a:r>
              <a:rPr lang="ru-RU" sz="2800" dirty="0"/>
              <a:t> дерев росте на </a:t>
            </a:r>
            <a:r>
              <a:rPr lang="ru-RU" sz="2800" dirty="0" err="1" smtClean="0"/>
              <a:t>Іділянці</a:t>
            </a:r>
            <a:r>
              <a:rPr lang="ru-RU" sz="2800" dirty="0"/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6182" y="5613144"/>
            <a:ext cx="19452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80 : 4 = </a:t>
            </a:r>
            <a:r>
              <a:rPr lang="ru-RU" sz="2400" dirty="0" smtClean="0"/>
              <a:t>20(д.)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96183" y="6074809"/>
            <a:ext cx="19452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20 : 2 = </a:t>
            </a:r>
            <a:r>
              <a:rPr lang="ru-RU" sz="2400" dirty="0" smtClean="0"/>
              <a:t>10(д.)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83851" y="5613143"/>
            <a:ext cx="21355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20 + 10 = </a:t>
            </a:r>
            <a:r>
              <a:rPr lang="ru-RU" sz="2400" dirty="0" smtClean="0"/>
              <a:t>30(д.)</a:t>
            </a:r>
            <a:endParaRPr lang="ru-RU" sz="2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166061" y="5175570"/>
            <a:ext cx="5803999" cy="4152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3) </a:t>
            </a:r>
            <a:r>
              <a:rPr lang="ru-RU" sz="2800" dirty="0" err="1" smtClean="0"/>
              <a:t>Скільки</a:t>
            </a:r>
            <a:r>
              <a:rPr lang="ru-RU" sz="2800" dirty="0"/>
              <a:t> дерев росте на </a:t>
            </a:r>
            <a:r>
              <a:rPr lang="ru-RU" sz="2800" dirty="0" smtClean="0"/>
              <a:t>ІІІ </a:t>
            </a:r>
            <a:r>
              <a:rPr lang="ru-RU" sz="2800" dirty="0" err="1"/>
              <a:t>ділянці</a:t>
            </a:r>
            <a:r>
              <a:rPr lang="ru-RU" sz="2800" dirty="0" smtClean="0"/>
              <a:t>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83850" y="6074808"/>
            <a:ext cx="21355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80 – 30 = </a:t>
            </a:r>
            <a:r>
              <a:rPr lang="ru-RU" sz="2400" dirty="0" smtClean="0"/>
              <a:t>50(д.)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065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45" grpId="0" animBg="1"/>
      <p:bldP spid="45" grpId="1" animBg="1"/>
      <p:bldP spid="34" grpId="0" animBg="1"/>
      <p:bldP spid="47" grpId="0" animBg="1"/>
      <p:bldP spid="48" grpId="0" animBg="1"/>
      <p:bldP spid="49" grpId="0" animBg="1"/>
      <p:bldP spid="10" grpId="0" animBg="1"/>
      <p:bldP spid="11" grpId="0" animBg="1"/>
      <p:bldP spid="12" grpId="0" animBg="1"/>
      <p:bldP spid="5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967744" y="4809674"/>
            <a:ext cx="2953435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(38 + 18) : 7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36140" y="4808108"/>
            <a:ext cx="2874109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92 – 9 </a:t>
            </a:r>
            <a:r>
              <a:rPr lang="uk-UA" sz="3200" b="1" dirty="0" smtClean="0">
                <a:solidFill>
                  <a:srgbClr val="7030A0"/>
                </a:solidFill>
                <a:latin typeface="Calibri"/>
                <a:cs typeface="Calibri"/>
              </a:rPr>
              <a:t>∙ 9 =</a:t>
            </a:r>
            <a:r>
              <a:rPr lang="uk-UA" sz="3200" b="1" dirty="0" smtClean="0">
                <a:solidFill>
                  <a:srgbClr val="7030A0"/>
                </a:solidFill>
              </a:rPr>
              <a:t>  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36140" y="3791827"/>
            <a:ext cx="2891002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 </a:t>
            </a:r>
            <a:r>
              <a:rPr lang="uk-UA" sz="3200" b="1" dirty="0" smtClean="0">
                <a:solidFill>
                  <a:srgbClr val="7030A0"/>
                </a:solidFill>
              </a:rPr>
              <a:t>32 + 6 </a:t>
            </a:r>
            <a:r>
              <a:rPr lang="uk-UA" sz="3200" b="1" dirty="0" smtClean="0">
                <a:solidFill>
                  <a:srgbClr val="7030A0"/>
                </a:solidFill>
                <a:latin typeface="Calibri"/>
                <a:cs typeface="Calibri"/>
              </a:rPr>
              <a:t>∙ 7 =</a:t>
            </a:r>
            <a:endParaRPr lang="uk-UA" sz="3200" b="1" u="sng" dirty="0" smtClean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1471" y="549474"/>
            <a:ext cx="10054936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Запишіть </a:t>
            </a:r>
            <a:r>
              <a:rPr lang="ru-RU" sz="4000" b="1" dirty="0"/>
              <a:t>вирази й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/>
              <a:t>їх </a:t>
            </a:r>
            <a:r>
              <a:rPr lang="ru-RU" sz="4000" b="1" dirty="0" smtClean="0"/>
              <a:t>значення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6833" y="3793288"/>
            <a:ext cx="2985398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25 + 64 : 8 =</a:t>
            </a:r>
            <a:endParaRPr lang="uk-UA" sz="3200" b="1" u="sng" dirty="0" smtClean="0">
              <a:solidFill>
                <a:srgbClr val="7030A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6214" y="3613624"/>
            <a:ext cx="2550193" cy="239209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11459" y="2407236"/>
            <a:ext cx="420932" cy="276565"/>
          </a:xfrm>
          <a:prstGeom prst="rect">
            <a:avLst/>
          </a:prstGeom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2203599" y="4378063"/>
            <a:ext cx="72007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81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55727" y="3793287"/>
            <a:ext cx="62739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74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75579" y="3259150"/>
            <a:ext cx="61212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42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884" y="1481485"/>
            <a:ext cx="9505056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Перший доданок — 32, </a:t>
            </a:r>
            <a:r>
              <a:rPr lang="ru-RU" sz="2800" b="1" dirty="0" err="1">
                <a:solidFill>
                  <a:srgbClr val="7030A0"/>
                </a:solidFill>
              </a:rPr>
              <a:t>другий</a:t>
            </a:r>
            <a:r>
              <a:rPr lang="ru-RU" sz="2800" b="1" dirty="0">
                <a:solidFill>
                  <a:srgbClr val="7030A0"/>
                </a:solidFill>
              </a:rPr>
              <a:t> — </a:t>
            </a:r>
            <a:r>
              <a:rPr lang="ru-RU" sz="2800" b="1" dirty="0" err="1">
                <a:solidFill>
                  <a:srgbClr val="7030A0"/>
                </a:solidFill>
              </a:rPr>
              <a:t>добуток</a:t>
            </a:r>
            <a:r>
              <a:rPr lang="ru-RU" sz="2800" b="1" dirty="0">
                <a:solidFill>
                  <a:srgbClr val="7030A0"/>
                </a:solidFill>
              </a:rPr>
              <a:t> чисел 6 і 7.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Зменшуване</a:t>
            </a:r>
            <a:r>
              <a:rPr lang="ru-RU" sz="2800" b="1" dirty="0">
                <a:solidFill>
                  <a:srgbClr val="7030A0"/>
                </a:solidFill>
              </a:rPr>
              <a:t> — 92, </a:t>
            </a:r>
            <a:r>
              <a:rPr lang="ru-RU" sz="2800" b="1" dirty="0" err="1">
                <a:solidFill>
                  <a:srgbClr val="7030A0"/>
                </a:solidFill>
              </a:rPr>
              <a:t>від’ємник</a:t>
            </a:r>
            <a:r>
              <a:rPr lang="ru-RU" sz="2800" b="1" dirty="0">
                <a:solidFill>
                  <a:srgbClr val="7030A0"/>
                </a:solidFill>
              </a:rPr>
              <a:t> — </a:t>
            </a:r>
            <a:r>
              <a:rPr lang="ru-RU" sz="2800" b="1" dirty="0" err="1">
                <a:solidFill>
                  <a:srgbClr val="7030A0"/>
                </a:solidFill>
              </a:rPr>
              <a:t>добуток</a:t>
            </a:r>
            <a:r>
              <a:rPr lang="ru-RU" sz="2800" b="1" dirty="0">
                <a:solidFill>
                  <a:srgbClr val="7030A0"/>
                </a:solidFill>
              </a:rPr>
              <a:t> чисел 9 і 9.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Перший доданок — 25, </a:t>
            </a:r>
            <a:r>
              <a:rPr lang="ru-RU" sz="2800" b="1" dirty="0" err="1">
                <a:solidFill>
                  <a:srgbClr val="7030A0"/>
                </a:solidFill>
              </a:rPr>
              <a:t>другий</a:t>
            </a:r>
            <a:r>
              <a:rPr lang="ru-RU" sz="2800" b="1" dirty="0">
                <a:solidFill>
                  <a:srgbClr val="7030A0"/>
                </a:solidFill>
              </a:rPr>
              <a:t> — </a:t>
            </a:r>
            <a:r>
              <a:rPr lang="ru-RU" sz="2800" b="1" dirty="0" err="1">
                <a:solidFill>
                  <a:srgbClr val="7030A0"/>
                </a:solidFill>
              </a:rPr>
              <a:t>частка</a:t>
            </a:r>
            <a:r>
              <a:rPr lang="ru-RU" sz="2800" b="1" dirty="0">
                <a:solidFill>
                  <a:srgbClr val="7030A0"/>
                </a:solidFill>
              </a:rPr>
              <a:t> чисел 64 і 8.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Ділене — сума чисел 38 і 18, дільник — 7.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09385" y="4795910"/>
            <a:ext cx="72007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11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4402" y="4378062"/>
            <a:ext cx="72007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56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18494" y="3793286"/>
            <a:ext cx="62739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20343" y="3259149"/>
            <a:ext cx="61212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88175" y="4795909"/>
            <a:ext cx="50405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5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9" grpId="0" animBg="1"/>
      <p:bldP spid="30" grpId="0"/>
      <p:bldP spid="31" grpId="0"/>
      <p:bldP spid="32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194524" y="3197532"/>
            <a:ext cx="238730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</a:t>
            </a:r>
            <a:r>
              <a:rPr lang="ru-RU" sz="3200" b="1" dirty="0" smtClean="0">
                <a:solidFill>
                  <a:srgbClr val="FFFF00"/>
                </a:solidFill>
              </a:rPr>
              <a:t> =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3759" y="1331463"/>
            <a:ext cx="7488832" cy="95409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Виберіть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такі значення </a:t>
            </a:r>
            <a:r>
              <a:rPr lang="ru-RU" sz="2800" b="1" dirty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 чисел </a:t>
            </a:r>
            <a:r>
              <a:rPr lang="ru-RU" sz="2800" b="1" dirty="0">
                <a:solidFill>
                  <a:srgbClr val="FF0000"/>
                </a:solidFill>
              </a:rPr>
              <a:t>0, 1, 2, 7, 9, </a:t>
            </a:r>
            <a:r>
              <a:rPr lang="ru-RU" sz="2800" b="1" dirty="0">
                <a:solidFill>
                  <a:srgbClr val="7030A0"/>
                </a:solidFill>
              </a:rPr>
              <a:t>за яких </a:t>
            </a:r>
            <a:r>
              <a:rPr lang="ru-RU" sz="2800" b="1" dirty="0" err="1">
                <a:solidFill>
                  <a:srgbClr val="7030A0"/>
                </a:solidFill>
              </a:rPr>
              <a:t>нерівності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будуть</a:t>
            </a:r>
            <a:r>
              <a:rPr lang="ru-RU" sz="2800" b="1" dirty="0">
                <a:solidFill>
                  <a:srgbClr val="7030A0"/>
                </a:solidFill>
              </a:rPr>
              <a:t> правильними.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43759" y="2503282"/>
            <a:ext cx="21260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а ∙ 8 &lt; </a:t>
            </a:r>
            <a:r>
              <a:rPr lang="ru-RU" sz="3200" b="1" dirty="0" smtClean="0"/>
              <a:t>61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6934" y="549474"/>
            <a:ext cx="10277665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Визначте </a:t>
            </a:r>
            <a:r>
              <a:rPr lang="ru-RU" sz="4000" b="1" dirty="0" err="1"/>
              <a:t>істинність</a:t>
            </a:r>
            <a:r>
              <a:rPr lang="ru-RU" sz="4000" b="1" dirty="0"/>
              <a:t> нерівностей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97032" y="1310710"/>
            <a:ext cx="2395761" cy="2335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91556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№654-655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759" y="3214573"/>
            <a:ext cx="238730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 =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58851" y="3225941"/>
            <a:ext cx="54791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0,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1459" y="3214573"/>
            <a:ext cx="53190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1,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76867" y="3225942"/>
            <a:ext cx="61992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2,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17231" y="3225943"/>
            <a:ext cx="49823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68099" y="3174342"/>
            <a:ext cx="52007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0,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3519" y="3983827"/>
            <a:ext cx="889455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Доберіть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такі числа, щоб </a:t>
            </a:r>
            <a:r>
              <a:rPr lang="ru-RU" sz="2800" b="1" dirty="0" err="1">
                <a:solidFill>
                  <a:srgbClr val="7030A0"/>
                </a:solidFill>
              </a:rPr>
              <a:t>нерівності</a:t>
            </a:r>
            <a:r>
              <a:rPr lang="ru-RU" sz="2800" b="1" dirty="0">
                <a:solidFill>
                  <a:srgbClr val="7030A0"/>
                </a:solidFill>
              </a:rPr>
              <a:t> були </a:t>
            </a:r>
            <a:r>
              <a:rPr lang="ru-RU" sz="2800" b="1" dirty="0" smtClean="0">
                <a:solidFill>
                  <a:srgbClr val="7030A0"/>
                </a:solidFill>
              </a:rPr>
              <a:t>правильними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83519" y="4649574"/>
            <a:ext cx="90009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</a:t>
            </a:r>
            <a:r>
              <a:rPr lang="ru-RU" sz="3200" b="1" dirty="0"/>
              <a:t>22 ∙ 3 &gt; 22 ∙ </a:t>
            </a:r>
            <a:r>
              <a:rPr lang="ru-RU" sz="3200" b="1" dirty="0" smtClean="0"/>
              <a:t>__       27 </a:t>
            </a:r>
            <a:r>
              <a:rPr lang="ru-RU" sz="3200" b="1" dirty="0"/>
              <a:t>: 9 &lt; 27 : </a:t>
            </a:r>
            <a:r>
              <a:rPr lang="ru-RU" sz="3200" b="1" dirty="0" smtClean="0"/>
              <a:t>__       42 </a:t>
            </a:r>
            <a:r>
              <a:rPr lang="ru-RU" sz="3200" b="1" dirty="0"/>
              <a:t>: 7 &lt; 42 </a:t>
            </a:r>
            <a:r>
              <a:rPr lang="ru-RU" sz="3200" b="1" dirty="0" smtClean="0"/>
              <a:t>: __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646614" y="4640576"/>
            <a:ext cx="57125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32935" y="2503283"/>
            <a:ext cx="23873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+ 18 &lt; </a:t>
            </a: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982009" y="2503284"/>
            <a:ext cx="22326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– 3 &gt; 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08425" y="3183825"/>
            <a:ext cx="52007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8887" y="3207388"/>
            <a:ext cx="221576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</a:t>
            </a:r>
            <a:r>
              <a:rPr lang="ru-RU" sz="3200" b="1" dirty="0" smtClean="0">
                <a:solidFill>
                  <a:srgbClr val="FFFF00"/>
                </a:solidFill>
              </a:rPr>
              <a:t> =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661437" y="3207389"/>
            <a:ext cx="52007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55332" y="4601176"/>
            <a:ext cx="57125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821144" y="4601175"/>
            <a:ext cx="57125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 animBg="1"/>
      <p:bldP spid="20" grpId="0"/>
      <p:bldP spid="21" grpId="0"/>
      <p:bldP spid="22" grpId="0"/>
      <p:bldP spid="23" grpId="0"/>
      <p:bldP spid="24" grpId="0"/>
      <p:bldP spid="4" grpId="0" animBg="1"/>
      <p:bldP spid="25" grpId="0" animBg="1"/>
      <p:bldP spid="26" grpId="0"/>
      <p:bldP spid="30" grpId="0"/>
      <p:bldP spid="31" grpId="0" animBg="1"/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19567</TotalTime>
  <Words>639</Words>
  <Application>Microsoft Office PowerPoint</Application>
  <PresentationFormat>Произвольный</PresentationFormat>
  <Paragraphs>137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1627</cp:revision>
  <dcterms:created xsi:type="dcterms:W3CDTF">2025-08-27T14:01:18Z</dcterms:created>
  <dcterms:modified xsi:type="dcterms:W3CDTF">2026-05-13T10:42:13Z</dcterms:modified>
</cp:coreProperties>
</file>