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90" r:id="rId3"/>
    <p:sldId id="991" r:id="rId4"/>
    <p:sldId id="286" r:id="rId5"/>
    <p:sldId id="927" r:id="rId6"/>
    <p:sldId id="998" r:id="rId7"/>
    <p:sldId id="1003" r:id="rId8"/>
    <p:sldId id="1000" r:id="rId9"/>
    <p:sldId id="1002" r:id="rId10"/>
    <p:sldId id="1005" r:id="rId11"/>
    <p:sldId id="1004" r:id="rId12"/>
    <p:sldId id="994" r:id="rId13"/>
    <p:sldId id="313" r:id="rId14"/>
    <p:sldId id="963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обчислення  виразів </a:t>
          </a: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Заміна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одиниць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вимірюва-ння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Розв’язува-ння</a:t>
          </a:r>
          <a:r>
            <a:rPr lang="ru-RU" sz="3200" b="1" dirty="0" smtClean="0"/>
            <a:t> </a:t>
          </a:r>
          <a:r>
            <a:rPr lang="ru-RU" sz="3200" b="1" dirty="0" err="1" smtClean="0"/>
            <a:t>рівнянь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42933" custLinFactX="733138" custLinFactNeighborX="800000" custLinFactNeighborY="-8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32582" custLinFactNeighborX="-26242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41944" custLinFactX="-453717" custLinFactNeighborX="-500000" custLinFactNeighborY="-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49196" custLinFactX="-230880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11933" y="814366"/>
          <a:ext cx="4273486" cy="2644752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</a:t>
          </a:r>
        </a:p>
      </dsp:txBody>
      <dsp:txXfrm rot="5400000">
        <a:off x="8126300" y="854696"/>
        <a:ext cx="2644752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835446" y="870711"/>
          <a:ext cx="4273486" cy="2532063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Розв’язува-ння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рівнянь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2706157" y="854697"/>
        <a:ext cx="2532063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819750" y="819750"/>
          <a:ext cx="4273486" cy="263398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обчислення  виразів </a:t>
          </a:r>
        </a:p>
      </dsp:txBody>
      <dsp:txXfrm rot="5400000">
        <a:off x="1" y="854696"/>
        <a:ext cx="263398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518174" y="780274"/>
          <a:ext cx="4273486" cy="271293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Заміна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одиниць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вимірюва-ння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298449" y="854696"/>
        <a:ext cx="271293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20" y="1053530"/>
            <a:ext cx="9145016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Повторення вивчених знань в кінці року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160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934" y="1269554"/>
            <a:ext cx="1027766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Упродовж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 діти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займалися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на уроці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культури — 40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під час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фізкультхвилинок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на 4 уроках, по 3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кожному, і на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перерві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10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діти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займалися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впродовж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6934" y="477466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задачу виразом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6461" y="3933850"/>
            <a:ext cx="5326396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Фіз-ра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40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3хв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Перерва – 10 хв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71951" y="4583221"/>
            <a:ext cx="90090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r>
              <a:rPr lang="ru-RU" sz="3200" b="1" dirty="0" err="1" smtClean="0">
                <a:solidFill>
                  <a:schemeClr val="bg1"/>
                </a:solidFill>
              </a:rPr>
              <a:t>хв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32" y="4716514"/>
            <a:ext cx="1808367" cy="174627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054082" y="4004975"/>
            <a:ext cx="227456" cy="1423077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444553" y="4035017"/>
            <a:ext cx="289641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+ 3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∙ 4 + 10 =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83420" y="3717826"/>
            <a:ext cx="66203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12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362612" y="4035017"/>
            <a:ext cx="14482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(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6787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4" grpId="0" animBg="1"/>
      <p:bldP spid="35" grpId="0" animBg="1"/>
      <p:bldP spid="36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876007" y="3362245"/>
            <a:ext cx="374441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: 10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∙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=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задачу виразом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1591" y="3355684"/>
            <a:ext cx="2664296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с – 12 уд.</a:t>
            </a: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хв – ? </a:t>
            </a:r>
            <a:r>
              <a:rPr lang="uk-U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(=60с)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7145" y="1557586"/>
            <a:ext cx="878729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Дівчинка вирішила </a:t>
            </a:r>
            <a:r>
              <a:rPr lang="ru-RU" sz="3200" b="1" dirty="0" err="1"/>
              <a:t>виміряти</a:t>
            </a:r>
            <a:r>
              <a:rPr lang="ru-RU" sz="3200" b="1" dirty="0"/>
              <a:t> пульс. За 10 с вона </a:t>
            </a:r>
            <a:r>
              <a:rPr lang="ru-RU" sz="3200" b="1" dirty="0" err="1"/>
              <a:t>налічила</a:t>
            </a:r>
            <a:r>
              <a:rPr lang="ru-RU" sz="3200" b="1" dirty="0"/>
              <a:t> 12 </a:t>
            </a:r>
            <a:r>
              <a:rPr lang="ru-RU" sz="3200" b="1" dirty="0" err="1"/>
              <a:t>ударів</a:t>
            </a:r>
            <a:r>
              <a:rPr lang="ru-RU" sz="3200" b="1" dirty="0"/>
              <a:t> свого </a:t>
            </a:r>
            <a:r>
              <a:rPr lang="ru-RU" sz="3200" b="1" dirty="0" err="1"/>
              <a:t>серця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ударів</a:t>
            </a:r>
            <a:r>
              <a:rPr lang="ru-RU" sz="3200" b="1" dirty="0"/>
              <a:t> </a:t>
            </a:r>
            <a:r>
              <a:rPr lang="ru-RU" sz="3200" b="1" dirty="0" err="1"/>
              <a:t>серця</a:t>
            </a:r>
            <a:r>
              <a:rPr lang="ru-RU" sz="3200" b="1" dirty="0"/>
              <a:t> дівчинка </a:t>
            </a:r>
            <a:r>
              <a:rPr lang="ru-RU" sz="3200" b="1" dirty="0" err="1"/>
              <a:t>налічить</a:t>
            </a:r>
            <a:r>
              <a:rPr lang="ru-RU" sz="3200" b="1" dirty="0"/>
              <a:t> за 1 </a:t>
            </a:r>
            <a:r>
              <a:rPr lang="ru-RU" sz="3200" b="1" dirty="0" err="1"/>
              <a:t>хв</a:t>
            </a:r>
            <a:r>
              <a:rPr lang="ru-RU" sz="3200" b="1" dirty="0"/>
              <a:t>?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108255" y="3357786"/>
            <a:ext cx="151216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72 (уд.)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D:\3 клас\03 МАТЕМ\Стрілка порівнян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3494116"/>
            <a:ext cx="50661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3 клас\03 МАТЕМ\Стрілка порівнян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3547" y="3442964"/>
            <a:ext cx="5280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03499" y="5284133"/>
            <a:ext cx="432048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на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відношення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6126" y="4096001"/>
            <a:ext cx="3096625" cy="237626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47415" y="3639906"/>
            <a:ext cx="115212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 ? </a:t>
            </a:r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32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7" grpId="0" animBg="1"/>
      <p:bldP spid="36" grpId="0"/>
      <p:bldP spid="15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8 Повторення за рік\2026-05-13_153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61" y="1477924"/>
            <a:ext cx="9698727" cy="25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23479" y="572599"/>
            <a:ext cx="9701600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Ст.121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756" y="3999351"/>
            <a:ext cx="1472645" cy="23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0539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зменшуване</a:t>
            </a:r>
            <a:r>
              <a:rPr lang="ru-RU" sz="3200" b="1" dirty="0" smtClean="0">
                <a:solidFill>
                  <a:schemeClr val="bg1"/>
                </a:solidFill>
              </a:rPr>
              <a:t>? Дільник? </a:t>
            </a:r>
            <a:r>
              <a:rPr lang="ru-RU" sz="3200" b="1" dirty="0" err="1" smtClean="0">
                <a:solidFill>
                  <a:schemeClr val="bg1"/>
                </a:solidFill>
              </a:rPr>
              <a:t>Множник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6040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299943" y="3069754"/>
            <a:ext cx="5467220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За </a:t>
            </a:r>
            <a:r>
              <a:rPr lang="ru-RU" sz="3200" b="1" dirty="0" err="1" smtClean="0"/>
              <a:t>якими</a:t>
            </a:r>
            <a:r>
              <a:rPr lang="ru-RU" sz="3200" b="1" dirty="0" smtClean="0"/>
              <a:t> формулами можна знайти периметр </a:t>
            </a:r>
            <a:r>
              <a:rPr lang="ru-RU" sz="3200" b="1" dirty="0" err="1" smtClean="0"/>
              <a:t>прямокутника</a:t>
            </a:r>
            <a:r>
              <a:rPr lang="ru-RU" sz="3200" b="1" dirty="0" smtClean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8" y="4869954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443959" y="4870196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35" y="2042770"/>
            <a:ext cx="2656603" cy="17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8" y="4197232"/>
            <a:ext cx="2329266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727" y="536646"/>
            <a:ext cx="10101872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02726" y="1413570"/>
            <a:ext cx="9786713" cy="517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800" b="1" dirty="0" err="1" smtClean="0">
                <a:solidFill>
                  <a:srgbClr val="7030A0"/>
                </a:solidFill>
              </a:rPr>
              <a:t>іть</a:t>
            </a:r>
            <a:r>
              <a:rPr lang="ru-RU" sz="2800" b="1" dirty="0" smtClean="0">
                <a:solidFill>
                  <a:srgbClr val="7030A0"/>
                </a:solidFill>
              </a:rPr>
              <a:t> смайл, </a:t>
            </a:r>
            <a:r>
              <a:rPr lang="ru-RU" sz="2800" b="1" dirty="0">
                <a:solidFill>
                  <a:srgbClr val="7030A0"/>
                </a:solidFill>
              </a:rPr>
              <a:t>що відповідає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вашому</a:t>
            </a:r>
            <a:r>
              <a:rPr lang="ru-RU" sz="2800" b="1" dirty="0" smtClean="0">
                <a:solidFill>
                  <a:srgbClr val="7030A0"/>
                </a:solidFill>
              </a:rPr>
              <a:t> очікуванню.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55" y="3694761"/>
            <a:ext cx="309137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8" y="2048501"/>
            <a:ext cx="2878444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31021"/>
            <a:ext cx="2686361" cy="18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37436" y="3681620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05460" y="3717086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988" y="579058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вивчу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6" y="4399787"/>
            <a:ext cx="2325007" cy="15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198729" y="5915475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66" y="4318951"/>
            <a:ext cx="2688213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324279" y="590149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зрозумію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Ст.117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3789833"/>
            <a:ext cx="1937694" cy="27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8 Повторення за рік\2026-05-11_194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15" y="1496121"/>
            <a:ext cx="5695391" cy="49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2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89374701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05458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Запишіть дату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645163" y="-626755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0151" r="48557" b="52071"/>
          <a:stretch/>
        </p:blipFill>
        <p:spPr>
          <a:xfrm>
            <a:off x="5192151" y="1031297"/>
            <a:ext cx="1980000" cy="111799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69283" y="-677893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7603" y="1335411"/>
            <a:ext cx="408252" cy="50977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55459" y="1306400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967744" y="4809674"/>
            <a:ext cx="2953435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(38 + 18) : 7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36140" y="4808108"/>
            <a:ext cx="2874109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92 – 9 </a:t>
            </a:r>
            <a:r>
              <a:rPr lang="uk-UA" sz="3200" b="1" dirty="0" smtClean="0">
                <a:solidFill>
                  <a:srgbClr val="7030A0"/>
                </a:solidFill>
                <a:latin typeface="Calibri"/>
                <a:cs typeface="Calibri"/>
              </a:rPr>
              <a:t>∙ 9 =</a:t>
            </a:r>
            <a:r>
              <a:rPr lang="uk-UA" sz="3200" b="1" dirty="0" smtClean="0">
                <a:solidFill>
                  <a:srgbClr val="7030A0"/>
                </a:solidFill>
              </a:rPr>
              <a:t> 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36140" y="3791827"/>
            <a:ext cx="2891002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 </a:t>
            </a:r>
            <a:r>
              <a:rPr lang="uk-UA" sz="3200" b="1" dirty="0" smtClean="0">
                <a:solidFill>
                  <a:srgbClr val="7030A0"/>
                </a:solidFill>
              </a:rPr>
              <a:t>32 + 6 </a:t>
            </a:r>
            <a:r>
              <a:rPr lang="uk-UA" sz="3200" b="1" dirty="0" smtClean="0">
                <a:solidFill>
                  <a:srgbClr val="7030A0"/>
                </a:solidFill>
                <a:latin typeface="Calibri"/>
                <a:cs typeface="Calibri"/>
              </a:rPr>
              <a:t>∙ 7 =</a:t>
            </a:r>
            <a:endParaRPr lang="uk-UA" sz="3200" b="1" u="sng" dirty="0" smtClean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1471" y="549474"/>
            <a:ext cx="10054936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Запишіть </a:t>
            </a:r>
            <a:r>
              <a:rPr lang="ru-RU" sz="4000" b="1" dirty="0"/>
              <a:t>вирази й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/>
              <a:t>їх </a:t>
            </a:r>
            <a:r>
              <a:rPr lang="ru-RU" sz="4000" b="1" dirty="0" smtClean="0"/>
              <a:t>значення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6833" y="3793288"/>
            <a:ext cx="2985398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25 + 64 : 8 =</a:t>
            </a:r>
            <a:endParaRPr lang="uk-UA" sz="3200" b="1" u="sng" dirty="0" smtClean="0">
              <a:solidFill>
                <a:srgbClr val="7030A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6214" y="3613624"/>
            <a:ext cx="2550193" cy="239209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11459" y="2407236"/>
            <a:ext cx="420932" cy="276565"/>
          </a:xfrm>
          <a:prstGeom prst="rect">
            <a:avLst/>
          </a:prstGeom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2203599" y="4378063"/>
            <a:ext cx="72007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81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55727" y="3793287"/>
            <a:ext cx="62739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74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75579" y="3259150"/>
            <a:ext cx="61212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42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884" y="1481485"/>
            <a:ext cx="9505056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Перший доданок — 32, </a:t>
            </a:r>
            <a:r>
              <a:rPr lang="ru-RU" sz="2800" b="1" dirty="0" err="1">
                <a:solidFill>
                  <a:srgbClr val="7030A0"/>
                </a:solidFill>
              </a:rPr>
              <a:t>другий</a:t>
            </a:r>
            <a:r>
              <a:rPr lang="ru-RU" sz="2800" b="1" dirty="0">
                <a:solidFill>
                  <a:srgbClr val="7030A0"/>
                </a:solidFill>
              </a:rPr>
              <a:t> — </a:t>
            </a:r>
            <a:r>
              <a:rPr lang="ru-RU" sz="2800" b="1" dirty="0" err="1">
                <a:solidFill>
                  <a:srgbClr val="7030A0"/>
                </a:solidFill>
              </a:rPr>
              <a:t>добуток</a:t>
            </a:r>
            <a:r>
              <a:rPr lang="ru-RU" sz="2800" b="1" dirty="0">
                <a:solidFill>
                  <a:srgbClr val="7030A0"/>
                </a:solidFill>
              </a:rPr>
              <a:t> чисел 6 і 7.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Зменшуване</a:t>
            </a:r>
            <a:r>
              <a:rPr lang="ru-RU" sz="2800" b="1" dirty="0">
                <a:solidFill>
                  <a:srgbClr val="7030A0"/>
                </a:solidFill>
              </a:rPr>
              <a:t> — 92, </a:t>
            </a:r>
            <a:r>
              <a:rPr lang="ru-RU" sz="2800" b="1" dirty="0" err="1">
                <a:solidFill>
                  <a:srgbClr val="7030A0"/>
                </a:solidFill>
              </a:rPr>
              <a:t>від’ємник</a:t>
            </a:r>
            <a:r>
              <a:rPr lang="ru-RU" sz="2800" b="1" dirty="0">
                <a:solidFill>
                  <a:srgbClr val="7030A0"/>
                </a:solidFill>
              </a:rPr>
              <a:t> — </a:t>
            </a:r>
            <a:r>
              <a:rPr lang="ru-RU" sz="2800" b="1" dirty="0" err="1">
                <a:solidFill>
                  <a:srgbClr val="7030A0"/>
                </a:solidFill>
              </a:rPr>
              <a:t>добуток</a:t>
            </a:r>
            <a:r>
              <a:rPr lang="ru-RU" sz="2800" b="1" dirty="0">
                <a:solidFill>
                  <a:srgbClr val="7030A0"/>
                </a:solidFill>
              </a:rPr>
              <a:t> чисел 9 і 9.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Перший доданок — 25, </a:t>
            </a:r>
            <a:r>
              <a:rPr lang="ru-RU" sz="2800" b="1" dirty="0" err="1">
                <a:solidFill>
                  <a:srgbClr val="7030A0"/>
                </a:solidFill>
              </a:rPr>
              <a:t>другий</a:t>
            </a:r>
            <a:r>
              <a:rPr lang="ru-RU" sz="2800" b="1" dirty="0">
                <a:solidFill>
                  <a:srgbClr val="7030A0"/>
                </a:solidFill>
              </a:rPr>
              <a:t> — </a:t>
            </a:r>
            <a:r>
              <a:rPr lang="ru-RU" sz="2800" b="1" dirty="0" err="1">
                <a:solidFill>
                  <a:srgbClr val="7030A0"/>
                </a:solidFill>
              </a:rPr>
              <a:t>частка</a:t>
            </a:r>
            <a:r>
              <a:rPr lang="ru-RU" sz="2800" b="1" dirty="0">
                <a:solidFill>
                  <a:srgbClr val="7030A0"/>
                </a:solidFill>
              </a:rPr>
              <a:t> чисел 64 і 8.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Ділене — сума чисел 38 і 18, дільник — 7.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09385" y="4795910"/>
            <a:ext cx="72007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11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4402" y="4378062"/>
            <a:ext cx="72007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56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18494" y="3793286"/>
            <a:ext cx="62739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20343" y="3259149"/>
            <a:ext cx="61212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88175" y="4795909"/>
            <a:ext cx="50405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5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9" grpId="0" animBg="1"/>
      <p:bldP spid="30" grpId="0"/>
      <p:bldP spid="31" grpId="0"/>
      <p:bldP spid="32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67495" y="477466"/>
            <a:ext cx="9505056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 err="1" smtClean="0"/>
              <a:t>Розв'яжіть</a:t>
            </a:r>
            <a:r>
              <a:rPr lang="ru-RU" sz="3600" b="1" dirty="0" smtClean="0"/>
              <a:t> рівняння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2060" y="2061642"/>
            <a:ext cx="24421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480 </a:t>
            </a:r>
            <a:r>
              <a:rPr lang="ru-RU" sz="3600" b="1" dirty="0"/>
              <a:t>: х = </a:t>
            </a:r>
            <a:r>
              <a:rPr lang="ru-RU" sz="3600" b="1" dirty="0" smtClean="0"/>
              <a:t>60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04050" y="1269554"/>
            <a:ext cx="477621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Визначте </a:t>
            </a:r>
            <a:r>
              <a:rPr lang="ru-RU" sz="2800" b="1" dirty="0" err="1" smtClean="0">
                <a:solidFill>
                  <a:srgbClr val="7030A0"/>
                </a:solidFill>
              </a:rPr>
              <a:t>правильні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відповіді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24279" y="2856206"/>
            <a:ext cx="10081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700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27535" y="2882564"/>
            <a:ext cx="7920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80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98925" y="2061641"/>
            <a:ext cx="24421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х </a:t>
            </a:r>
            <a:r>
              <a:rPr lang="ru-RU" sz="3600" b="1" dirty="0"/>
              <a:t>· 2= </a:t>
            </a:r>
            <a:r>
              <a:rPr lang="ru-RU" sz="3600" b="1" dirty="0" smtClean="0"/>
              <a:t>28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80263" y="2042219"/>
            <a:ext cx="25922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х </a:t>
            </a:r>
            <a:r>
              <a:rPr lang="ru-RU" sz="3600" b="1" dirty="0"/>
              <a:t>- </a:t>
            </a:r>
            <a:r>
              <a:rPr lang="ru-RU" sz="3600" b="1" dirty="0" smtClean="0"/>
              <a:t>250 </a:t>
            </a:r>
            <a:r>
              <a:rPr lang="ru-RU" sz="3600" b="1" dirty="0"/>
              <a:t>= </a:t>
            </a:r>
            <a:r>
              <a:rPr lang="ru-RU" sz="3600" b="1" dirty="0" smtClean="0"/>
              <a:t>450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04394" y="2853729"/>
            <a:ext cx="10081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200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87717" y="2882563"/>
            <a:ext cx="4977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8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11911" y="2853730"/>
            <a:ext cx="7200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56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83119" y="2856206"/>
            <a:ext cx="6918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14</a:t>
            </a:r>
            <a:endParaRPr lang="ru-RU" sz="36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506513" y="3818833"/>
            <a:ext cx="2395761" cy="2335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185483" y="4005858"/>
            <a:ext cx="4418715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7дм =____</a:t>
            </a:r>
            <a:r>
              <a:rPr lang="ru-RU" sz="3200" b="1" dirty="0">
                <a:solidFill>
                  <a:srgbClr val="7030A0"/>
                </a:solidFill>
              </a:rPr>
              <a:t>см     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2год 20хв=______ </a:t>
            </a:r>
            <a:r>
              <a:rPr lang="ru-RU" sz="3200" b="1" dirty="0" err="1" smtClean="0">
                <a:solidFill>
                  <a:srgbClr val="7030A0"/>
                </a:solidFill>
              </a:rPr>
              <a:t>хв</a:t>
            </a:r>
            <a:r>
              <a:rPr lang="ru-RU" sz="3200" b="1" dirty="0">
                <a:solidFill>
                  <a:srgbClr val="7030A0"/>
                </a:solidFill>
              </a:rPr>
              <a:t>     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1рік </a:t>
            </a:r>
            <a:r>
              <a:rPr lang="ru-RU" sz="3200" b="1" dirty="0" smtClean="0">
                <a:solidFill>
                  <a:srgbClr val="7030A0"/>
                </a:solidFill>
              </a:rPr>
              <a:t>3міс</a:t>
            </a:r>
            <a:r>
              <a:rPr lang="ru-RU" sz="3200" b="1" dirty="0">
                <a:solidFill>
                  <a:srgbClr val="7030A0"/>
                </a:solidFill>
              </a:rPr>
              <a:t>=______</a:t>
            </a:r>
            <a:r>
              <a:rPr lang="ru-RU" sz="3200" b="1" dirty="0" err="1">
                <a:solidFill>
                  <a:srgbClr val="7030A0"/>
                </a:solidFill>
              </a:rPr>
              <a:t>міс</a:t>
            </a:r>
            <a:endParaRPr lang="ru-RU" sz="3200" b="1" dirty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6грн 80к</a:t>
            </a:r>
            <a:r>
              <a:rPr lang="ru-RU" sz="3200" b="1" dirty="0">
                <a:solidFill>
                  <a:srgbClr val="7030A0"/>
                </a:solidFill>
              </a:rPr>
              <a:t>=______коп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91831" y="3935591"/>
            <a:ext cx="792088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70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4052" y="4005858"/>
            <a:ext cx="199254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Доповніть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рівності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1031" y="4349977"/>
            <a:ext cx="101702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140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34889" y="4941962"/>
            <a:ext cx="101702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34889" y="5374010"/>
            <a:ext cx="101702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680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31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" grpId="0" animBg="1"/>
      <p:bldP spid="20" grpId="0"/>
      <p:bldP spid="5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934" y="1269554"/>
            <a:ext cx="768537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наборів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посуду мають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містять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чашок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чашок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9 таких наборах?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6934" y="477466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Виберіть </a:t>
            </a:r>
            <a:r>
              <a:rPr lang="uk-UA" sz="4000" b="1" dirty="0" smtClean="0">
                <a:solidFill>
                  <a:schemeClr val="bg1"/>
                </a:solidFill>
              </a:rPr>
              <a:t>вираз до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6933" y="3019067"/>
            <a:ext cx="2212769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н. – 60 ч.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 – ?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89081" y="2546162"/>
            <a:ext cx="209889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∙ 5 : 9 =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41461" y="2985714"/>
            <a:ext cx="66203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12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6934" y="5085978"/>
            <a:ext cx="206875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87975" y="3476638"/>
            <a:ext cx="155515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108 (ч.)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5687" y="5082489"/>
            <a:ext cx="568863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чашок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9 таких наборах.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68933" y="3476639"/>
            <a:ext cx="211904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: 5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∙ 9 =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89081" y="4314388"/>
            <a:ext cx="209889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: 5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+ 9 =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3" descr="D:\Картинки до тестів\Казки\2026-01-16_225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1429689"/>
            <a:ext cx="2161492" cy="36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7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36" grpId="0"/>
      <p:bldP spid="37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60097" y="4506230"/>
            <a:ext cx="4095471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6934" y="549474"/>
            <a:ext cx="10179473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Знайдіть периметр прямокутника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8195" y="1413570"/>
            <a:ext cx="70900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Довжина</a:t>
            </a:r>
            <a:r>
              <a:rPr lang="ru-RU" sz="3200" b="1" dirty="0" smtClean="0"/>
              <a:t> 6 см, а ширина у 2 р. </a:t>
            </a:r>
            <a:r>
              <a:rPr lang="ru-RU" sz="3200" b="1" dirty="0" err="1" smtClean="0"/>
              <a:t>менше</a:t>
            </a:r>
            <a:r>
              <a:rPr lang="ru-RU" sz="3200" b="1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5299" y="2205658"/>
            <a:ext cx="2813325" cy="14633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а – 6 см</a:t>
            </a:r>
          </a:p>
          <a:p>
            <a:r>
              <a:rPr lang="uk-UA" sz="3200" b="1" u="sng" dirty="0" smtClean="0">
                <a:solidFill>
                  <a:schemeClr val="bg1"/>
                </a:solidFill>
              </a:rPr>
              <a:t>в – ?см, у 2р. &lt; 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Р - ? см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64470" y="2937355"/>
            <a:ext cx="2613352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4470" y="2191461"/>
            <a:ext cx="2879645" cy="5765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0096" y="3869512"/>
            <a:ext cx="2803826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6 :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0858" y="2177264"/>
            <a:ext cx="2163257" cy="5765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а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2 +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в </a:t>
            </a:r>
            <a:r>
              <a:rPr lang="uk-UA" sz="3200" b="1" dirty="0">
                <a:solidFill>
                  <a:schemeClr val="bg1"/>
                </a:solidFill>
                <a:cs typeface="Calibri"/>
              </a:rPr>
              <a:t>∙ 2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0097" y="5303679"/>
            <a:ext cx="2190934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51031" y="5303678"/>
            <a:ext cx="5865336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периметр прямокутника 18 см.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6779" y="1427377"/>
            <a:ext cx="2329628" cy="1038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64522" y="2925294"/>
            <a:ext cx="1872208" cy="5765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(а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uk-UA" sz="3200" b="1" dirty="0" smtClean="0">
                <a:solidFill>
                  <a:schemeClr val="bg1"/>
                </a:solidFill>
              </a:rPr>
              <a:t> в) </a:t>
            </a:r>
            <a:r>
              <a:rPr lang="uk-UA" sz="3200" b="1" dirty="0">
                <a:solidFill>
                  <a:schemeClr val="bg1"/>
                </a:solidFill>
                <a:cs typeface="Calibri"/>
              </a:rPr>
              <a:t>∙ 2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09927" y="4506230"/>
            <a:ext cx="2275629" cy="5765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(6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uk-UA" sz="3200" b="1" dirty="0" smtClean="0">
                <a:solidFill>
                  <a:schemeClr val="bg1"/>
                </a:solidFill>
              </a:rPr>
              <a:t> 3) </a:t>
            </a:r>
            <a:r>
              <a:rPr lang="uk-UA" sz="3200" b="1" dirty="0">
                <a:solidFill>
                  <a:schemeClr val="bg1"/>
                </a:solidFill>
                <a:cs typeface="Calibri"/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2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14166" y="3832448"/>
            <a:ext cx="2637905" cy="5765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- ширина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88800" y="4469165"/>
            <a:ext cx="1466768" cy="5765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18 (см)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6540" y="3824181"/>
            <a:ext cx="1207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3 (см)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82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9" grpId="0" animBg="1"/>
      <p:bldP spid="11" grpId="0" animBg="1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19743</TotalTime>
  <Words>571</Words>
  <Application>Microsoft Office PowerPoint</Application>
  <PresentationFormat>Произвольный</PresentationFormat>
  <Paragraphs>144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1637</cp:revision>
  <dcterms:created xsi:type="dcterms:W3CDTF">2025-08-27T14:01:18Z</dcterms:created>
  <dcterms:modified xsi:type="dcterms:W3CDTF">2026-05-14T09:38:45Z</dcterms:modified>
</cp:coreProperties>
</file>