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7"/>
  </p:notesMasterIdLst>
  <p:sldIdLst>
    <p:sldId id="282" r:id="rId2"/>
    <p:sldId id="865" r:id="rId3"/>
    <p:sldId id="286" r:id="rId4"/>
    <p:sldId id="868" r:id="rId5"/>
    <p:sldId id="867" r:id="rId6"/>
    <p:sldId id="855" r:id="rId7"/>
    <p:sldId id="857" r:id="rId8"/>
    <p:sldId id="828" r:id="rId9"/>
    <p:sldId id="856" r:id="rId10"/>
    <p:sldId id="869" r:id="rId11"/>
    <p:sldId id="870" r:id="rId12"/>
    <p:sldId id="871" r:id="rId13"/>
    <p:sldId id="863" r:id="rId14"/>
    <p:sldId id="313" r:id="rId15"/>
    <p:sldId id="866" r:id="rId16"/>
  </p:sldIdLst>
  <p:sldSz cx="12184063" cy="6859588"/>
  <p:notesSz cx="6858000" cy="9144000"/>
  <p:defaultTextStyle>
    <a:defPPr>
      <a:defRPr lang="ru-RU"/>
    </a:defPPr>
    <a:lvl1pPr marL="0" algn="l" defTabSz="1042704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21352" algn="l" defTabSz="1042704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42704" algn="l" defTabSz="1042704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564056" algn="l" defTabSz="1042704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085408" algn="l" defTabSz="1042704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606760" algn="l" defTabSz="1042704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128114" algn="l" defTabSz="1042704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649465" algn="l" defTabSz="1042704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170817" algn="l" defTabSz="1042704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7695" autoAdjust="0"/>
  </p:normalViewPr>
  <p:slideViewPr>
    <p:cSldViewPr>
      <p:cViewPr>
        <p:scale>
          <a:sx n="90" d="100"/>
          <a:sy n="90" d="100"/>
        </p:scale>
        <p:origin x="-462" y="-54"/>
      </p:cViewPr>
      <p:guideLst>
        <p:guide orient="horz" pos="2161"/>
        <p:guide pos="383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89AA968-9F58-4A6E-B11C-582CA574AD65}" type="doc">
      <dgm:prSet loTypeId="urn:microsoft.com/office/officeart/2005/8/layout/hList6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17FCBCD0-5166-44EF-A995-697AB50FC98B}">
      <dgm:prSet custT="1">
        <dgm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3200" b="0" dirty="0" smtClean="0">
              <a:solidFill>
                <a:schemeClr val="bg1"/>
              </a:solidFill>
            </a:rPr>
            <a:t>Будемо </a:t>
          </a:r>
          <a:r>
            <a:rPr lang="ru-RU" sz="3200" b="0" dirty="0" err="1" smtClean="0">
              <a:solidFill>
                <a:schemeClr val="bg1"/>
              </a:solidFill>
            </a:rPr>
            <a:t>обчислюва</a:t>
          </a:r>
          <a:r>
            <a:rPr lang="ru-RU" sz="3200" b="0" dirty="0" smtClean="0">
              <a:solidFill>
                <a:schemeClr val="bg1"/>
              </a:solidFill>
            </a:rPr>
            <a:t>-ти вирази</a:t>
          </a:r>
          <a:endParaRPr lang="ru-RU" sz="3200" b="0" dirty="0">
            <a:solidFill>
              <a:schemeClr val="bg1"/>
            </a:solidFill>
          </a:endParaRPr>
        </a:p>
      </dgm:t>
    </dgm:pt>
    <dgm:pt modelId="{5DA8E561-7845-4F5E-8BAA-7476E17DE152}" type="parTrans" cxnId="{61173E0E-C7CE-4D50-8A41-FB11AB1EF1A9}">
      <dgm:prSet/>
      <dgm:spPr/>
      <dgm:t>
        <a:bodyPr/>
        <a:lstStyle/>
        <a:p>
          <a:endParaRPr lang="ru-RU"/>
        </a:p>
      </dgm:t>
    </dgm:pt>
    <dgm:pt modelId="{51DA5559-1D76-4E84-9E22-8C1484394DD0}" type="sibTrans" cxnId="{61173E0E-C7CE-4D50-8A41-FB11AB1EF1A9}">
      <dgm:prSet/>
      <dgm:spPr/>
      <dgm:t>
        <a:bodyPr/>
        <a:lstStyle/>
        <a:p>
          <a:endParaRPr lang="ru-RU"/>
        </a:p>
      </dgm:t>
    </dgm:pt>
    <dgm:pt modelId="{BC7931E8-86A7-44AD-A246-C659A84EF1D0}">
      <dgm:prSet custT="1"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uk-UA" sz="3200" b="0" dirty="0" smtClean="0">
              <a:solidFill>
                <a:schemeClr val="bg1"/>
              </a:solidFill>
            </a:rPr>
            <a:t>Визначати-</a:t>
          </a:r>
          <a:r>
            <a:rPr lang="uk-UA" sz="3200" b="0" dirty="0" err="1" smtClean="0">
              <a:solidFill>
                <a:schemeClr val="bg1"/>
              </a:solidFill>
            </a:rPr>
            <a:t>мемо</a:t>
          </a:r>
          <a:r>
            <a:rPr lang="uk-UA" sz="3200" b="0" dirty="0" smtClean="0">
              <a:solidFill>
                <a:schemeClr val="bg1"/>
              </a:solidFill>
            </a:rPr>
            <a:t> масу, довжину за малюнком</a:t>
          </a:r>
          <a:endParaRPr lang="uk-UA" sz="3200" b="0" dirty="0">
            <a:solidFill>
              <a:schemeClr val="bg1"/>
            </a:solidFill>
          </a:endParaRPr>
        </a:p>
      </dgm:t>
    </dgm:pt>
    <dgm:pt modelId="{F78F4AAA-2F15-475F-922E-F959D1C7547E}" type="parTrans" cxnId="{1256F933-2110-4277-86C1-A231C153A6C9}">
      <dgm:prSet/>
      <dgm:spPr/>
      <dgm:t>
        <a:bodyPr/>
        <a:lstStyle/>
        <a:p>
          <a:endParaRPr lang="ru-RU"/>
        </a:p>
      </dgm:t>
    </dgm:pt>
    <dgm:pt modelId="{46BA457C-7EE8-4DE0-8B1E-DA724D446462}" type="sibTrans" cxnId="{1256F933-2110-4277-86C1-A231C153A6C9}">
      <dgm:prSet/>
      <dgm:spPr/>
      <dgm:t>
        <a:bodyPr/>
        <a:lstStyle/>
        <a:p>
          <a:endParaRPr lang="ru-RU"/>
        </a:p>
      </dgm:t>
    </dgm:pt>
    <dgm:pt modelId="{6115EC9A-5D0A-49BC-89B0-C823DAA39B65}">
      <dgm:prSet custT="1"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uk-UA" sz="3200" b="0" dirty="0" smtClean="0"/>
            <a:t>Повторимо  нумерацію </a:t>
          </a:r>
          <a:r>
            <a:rPr lang="uk-UA" sz="3200" b="0" dirty="0" err="1" smtClean="0"/>
            <a:t>багатоциф-рових</a:t>
          </a:r>
          <a:r>
            <a:rPr lang="uk-UA" sz="3200" b="0" dirty="0" smtClean="0"/>
            <a:t> чисел </a:t>
          </a:r>
          <a:endParaRPr lang="ru-RU" sz="3200" b="0" dirty="0">
            <a:solidFill>
              <a:schemeClr val="bg1"/>
            </a:solidFill>
          </a:endParaRPr>
        </a:p>
      </dgm:t>
    </dgm:pt>
    <dgm:pt modelId="{A4FE801B-8756-4E15-A4D7-1BF852671781}" type="parTrans" cxnId="{AE6A85AA-C1E7-4CC6-AD76-7491E08E3E96}">
      <dgm:prSet/>
      <dgm:spPr/>
      <dgm:t>
        <a:bodyPr/>
        <a:lstStyle/>
        <a:p>
          <a:endParaRPr lang="ru-RU"/>
        </a:p>
      </dgm:t>
    </dgm:pt>
    <dgm:pt modelId="{626858F5-C7D4-4A07-AB22-3CCF0B1FAB8F}" type="sibTrans" cxnId="{AE6A85AA-C1E7-4CC6-AD76-7491E08E3E96}">
      <dgm:prSet/>
      <dgm:spPr/>
      <dgm:t>
        <a:bodyPr/>
        <a:lstStyle/>
        <a:p>
          <a:endParaRPr lang="ru-RU"/>
        </a:p>
      </dgm:t>
    </dgm:pt>
    <dgm:pt modelId="{B8BDD424-9492-4512-80FF-938BF7CFE1AC}">
      <dgm:prSet custT="1">
        <dgm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uk-UA" sz="3200" dirty="0" err="1" smtClean="0"/>
            <a:t>Розв’язува-тимемо</a:t>
          </a:r>
          <a:r>
            <a:rPr lang="uk-UA" sz="3200" dirty="0" smtClean="0"/>
            <a:t> задачі за малюнком та виразом </a:t>
          </a:r>
          <a:endParaRPr lang="ru-RU" sz="3200" b="1" dirty="0">
            <a:solidFill>
              <a:schemeClr val="bg1"/>
            </a:solidFill>
          </a:endParaRPr>
        </a:p>
      </dgm:t>
    </dgm:pt>
    <dgm:pt modelId="{9C4AEB6D-170E-4FA1-996A-D5B2176042C0}" type="parTrans" cxnId="{23143B07-9FAC-47C8-A13D-B50BD72BCA06}">
      <dgm:prSet/>
      <dgm:spPr/>
      <dgm:t>
        <a:bodyPr/>
        <a:lstStyle/>
        <a:p>
          <a:endParaRPr lang="ru-RU"/>
        </a:p>
      </dgm:t>
    </dgm:pt>
    <dgm:pt modelId="{46CD9F72-CA7A-48F6-8E67-73B59B19B81F}" type="sibTrans" cxnId="{23143B07-9FAC-47C8-A13D-B50BD72BCA06}">
      <dgm:prSet/>
      <dgm:spPr/>
      <dgm:t>
        <a:bodyPr/>
        <a:lstStyle/>
        <a:p>
          <a:endParaRPr lang="ru-RU"/>
        </a:p>
      </dgm:t>
    </dgm:pt>
    <dgm:pt modelId="{6408D3F1-0C0E-4F5D-B5D5-053E6D4B4C50}" type="pres">
      <dgm:prSet presAssocID="{289AA968-9F58-4A6E-B11C-582CA574AD65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128CD1A-1E54-41AB-ABBF-267B83BF69D9}" type="pres">
      <dgm:prSet presAssocID="{B8BDD424-9492-4512-80FF-938BF7CFE1AC}" presName="node" presStyleLbl="node1" presStyleIdx="0" presStyleCnt="4" custScaleX="156373" custLinFactX="451606" custLinFactNeighborX="500000" custLinFactNeighborY="-4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BD397D-046F-40AA-B079-23418C3C10A6}" type="pres">
      <dgm:prSet presAssocID="{46CD9F72-CA7A-48F6-8E67-73B59B19B81F}" presName="sibTrans" presStyleCnt="0"/>
      <dgm:spPr/>
    </dgm:pt>
    <dgm:pt modelId="{00E23834-4C97-4BAD-9028-AA93134EBB29}" type="pres">
      <dgm:prSet presAssocID="{6115EC9A-5D0A-49BC-89B0-C823DAA39B65}" presName="node" presStyleLbl="node1" presStyleIdx="1" presStyleCnt="4" custScaleX="152777" custLinFactX="-142472" custLinFactNeighborX="-200000" custLinFactNeighborY="-4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876FB75-3E41-41EA-914C-4542E25630F3}" type="pres">
      <dgm:prSet presAssocID="{626858F5-C7D4-4A07-AB22-3CCF0B1FAB8F}" presName="sibTrans" presStyleCnt="0"/>
      <dgm:spPr/>
    </dgm:pt>
    <dgm:pt modelId="{8C93B566-6306-40C5-A3D5-B84E788E517B}" type="pres">
      <dgm:prSet presAssocID="{17FCBCD0-5166-44EF-A995-697AB50FC98B}" presName="node" presStyleLbl="node1" presStyleIdx="2" presStyleCnt="4" custScaleX="156678" custLinFactX="-148745" custLinFactNeighborX="-200000" custLinFactNeighborY="-4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E8D5E2-E5AE-41CC-80D3-5A0016AFADCC}" type="pres">
      <dgm:prSet presAssocID="{51DA5559-1D76-4E84-9E22-8C1484394DD0}" presName="sibTrans" presStyleCnt="0"/>
      <dgm:spPr/>
    </dgm:pt>
    <dgm:pt modelId="{D2B473EA-0294-46C9-BEB1-B63C89DB6F91}" type="pres">
      <dgm:prSet presAssocID="{BC7931E8-86A7-44AD-A246-C659A84EF1D0}" presName="node" presStyleLbl="node1" presStyleIdx="3" presStyleCnt="4" custScaleX="158701" custLinFactX="-150707" custLinFactNeighborX="-200000" custLinFactNeighborY="12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BA305DF-F2D1-469F-A188-E615459E2DD9}" type="presOf" srcId="{6115EC9A-5D0A-49BC-89B0-C823DAA39B65}" destId="{00E23834-4C97-4BAD-9028-AA93134EBB29}" srcOrd="0" destOrd="0" presId="urn:microsoft.com/office/officeart/2005/8/layout/hList6"/>
    <dgm:cxn modelId="{AE6A85AA-C1E7-4CC6-AD76-7491E08E3E96}" srcId="{289AA968-9F58-4A6E-B11C-582CA574AD65}" destId="{6115EC9A-5D0A-49BC-89B0-C823DAA39B65}" srcOrd="1" destOrd="0" parTransId="{A4FE801B-8756-4E15-A4D7-1BF852671781}" sibTransId="{626858F5-C7D4-4A07-AB22-3CCF0B1FAB8F}"/>
    <dgm:cxn modelId="{1256F933-2110-4277-86C1-A231C153A6C9}" srcId="{289AA968-9F58-4A6E-B11C-582CA574AD65}" destId="{BC7931E8-86A7-44AD-A246-C659A84EF1D0}" srcOrd="3" destOrd="0" parTransId="{F78F4AAA-2F15-475F-922E-F959D1C7547E}" sibTransId="{46BA457C-7EE8-4DE0-8B1E-DA724D446462}"/>
    <dgm:cxn modelId="{5D06D076-AA30-444E-81CD-7C3D8E16BEDD}" type="presOf" srcId="{B8BDD424-9492-4512-80FF-938BF7CFE1AC}" destId="{D128CD1A-1E54-41AB-ABBF-267B83BF69D9}" srcOrd="0" destOrd="0" presId="urn:microsoft.com/office/officeart/2005/8/layout/hList6"/>
    <dgm:cxn modelId="{5CDAA885-2502-456B-888F-86EAEC823115}" type="presOf" srcId="{17FCBCD0-5166-44EF-A995-697AB50FC98B}" destId="{8C93B566-6306-40C5-A3D5-B84E788E517B}" srcOrd="0" destOrd="0" presId="urn:microsoft.com/office/officeart/2005/8/layout/hList6"/>
    <dgm:cxn modelId="{A7E97C1C-AF6F-4389-8A70-9488635D44AA}" type="presOf" srcId="{BC7931E8-86A7-44AD-A246-C659A84EF1D0}" destId="{D2B473EA-0294-46C9-BEB1-B63C89DB6F91}" srcOrd="0" destOrd="0" presId="urn:microsoft.com/office/officeart/2005/8/layout/hList6"/>
    <dgm:cxn modelId="{2BB2753D-7677-45FC-BD9A-A055991F4404}" type="presOf" srcId="{289AA968-9F58-4A6E-B11C-582CA574AD65}" destId="{6408D3F1-0C0E-4F5D-B5D5-053E6D4B4C50}" srcOrd="0" destOrd="0" presId="urn:microsoft.com/office/officeart/2005/8/layout/hList6"/>
    <dgm:cxn modelId="{61173E0E-C7CE-4D50-8A41-FB11AB1EF1A9}" srcId="{289AA968-9F58-4A6E-B11C-582CA574AD65}" destId="{17FCBCD0-5166-44EF-A995-697AB50FC98B}" srcOrd="2" destOrd="0" parTransId="{5DA8E561-7845-4F5E-8BAA-7476E17DE152}" sibTransId="{51DA5559-1D76-4E84-9E22-8C1484394DD0}"/>
    <dgm:cxn modelId="{23143B07-9FAC-47C8-A13D-B50BD72BCA06}" srcId="{289AA968-9F58-4A6E-B11C-582CA574AD65}" destId="{B8BDD424-9492-4512-80FF-938BF7CFE1AC}" srcOrd="0" destOrd="0" parTransId="{9C4AEB6D-170E-4FA1-996A-D5B2176042C0}" sibTransId="{46CD9F72-CA7A-48F6-8E67-73B59B19B81F}"/>
    <dgm:cxn modelId="{69E273D6-FC6E-4B04-9AC8-FC3832C4333D}" type="presParOf" srcId="{6408D3F1-0C0E-4F5D-B5D5-053E6D4B4C50}" destId="{D128CD1A-1E54-41AB-ABBF-267B83BF69D9}" srcOrd="0" destOrd="0" presId="urn:microsoft.com/office/officeart/2005/8/layout/hList6"/>
    <dgm:cxn modelId="{D9600C9C-0EAD-4D15-87C3-EDFDF1A5DD80}" type="presParOf" srcId="{6408D3F1-0C0E-4F5D-B5D5-053E6D4B4C50}" destId="{ECBD397D-046F-40AA-B079-23418C3C10A6}" srcOrd="1" destOrd="0" presId="urn:microsoft.com/office/officeart/2005/8/layout/hList6"/>
    <dgm:cxn modelId="{B70D6CEE-6637-41E6-9B3A-0FAF7F3A3717}" type="presParOf" srcId="{6408D3F1-0C0E-4F5D-B5D5-053E6D4B4C50}" destId="{00E23834-4C97-4BAD-9028-AA93134EBB29}" srcOrd="2" destOrd="0" presId="urn:microsoft.com/office/officeart/2005/8/layout/hList6"/>
    <dgm:cxn modelId="{7BE1A9B5-A942-4785-AE3E-68E88B006EC8}" type="presParOf" srcId="{6408D3F1-0C0E-4F5D-B5D5-053E6D4B4C50}" destId="{8876FB75-3E41-41EA-914C-4542E25630F3}" srcOrd="3" destOrd="0" presId="urn:microsoft.com/office/officeart/2005/8/layout/hList6"/>
    <dgm:cxn modelId="{1FBC6E4A-21F2-4BF4-8D83-73FDFAD90F18}" type="presParOf" srcId="{6408D3F1-0C0E-4F5D-B5D5-053E6D4B4C50}" destId="{8C93B566-6306-40C5-A3D5-B84E788E517B}" srcOrd="4" destOrd="0" presId="urn:microsoft.com/office/officeart/2005/8/layout/hList6"/>
    <dgm:cxn modelId="{8992CE1B-F086-41BA-9C4C-39D9D6391CE1}" type="presParOf" srcId="{6408D3F1-0C0E-4F5D-B5D5-053E6D4B4C50}" destId="{B4E8D5E2-E5AE-41CC-80D3-5A0016AFADCC}" srcOrd="5" destOrd="0" presId="urn:microsoft.com/office/officeart/2005/8/layout/hList6"/>
    <dgm:cxn modelId="{39A03257-633E-4574-8F06-9149194EABE1}" type="presParOf" srcId="{6408D3F1-0C0E-4F5D-B5D5-053E6D4B4C50}" destId="{D2B473EA-0294-46C9-BEB1-B63C89DB6F91}" srcOrd="6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28CD1A-1E54-41AB-ABBF-267B83BF69D9}">
      <dsp:nvSpPr>
        <dsp:cNvPr id="0" name=""/>
        <dsp:cNvSpPr/>
      </dsp:nvSpPr>
      <dsp:spPr>
        <a:xfrm rot="16200000">
          <a:off x="7432900" y="817873"/>
          <a:ext cx="4273486" cy="2637739"/>
        </a:xfrm>
        <a:prstGeom prst="flowChartManualOperation">
          <a:avLst/>
        </a:prstGeom>
        <a:solidFill>
          <a:schemeClr val="accent6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6"/>
        </a:fillRef>
        <a:effectRef idx="1">
          <a:schemeClr val="accent6"/>
        </a:effectRef>
        <a:fontRef idx="minor">
          <a:schemeClr val="lt1"/>
        </a:fontRef>
      </dsp:style>
      <dsp:txBody>
        <a:bodyPr spcFirstLastPara="0" vert="horz" wrap="square" lIns="203200" tIns="0" rIns="203200" bIns="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200" kern="1200" dirty="0" err="1" smtClean="0"/>
            <a:t>Розв’язува-тимемо</a:t>
          </a:r>
          <a:r>
            <a:rPr lang="uk-UA" sz="3200" kern="1200" dirty="0" smtClean="0"/>
            <a:t> задачі за малюнком та виразом </a:t>
          </a:r>
          <a:endParaRPr lang="ru-RU" sz="3200" b="1" kern="1200" dirty="0">
            <a:solidFill>
              <a:schemeClr val="bg1"/>
            </a:solidFill>
          </a:endParaRPr>
        </a:p>
      </dsp:txBody>
      <dsp:txXfrm rot="5400000">
        <a:off x="8250774" y="854696"/>
        <a:ext cx="2637739" cy="2564092"/>
      </dsp:txXfrm>
    </dsp:sp>
    <dsp:sp modelId="{00E23834-4C97-4BAD-9028-AA93134EBB29}">
      <dsp:nvSpPr>
        <dsp:cNvPr id="0" name=""/>
        <dsp:cNvSpPr/>
      </dsp:nvSpPr>
      <dsp:spPr>
        <a:xfrm rot="16200000">
          <a:off x="-739820" y="848202"/>
          <a:ext cx="4273486" cy="2577081"/>
        </a:xfrm>
        <a:prstGeom prst="flowChartManualOperation">
          <a:avLst/>
        </a:prstGeom>
        <a:solidFill>
          <a:schemeClr val="accent2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2"/>
        </a:fillRef>
        <a:effectRef idx="1">
          <a:schemeClr val="accent2"/>
        </a:effectRef>
        <a:fontRef idx="minor">
          <a:schemeClr val="lt1"/>
        </a:fontRef>
      </dsp:style>
      <dsp:txBody>
        <a:bodyPr spcFirstLastPara="0" vert="horz" wrap="square" lIns="203200" tIns="0" rIns="203200" bIns="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200" b="0" kern="1200" dirty="0" smtClean="0"/>
            <a:t>Повторимо  нумерацію </a:t>
          </a:r>
          <a:r>
            <a:rPr lang="uk-UA" sz="3200" b="0" kern="1200" dirty="0" err="1" smtClean="0"/>
            <a:t>багатоциф-рових</a:t>
          </a:r>
          <a:r>
            <a:rPr lang="uk-UA" sz="3200" b="0" kern="1200" dirty="0" smtClean="0"/>
            <a:t> чисел </a:t>
          </a:r>
          <a:endParaRPr lang="ru-RU" sz="3200" b="0" kern="1200" dirty="0">
            <a:solidFill>
              <a:schemeClr val="bg1"/>
            </a:solidFill>
          </a:endParaRPr>
        </a:p>
      </dsp:txBody>
      <dsp:txXfrm rot="5400000">
        <a:off x="108383" y="854696"/>
        <a:ext cx="2577081" cy="2564092"/>
      </dsp:txXfrm>
    </dsp:sp>
    <dsp:sp modelId="{8C93B566-6306-40C5-A3D5-B84E788E517B}">
      <dsp:nvSpPr>
        <dsp:cNvPr id="0" name=""/>
        <dsp:cNvSpPr/>
      </dsp:nvSpPr>
      <dsp:spPr>
        <a:xfrm rot="16200000">
          <a:off x="1890860" y="815300"/>
          <a:ext cx="4273486" cy="2642884"/>
        </a:xfrm>
        <a:prstGeom prst="flowChartManualOperation">
          <a:avLst/>
        </a:prstGeom>
        <a:solidFill>
          <a:schemeClr val="accent3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3"/>
        </a:fillRef>
        <a:effectRef idx="1">
          <a:schemeClr val="accent3"/>
        </a:effectRef>
        <a:fontRef idx="minor">
          <a:schemeClr val="lt1"/>
        </a:fontRef>
      </dsp:style>
      <dsp:txBody>
        <a:bodyPr spcFirstLastPara="0" vert="horz" wrap="square" lIns="203200" tIns="0" rIns="203200" bIns="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0" kern="1200" dirty="0" smtClean="0">
              <a:solidFill>
                <a:schemeClr val="bg1"/>
              </a:solidFill>
            </a:rPr>
            <a:t>Будемо </a:t>
          </a:r>
          <a:r>
            <a:rPr lang="ru-RU" sz="3200" b="0" kern="1200" dirty="0" err="1" smtClean="0">
              <a:solidFill>
                <a:schemeClr val="bg1"/>
              </a:solidFill>
            </a:rPr>
            <a:t>обчислюва</a:t>
          </a:r>
          <a:r>
            <a:rPr lang="ru-RU" sz="3200" b="0" kern="1200" dirty="0" smtClean="0">
              <a:solidFill>
                <a:schemeClr val="bg1"/>
              </a:solidFill>
            </a:rPr>
            <a:t>-ти вирази</a:t>
          </a:r>
          <a:endParaRPr lang="ru-RU" sz="3200" b="0" kern="1200" dirty="0">
            <a:solidFill>
              <a:schemeClr val="bg1"/>
            </a:solidFill>
          </a:endParaRPr>
        </a:p>
      </dsp:txBody>
      <dsp:txXfrm rot="5400000">
        <a:off x="2706161" y="854696"/>
        <a:ext cx="2642884" cy="2564092"/>
      </dsp:txXfrm>
    </dsp:sp>
    <dsp:sp modelId="{D2B473EA-0294-46C9-BEB1-B63C89DB6F91}">
      <dsp:nvSpPr>
        <dsp:cNvPr id="0" name=""/>
        <dsp:cNvSpPr/>
      </dsp:nvSpPr>
      <dsp:spPr>
        <a:xfrm rot="16200000">
          <a:off x="4644223" y="798238"/>
          <a:ext cx="4273486" cy="2677009"/>
        </a:xfrm>
        <a:prstGeom prst="flowChartManualOperation">
          <a:avLst/>
        </a:prstGeom>
        <a:solidFill>
          <a:schemeClr val="accent1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dsp:style>
      <dsp:txBody>
        <a:bodyPr spcFirstLastPara="0" vert="horz" wrap="square" lIns="203200" tIns="0" rIns="203200" bIns="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200" b="0" kern="1200" dirty="0" smtClean="0">
              <a:solidFill>
                <a:schemeClr val="bg1"/>
              </a:solidFill>
            </a:rPr>
            <a:t>Визначати-</a:t>
          </a:r>
          <a:r>
            <a:rPr lang="uk-UA" sz="3200" b="0" kern="1200" dirty="0" err="1" smtClean="0">
              <a:solidFill>
                <a:schemeClr val="bg1"/>
              </a:solidFill>
            </a:rPr>
            <a:t>мемо</a:t>
          </a:r>
          <a:r>
            <a:rPr lang="uk-UA" sz="3200" b="0" kern="1200" dirty="0" smtClean="0">
              <a:solidFill>
                <a:schemeClr val="bg1"/>
              </a:solidFill>
            </a:rPr>
            <a:t> масу, довжину за малюнком</a:t>
          </a:r>
          <a:endParaRPr lang="uk-UA" sz="3200" b="0" kern="1200" dirty="0">
            <a:solidFill>
              <a:schemeClr val="bg1"/>
            </a:solidFill>
          </a:endParaRPr>
        </a:p>
      </dsp:txBody>
      <dsp:txXfrm rot="5400000">
        <a:off x="5442462" y="854696"/>
        <a:ext cx="2677009" cy="256409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A83D0F-16AD-4207-BA1B-9AA45B8CA75D}" type="datetimeFigureOut">
              <a:rPr lang="ru-RU" smtClean="0"/>
              <a:t>31.08.2026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4175" y="685800"/>
            <a:ext cx="60896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F4673B-B7F4-4A21-9006-118821B4FA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49487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42704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521352" algn="l" defTabSz="1042704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1042704" algn="l" defTabSz="1042704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564056" algn="l" defTabSz="1042704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2085408" algn="l" defTabSz="1042704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606760" algn="l" defTabSz="1042704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128114" algn="l" defTabSz="1042704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649465" algn="l" defTabSz="1042704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170817" algn="l" defTabSz="1042704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3805" y="2130919"/>
            <a:ext cx="10356454" cy="147036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7610" y="3887100"/>
            <a:ext cx="8528844" cy="175300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40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881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322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76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203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644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084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525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6B65A-C128-4DF6-9DC2-5A7C37140CA0}" type="datetimeFigureOut">
              <a:rPr lang="ru-RU" smtClean="0"/>
              <a:t>31.08.2026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EE957-90D1-4583-BA41-4D81D7DCA1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156695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6B65A-C128-4DF6-9DC2-5A7C37140CA0}" type="datetimeFigureOut">
              <a:rPr lang="ru-RU" smtClean="0"/>
              <a:t>31.08.2026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EE957-90D1-4583-BA41-4D81D7DCA1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85682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3446" y="274702"/>
            <a:ext cx="2741414" cy="585288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203" y="274702"/>
            <a:ext cx="8021175" cy="585288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6B65A-C128-4DF6-9DC2-5A7C37140CA0}" type="datetimeFigureOut">
              <a:rPr lang="ru-RU" smtClean="0"/>
              <a:t>31.08.2026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EE957-90D1-4583-BA41-4D81D7DCA1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729446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OverObj">
  <p:cSld name="Заголовок и текст над объек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203" y="277879"/>
            <a:ext cx="10965657" cy="114008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09203" y="1600572"/>
            <a:ext cx="10965657" cy="218967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203" y="3942676"/>
            <a:ext cx="10965657" cy="218966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77E68B-412B-444A-8DA2-A44F3AAD61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145594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6B65A-C128-4DF6-9DC2-5A7C37140CA0}" type="datetimeFigureOut">
              <a:rPr lang="ru-RU" smtClean="0"/>
              <a:t>31.08.2026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EE957-90D1-4583-BA41-4D81D7DCA1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176961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457" y="4407921"/>
            <a:ext cx="10356454" cy="136239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2457" y="2907387"/>
            <a:ext cx="10356454" cy="1500534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4068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88136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3220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76272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2034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6440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0847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5254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6B65A-C128-4DF6-9DC2-5A7C37140CA0}" type="datetimeFigureOut">
              <a:rPr lang="ru-RU" smtClean="0"/>
              <a:t>31.08.2026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EE957-90D1-4583-BA41-4D81D7DCA1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52544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203" y="1600571"/>
            <a:ext cx="5381294" cy="4527011"/>
          </a:xfrm>
        </p:spPr>
        <p:txBody>
          <a:bodyPr/>
          <a:lstStyle>
            <a:lvl1pPr>
              <a:defRPr sz="3300"/>
            </a:lvl1pPr>
            <a:lvl2pPr>
              <a:defRPr sz="29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3566" y="1600571"/>
            <a:ext cx="5381294" cy="4527011"/>
          </a:xfrm>
        </p:spPr>
        <p:txBody>
          <a:bodyPr/>
          <a:lstStyle>
            <a:lvl1pPr>
              <a:defRPr sz="3300"/>
            </a:lvl1pPr>
            <a:lvl2pPr>
              <a:defRPr sz="29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6B65A-C128-4DF6-9DC2-5A7C37140CA0}" type="datetimeFigureOut">
              <a:rPr lang="ru-RU" smtClean="0"/>
              <a:t>31.08.2026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EE957-90D1-4583-BA41-4D81D7DCA1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991163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203" y="1535469"/>
            <a:ext cx="5383410" cy="63991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4068" indent="0">
              <a:buNone/>
              <a:defRPr sz="2400" b="1"/>
            </a:lvl2pPr>
            <a:lvl3pPr marL="1088136" indent="0">
              <a:buNone/>
              <a:defRPr sz="2100" b="1"/>
            </a:lvl3pPr>
            <a:lvl4pPr marL="1632204" indent="0">
              <a:buNone/>
              <a:defRPr sz="1900" b="1"/>
            </a:lvl4pPr>
            <a:lvl5pPr marL="2176272" indent="0">
              <a:buNone/>
              <a:defRPr sz="1900" b="1"/>
            </a:lvl5pPr>
            <a:lvl6pPr marL="2720340" indent="0">
              <a:buNone/>
              <a:defRPr sz="1900" b="1"/>
            </a:lvl6pPr>
            <a:lvl7pPr marL="3264408" indent="0">
              <a:buNone/>
              <a:defRPr sz="1900" b="1"/>
            </a:lvl7pPr>
            <a:lvl8pPr marL="3808476" indent="0">
              <a:buNone/>
              <a:defRPr sz="1900" b="1"/>
            </a:lvl8pPr>
            <a:lvl9pPr marL="4352544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203" y="2175379"/>
            <a:ext cx="5383410" cy="3952203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89335" y="1535469"/>
            <a:ext cx="5385525" cy="63991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4068" indent="0">
              <a:buNone/>
              <a:defRPr sz="2400" b="1"/>
            </a:lvl2pPr>
            <a:lvl3pPr marL="1088136" indent="0">
              <a:buNone/>
              <a:defRPr sz="2100" b="1"/>
            </a:lvl3pPr>
            <a:lvl4pPr marL="1632204" indent="0">
              <a:buNone/>
              <a:defRPr sz="1900" b="1"/>
            </a:lvl4pPr>
            <a:lvl5pPr marL="2176272" indent="0">
              <a:buNone/>
              <a:defRPr sz="1900" b="1"/>
            </a:lvl5pPr>
            <a:lvl6pPr marL="2720340" indent="0">
              <a:buNone/>
              <a:defRPr sz="1900" b="1"/>
            </a:lvl6pPr>
            <a:lvl7pPr marL="3264408" indent="0">
              <a:buNone/>
              <a:defRPr sz="1900" b="1"/>
            </a:lvl7pPr>
            <a:lvl8pPr marL="3808476" indent="0">
              <a:buNone/>
              <a:defRPr sz="1900" b="1"/>
            </a:lvl8pPr>
            <a:lvl9pPr marL="4352544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89335" y="2175379"/>
            <a:ext cx="5385525" cy="3952203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6B65A-C128-4DF6-9DC2-5A7C37140CA0}" type="datetimeFigureOut">
              <a:rPr lang="ru-RU" smtClean="0"/>
              <a:t>31.08.2026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EE957-90D1-4583-BA41-4D81D7DCA1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785365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6B65A-C128-4DF6-9DC2-5A7C37140CA0}" type="datetimeFigureOut">
              <a:rPr lang="ru-RU" smtClean="0"/>
              <a:t>31.08.2026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EE957-90D1-4583-BA41-4D81D7DCA1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1065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6B65A-C128-4DF6-9DC2-5A7C37140CA0}" type="datetimeFigureOut">
              <a:rPr lang="ru-RU" smtClean="0"/>
              <a:t>31.08.2026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EE957-90D1-4583-BA41-4D81D7DCA1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79211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204" y="273113"/>
            <a:ext cx="4008473" cy="1162319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3630" y="273114"/>
            <a:ext cx="6811230" cy="5854468"/>
          </a:xfrm>
        </p:spPr>
        <p:txBody>
          <a:bodyPr/>
          <a:lstStyle>
            <a:lvl1pPr>
              <a:defRPr sz="3800"/>
            </a:lvl1pPr>
            <a:lvl2pPr>
              <a:defRPr sz="33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204" y="1435433"/>
            <a:ext cx="4008473" cy="4692149"/>
          </a:xfrm>
        </p:spPr>
        <p:txBody>
          <a:bodyPr/>
          <a:lstStyle>
            <a:lvl1pPr marL="0" indent="0">
              <a:buNone/>
              <a:defRPr sz="1700"/>
            </a:lvl1pPr>
            <a:lvl2pPr marL="544068" indent="0">
              <a:buNone/>
              <a:defRPr sz="1400"/>
            </a:lvl2pPr>
            <a:lvl3pPr marL="1088136" indent="0">
              <a:buNone/>
              <a:defRPr sz="1200"/>
            </a:lvl3pPr>
            <a:lvl4pPr marL="1632204" indent="0">
              <a:buNone/>
              <a:defRPr sz="1100"/>
            </a:lvl4pPr>
            <a:lvl5pPr marL="2176272" indent="0">
              <a:buNone/>
              <a:defRPr sz="1100"/>
            </a:lvl5pPr>
            <a:lvl6pPr marL="2720340" indent="0">
              <a:buNone/>
              <a:defRPr sz="1100"/>
            </a:lvl6pPr>
            <a:lvl7pPr marL="3264408" indent="0">
              <a:buNone/>
              <a:defRPr sz="1100"/>
            </a:lvl7pPr>
            <a:lvl8pPr marL="3808476" indent="0">
              <a:buNone/>
              <a:defRPr sz="1100"/>
            </a:lvl8pPr>
            <a:lvl9pPr marL="4352544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6B65A-C128-4DF6-9DC2-5A7C37140CA0}" type="datetimeFigureOut">
              <a:rPr lang="ru-RU" smtClean="0"/>
              <a:t>31.08.2026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EE957-90D1-4583-BA41-4D81D7DCA1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639016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8162" y="4801712"/>
            <a:ext cx="7310438" cy="566869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8162" y="612917"/>
            <a:ext cx="7310438" cy="4115753"/>
          </a:xfrm>
        </p:spPr>
        <p:txBody>
          <a:bodyPr/>
          <a:lstStyle>
            <a:lvl1pPr marL="0" indent="0">
              <a:buNone/>
              <a:defRPr sz="3800"/>
            </a:lvl1pPr>
            <a:lvl2pPr marL="544068" indent="0">
              <a:buNone/>
              <a:defRPr sz="3300"/>
            </a:lvl2pPr>
            <a:lvl3pPr marL="1088136" indent="0">
              <a:buNone/>
              <a:defRPr sz="2900"/>
            </a:lvl3pPr>
            <a:lvl4pPr marL="1632204" indent="0">
              <a:buNone/>
              <a:defRPr sz="2400"/>
            </a:lvl4pPr>
            <a:lvl5pPr marL="2176272" indent="0">
              <a:buNone/>
              <a:defRPr sz="2400"/>
            </a:lvl5pPr>
            <a:lvl6pPr marL="2720340" indent="0">
              <a:buNone/>
              <a:defRPr sz="2400"/>
            </a:lvl6pPr>
            <a:lvl7pPr marL="3264408" indent="0">
              <a:buNone/>
              <a:defRPr sz="2400"/>
            </a:lvl7pPr>
            <a:lvl8pPr marL="3808476" indent="0">
              <a:buNone/>
              <a:defRPr sz="2400"/>
            </a:lvl8pPr>
            <a:lvl9pPr marL="4352544" indent="0">
              <a:buNone/>
              <a:defRPr sz="24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8162" y="5368581"/>
            <a:ext cx="7310438" cy="805048"/>
          </a:xfrm>
        </p:spPr>
        <p:txBody>
          <a:bodyPr/>
          <a:lstStyle>
            <a:lvl1pPr marL="0" indent="0">
              <a:buNone/>
              <a:defRPr sz="1700"/>
            </a:lvl1pPr>
            <a:lvl2pPr marL="544068" indent="0">
              <a:buNone/>
              <a:defRPr sz="1400"/>
            </a:lvl2pPr>
            <a:lvl3pPr marL="1088136" indent="0">
              <a:buNone/>
              <a:defRPr sz="1200"/>
            </a:lvl3pPr>
            <a:lvl4pPr marL="1632204" indent="0">
              <a:buNone/>
              <a:defRPr sz="1100"/>
            </a:lvl4pPr>
            <a:lvl5pPr marL="2176272" indent="0">
              <a:buNone/>
              <a:defRPr sz="1100"/>
            </a:lvl5pPr>
            <a:lvl6pPr marL="2720340" indent="0">
              <a:buNone/>
              <a:defRPr sz="1100"/>
            </a:lvl6pPr>
            <a:lvl7pPr marL="3264408" indent="0">
              <a:buNone/>
              <a:defRPr sz="1100"/>
            </a:lvl7pPr>
            <a:lvl8pPr marL="3808476" indent="0">
              <a:buNone/>
              <a:defRPr sz="1100"/>
            </a:lvl8pPr>
            <a:lvl9pPr marL="4352544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6B65A-C128-4DF6-9DC2-5A7C37140CA0}" type="datetimeFigureOut">
              <a:rPr lang="ru-RU" smtClean="0"/>
              <a:t>31.08.2026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EE957-90D1-4583-BA41-4D81D7DCA1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320205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203" y="274701"/>
            <a:ext cx="10965657" cy="1143265"/>
          </a:xfrm>
          <a:prstGeom prst="rect">
            <a:avLst/>
          </a:prstGeom>
        </p:spPr>
        <p:txBody>
          <a:bodyPr vert="horz" lIns="108814" tIns="54407" rIns="108814" bIns="54407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203" y="1600571"/>
            <a:ext cx="10965657" cy="4527011"/>
          </a:xfrm>
          <a:prstGeom prst="rect">
            <a:avLst/>
          </a:prstGeom>
        </p:spPr>
        <p:txBody>
          <a:bodyPr vert="horz" lIns="108814" tIns="54407" rIns="108814" bIns="54407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203" y="6357822"/>
            <a:ext cx="2842948" cy="365210"/>
          </a:xfrm>
          <a:prstGeom prst="rect">
            <a:avLst/>
          </a:prstGeom>
        </p:spPr>
        <p:txBody>
          <a:bodyPr vert="horz" lIns="108814" tIns="54407" rIns="108814" bIns="54407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66B65A-C128-4DF6-9DC2-5A7C37140CA0}" type="datetimeFigureOut">
              <a:rPr lang="ru-RU" smtClean="0"/>
              <a:t>31.08.2026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2888" y="6357822"/>
            <a:ext cx="3858287" cy="365210"/>
          </a:xfrm>
          <a:prstGeom prst="rect">
            <a:avLst/>
          </a:prstGeom>
        </p:spPr>
        <p:txBody>
          <a:bodyPr vert="horz" lIns="108814" tIns="54407" rIns="108814" bIns="54407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1912" y="6357822"/>
            <a:ext cx="2842948" cy="365210"/>
          </a:xfrm>
          <a:prstGeom prst="rect">
            <a:avLst/>
          </a:prstGeom>
        </p:spPr>
        <p:txBody>
          <a:bodyPr vert="horz" lIns="108814" tIns="54407" rIns="108814" bIns="54407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6EE957-90D1-4583-BA41-4D81D7DCA1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7244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</p:sldLayoutIdLst>
  <p:transition spd="slow">
    <p:push dir="u"/>
  </p:transition>
  <p:timing>
    <p:tnLst>
      <p:par>
        <p:cTn id="1" dur="indefinite" restart="never" nodeType="tmRoot"/>
      </p:par>
    </p:tnLst>
  </p:timing>
  <p:txStyles>
    <p:titleStyle>
      <a:lvl1pPr algn="ctr" defTabSz="1088136" rtl="0" eaLnBrk="1" latinLnBrk="0" hangingPunct="1">
        <a:spcBef>
          <a:spcPct val="0"/>
        </a:spcBef>
        <a:buNone/>
        <a:defRPr sz="5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08051" indent="-408051" algn="l" defTabSz="1088136" rtl="0" eaLnBrk="1" latinLnBrk="0" hangingPunct="1">
        <a:spcBef>
          <a:spcPct val="20000"/>
        </a:spcBef>
        <a:buFont typeface="Arial" panose="020B0604020202020204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84111" indent="-340043" algn="l" defTabSz="1088136" rtl="0" eaLnBrk="1" latinLnBrk="0" hangingPunct="1">
        <a:spcBef>
          <a:spcPct val="20000"/>
        </a:spcBef>
        <a:buFont typeface="Arial" panose="020B0604020202020204" pitchFamily="34" charset="0"/>
        <a:buChar char="–"/>
        <a:defRPr sz="3300" kern="1200">
          <a:solidFill>
            <a:schemeClr val="tx1"/>
          </a:solidFill>
          <a:latin typeface="+mn-lt"/>
          <a:ea typeface="+mn-ea"/>
          <a:cs typeface="+mn-cs"/>
        </a:defRPr>
      </a:lvl2pPr>
      <a:lvl3pPr marL="1360170" indent="-272034" algn="l" defTabSz="1088136" rtl="0" eaLnBrk="1" latinLnBrk="0" hangingPunct="1">
        <a:spcBef>
          <a:spcPct val="20000"/>
        </a:spcBef>
        <a:buFont typeface="Arial" panose="020B0604020202020204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04238" indent="-272034" algn="l" defTabSz="1088136" rtl="0" eaLnBrk="1" latinLnBrk="0" hangingPunct="1">
        <a:spcBef>
          <a:spcPct val="20000"/>
        </a:spcBef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48306" indent="-272034" algn="l" defTabSz="1088136" rtl="0" eaLnBrk="1" latinLnBrk="0" hangingPunct="1">
        <a:spcBef>
          <a:spcPct val="20000"/>
        </a:spcBef>
        <a:buFont typeface="Arial" panose="020B0604020202020204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992374" indent="-272034" algn="l" defTabSz="1088136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36442" indent="-272034" algn="l" defTabSz="1088136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080510" indent="-272034" algn="l" defTabSz="1088136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24578" indent="-272034" algn="l" defTabSz="1088136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8813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44068" algn="l" defTabSz="108813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88136" algn="l" defTabSz="108813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32204" algn="l" defTabSz="108813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76272" algn="l" defTabSz="108813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720340" algn="l" defTabSz="108813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64408" algn="l" defTabSz="108813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808476" algn="l" defTabSz="108813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352544" algn="l" defTabSz="108813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9.png"/><Relationship Id="rId7" Type="http://schemas.openxmlformats.org/officeDocument/2006/relationships/image" Target="../media/image25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8.png"/><Relationship Id="rId7" Type="http://schemas.openxmlformats.org/officeDocument/2006/relationships/image" Target="../media/image7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microsoft.com/office/2007/relationships/hdphoto" Target="../media/hdphoto4.wdp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microsoft.com/office/2007/relationships/hdphoto" Target="../media/hdphoto3.wdp"/><Relationship Id="rId4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image" Target="../media/image16.png"/><Relationship Id="rId5" Type="http://schemas.openxmlformats.org/officeDocument/2006/relationships/image" Target="../media/image9.png"/><Relationship Id="rId10" Type="http://schemas.openxmlformats.org/officeDocument/2006/relationships/image" Target="../media/image15.jpeg"/><Relationship Id="rId4" Type="http://schemas.openxmlformats.org/officeDocument/2006/relationships/image" Target="../media/image8.png"/><Relationship Id="rId9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2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image" Target="../media/image21.png"/><Relationship Id="rId5" Type="http://schemas.openxmlformats.org/officeDocument/2006/relationships/image" Target="../media/image9.png"/><Relationship Id="rId10" Type="http://schemas.microsoft.com/office/2007/relationships/hdphoto" Target="../media/hdphoto1.wdp"/><Relationship Id="rId4" Type="http://schemas.openxmlformats.org/officeDocument/2006/relationships/image" Target="../media/image8.png"/><Relationship Id="rId9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2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449366" y="981522"/>
            <a:ext cx="9044765" cy="1569646"/>
          </a:xfrm>
          <a:prstGeom prst="rect">
            <a:avLst/>
          </a:prstGeom>
          <a:ln w="38100">
            <a:solidFill>
              <a:srgbClr val="7030A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25" tIns="45713" rIns="91425" bIns="45713" rtlCol="0">
            <a:spAutoFit/>
          </a:bodyPr>
          <a:lstStyle/>
          <a:p>
            <a:pPr algn="ctr"/>
            <a:r>
              <a:rPr lang="ru-RU" sz="3200" dirty="0">
                <a:solidFill>
                  <a:srgbClr val="7030A0"/>
                </a:solidFill>
              </a:rPr>
              <a:t>ПОВТОРЕННЯ. НУМЕРАЦІЯ ЧИСЕЛ У МЕЖАХ 1000. ДОДАВАННЯ І ВІДНІМАННЯ НА ОСНОВІ НУМЕРАЦІЇ. РОЗВ’ЯЗУВАННЯ ЗАДАЧ</a:t>
            </a:r>
            <a:endParaRPr lang="ru-RU" sz="3200" b="1" dirty="0">
              <a:solidFill>
                <a:srgbClr val="7030A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977057" y="3573810"/>
            <a:ext cx="3500149" cy="1938978"/>
          </a:xfrm>
          <a:prstGeom prst="rect">
            <a:avLst/>
          </a:prstGeom>
          <a:ln w="38100">
            <a:solidFill>
              <a:srgbClr val="7030A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25" tIns="45713" rIns="91425" bIns="45713" rtlCol="0">
            <a:spAutoFit/>
          </a:bodyPr>
          <a:lstStyle/>
          <a:p>
            <a:pPr algn="ctr"/>
            <a:r>
              <a:rPr lang="uk-UA" sz="2400" b="1" dirty="0">
                <a:solidFill>
                  <a:srgbClr val="7030A0"/>
                </a:solidFill>
              </a:rPr>
              <a:t>Математика</a:t>
            </a:r>
            <a:endParaRPr lang="en-US" sz="2400" b="1" dirty="0">
              <a:solidFill>
                <a:srgbClr val="7030A0"/>
              </a:solidFill>
            </a:endParaRPr>
          </a:p>
          <a:p>
            <a:pPr algn="ctr"/>
            <a:r>
              <a:rPr lang="uk-UA" sz="2400" b="1" dirty="0" smtClean="0">
                <a:solidFill>
                  <a:srgbClr val="7030A0"/>
                </a:solidFill>
              </a:rPr>
              <a:t>4</a:t>
            </a:r>
            <a:r>
              <a:rPr lang="en-US" sz="2400" b="1" dirty="0" smtClean="0">
                <a:solidFill>
                  <a:srgbClr val="7030A0"/>
                </a:solidFill>
              </a:rPr>
              <a:t> </a:t>
            </a:r>
            <a:r>
              <a:rPr lang="uk-UA" sz="2400" b="1" dirty="0">
                <a:solidFill>
                  <a:srgbClr val="7030A0"/>
                </a:solidFill>
              </a:rPr>
              <a:t>клас</a:t>
            </a:r>
          </a:p>
          <a:p>
            <a:pPr algn="ctr"/>
            <a:r>
              <a:rPr lang="uk-UA" sz="2400" b="1" i="1" dirty="0">
                <a:solidFill>
                  <a:srgbClr val="7030A0"/>
                </a:solidFill>
              </a:rPr>
              <a:t>Розділ </a:t>
            </a:r>
            <a:r>
              <a:rPr lang="uk-UA" sz="2400" b="1" i="1" dirty="0" smtClean="0">
                <a:solidFill>
                  <a:srgbClr val="7030A0"/>
                </a:solidFill>
              </a:rPr>
              <a:t>1. </a:t>
            </a:r>
            <a:r>
              <a:rPr lang="uk-UA" sz="2400" b="1" dirty="0" smtClean="0">
                <a:solidFill>
                  <a:srgbClr val="7030A0"/>
                </a:solidFill>
              </a:rPr>
              <a:t>Повторення вивченого в 3 класі</a:t>
            </a:r>
            <a:endParaRPr lang="uk-UA" sz="2400" b="1" dirty="0">
              <a:solidFill>
                <a:schemeClr val="bg1"/>
              </a:solidFill>
            </a:endParaRPr>
          </a:p>
          <a:p>
            <a:pPr algn="ctr"/>
            <a:r>
              <a:rPr lang="uk-UA" sz="2400" b="1" dirty="0" smtClean="0">
                <a:solidFill>
                  <a:srgbClr val="7030A0"/>
                </a:solidFill>
              </a:rPr>
              <a:t>Урок 1</a:t>
            </a:r>
            <a:endParaRPr lang="uk-UA" sz="2400" b="1" dirty="0">
              <a:solidFill>
                <a:srgbClr val="7030A0"/>
              </a:solidFill>
            </a:endParaRPr>
          </a:p>
        </p:txBody>
      </p:sp>
      <p:pic>
        <p:nvPicPr>
          <p:cNvPr id="3074" name="Picture 2" descr="D:\Картинки до тестів\!!! Учні\_free_2024-01-20-22-09-20_0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9366" y="3145816"/>
            <a:ext cx="2736304" cy="2736304"/>
          </a:xfrm>
          <a:prstGeom prst="rect">
            <a:avLst/>
          </a:prstGeom>
          <a:noFill/>
          <a:ln w="38100">
            <a:solidFill>
              <a:srgbClr val="7030A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461200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>
            <a:extLst>
              <a:ext uri="{FF2B5EF4-FFF2-40B4-BE49-F238E27FC236}">
                <a16:creationId xmlns="" xmlns:a16="http://schemas.microsoft.com/office/drawing/2014/main" id="{1AC8A322-BC43-4843-BFCE-48C5133FF8A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30" t="43000" r="84929" b="43158"/>
          <a:stretch/>
        </p:blipFill>
        <p:spPr>
          <a:xfrm>
            <a:off x="3410888" y="-681624"/>
            <a:ext cx="454720" cy="567792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="" xmlns:a16="http://schemas.microsoft.com/office/drawing/2014/main" id="{DCE11F0F-5553-42C9-9307-07D210DF2BD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77" t="43000" r="76482" b="43158"/>
          <a:stretch/>
        </p:blipFill>
        <p:spPr>
          <a:xfrm>
            <a:off x="4013210" y="-672324"/>
            <a:ext cx="454720" cy="567792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="" xmlns:a16="http://schemas.microsoft.com/office/drawing/2014/main" id="{D93B0E4B-1F7B-4126-A842-27F00148D0D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66" t="43000" r="66693" b="43158"/>
          <a:stretch/>
        </p:blipFill>
        <p:spPr>
          <a:xfrm>
            <a:off x="4576782" y="-676929"/>
            <a:ext cx="454720" cy="567792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="" xmlns:a16="http://schemas.microsoft.com/office/drawing/2014/main" id="{DF32223D-D5D3-4745-BBF8-7241DE88D55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13" t="43000" r="58246" b="43158"/>
          <a:stretch/>
        </p:blipFill>
        <p:spPr>
          <a:xfrm>
            <a:off x="5143372" y="-695929"/>
            <a:ext cx="454720" cy="567792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="" xmlns:a16="http://schemas.microsoft.com/office/drawing/2014/main" id="{649E3F79-C56A-4CC2-80B8-4946FA2E627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65" t="43000" r="48694" b="43158"/>
          <a:stretch/>
        </p:blipFill>
        <p:spPr>
          <a:xfrm>
            <a:off x="5656339" y="-663451"/>
            <a:ext cx="454720" cy="567792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="" xmlns:a16="http://schemas.microsoft.com/office/drawing/2014/main" id="{8266630E-8DE3-48DB-8DA0-461205CCF7E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783" t="43000" r="21976" b="43158"/>
          <a:stretch/>
        </p:blipFill>
        <p:spPr>
          <a:xfrm>
            <a:off x="7398668" y="-655911"/>
            <a:ext cx="454720" cy="567792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="" xmlns:a16="http://schemas.microsoft.com/office/drawing/2014/main" id="{5795157E-71E0-47DE-BA16-2295EBB4EDF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921" t="43525" r="31307" b="43439"/>
          <a:stretch/>
        </p:blipFill>
        <p:spPr>
          <a:xfrm>
            <a:off x="6809761" y="-634892"/>
            <a:ext cx="420547" cy="534723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="" xmlns:a16="http://schemas.microsoft.com/office/drawing/2014/main" id="{18579685-51E3-4281-9A0C-A753F30C376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06" t="43000" r="13053" b="43158"/>
          <a:stretch/>
        </p:blipFill>
        <p:spPr>
          <a:xfrm>
            <a:off x="7995887" y="-676929"/>
            <a:ext cx="454720" cy="567792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="" xmlns:a16="http://schemas.microsoft.com/office/drawing/2014/main" id="{34FA8706-1790-47B9-ADC6-821A296B15C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16" t="42297" r="4743" b="43861"/>
          <a:stretch/>
        </p:blipFill>
        <p:spPr>
          <a:xfrm>
            <a:off x="8478225" y="-695929"/>
            <a:ext cx="454720" cy="567792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="" xmlns:a16="http://schemas.microsoft.com/office/drawing/2014/main" id="{E309E241-9C00-4129-9D06-6BDAFBF89EF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91" t="43000" r="40168" b="43158"/>
          <a:stretch/>
        </p:blipFill>
        <p:spPr>
          <a:xfrm>
            <a:off x="6171163" y="-635119"/>
            <a:ext cx="454720" cy="567792"/>
          </a:xfrm>
          <a:prstGeom prst="rect">
            <a:avLst/>
          </a:prstGeom>
        </p:spPr>
      </p:pic>
      <p:sp>
        <p:nvSpPr>
          <p:cNvPr id="58" name="TextBox 57">
            <a:extLst>
              <a:ext uri="{FF2B5EF4-FFF2-40B4-BE49-F238E27FC236}">
                <a16:creationId xmlns="" xmlns:a16="http://schemas.microsoft.com/office/drawing/2014/main" id="{31B214AF-AFFF-43F1-B73B-EDF5FFC1ADBA}"/>
              </a:ext>
            </a:extLst>
          </p:cNvPr>
          <p:cNvSpPr txBox="1"/>
          <p:nvPr/>
        </p:nvSpPr>
        <p:spPr>
          <a:xfrm>
            <a:off x="777967" y="5356831"/>
            <a:ext cx="6620702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2800" dirty="0" err="1"/>
              <a:t>Відповідь</a:t>
            </a:r>
            <a:r>
              <a:rPr lang="ru-RU" sz="2800" dirty="0"/>
              <a:t>: у </a:t>
            </a:r>
            <a:r>
              <a:rPr lang="ru-RU" sz="2800" dirty="0" err="1"/>
              <a:t>каністрах</a:t>
            </a:r>
            <a:r>
              <a:rPr lang="ru-RU" sz="2800" dirty="0"/>
              <a:t> 440 </a:t>
            </a:r>
            <a:r>
              <a:rPr lang="ru-RU" sz="2800" dirty="0" err="1"/>
              <a:t>літрів</a:t>
            </a:r>
            <a:r>
              <a:rPr lang="ru-RU" sz="2800" dirty="0"/>
              <a:t> </a:t>
            </a:r>
            <a:r>
              <a:rPr lang="ru-RU" sz="2800" dirty="0" smtClean="0"/>
              <a:t>бензину.</a:t>
            </a:r>
            <a:endParaRPr lang="uk-UA" sz="2800" dirty="0">
              <a:latin typeface="Monotype Corsiva" panose="03010101010201010101" pitchFamily="66" charset="0"/>
            </a:endParaRPr>
          </a:p>
        </p:txBody>
      </p:sp>
      <p:sp>
        <p:nvSpPr>
          <p:cNvPr id="54" name="Прямоугольник 4">
            <a:extLst>
              <a:ext uri="{FF2B5EF4-FFF2-40B4-BE49-F238E27FC236}">
                <a16:creationId xmlns="" xmlns:a16="http://schemas.microsoft.com/office/drawing/2014/main" id="{F6E7EC80-9589-4937-924A-CEEA2719A5E3}"/>
              </a:ext>
            </a:extLst>
          </p:cNvPr>
          <p:cNvSpPr/>
          <p:nvPr/>
        </p:nvSpPr>
        <p:spPr>
          <a:xfrm>
            <a:off x="0" y="5878066"/>
            <a:ext cx="1103317" cy="981521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</a:rPr>
              <a:t>Підручник</a:t>
            </a:r>
            <a:r>
              <a:rPr lang="uk-UA" sz="1200" b="1" dirty="0" smtClean="0">
                <a:solidFill>
                  <a:schemeClr val="bg1"/>
                </a:solidFill>
              </a:rPr>
              <a:t>.</a:t>
            </a:r>
            <a:endParaRPr lang="uk-UA" sz="1200" b="1" dirty="0">
              <a:solidFill>
                <a:schemeClr val="bg1"/>
              </a:solidFill>
            </a:endParaRPr>
          </a:p>
          <a:p>
            <a:pPr algn="ctr"/>
            <a:r>
              <a:rPr lang="uk-UA" sz="2400" b="1" dirty="0" smtClean="0">
                <a:solidFill>
                  <a:schemeClr val="bg1"/>
                </a:solidFill>
              </a:rPr>
              <a:t>Ст.5 №9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551658" y="502641"/>
            <a:ext cx="10901654" cy="681287"/>
          </a:xfrm>
          <a:prstGeom prst="rect">
            <a:avLst/>
          </a:prstGeom>
          <a:solidFill>
            <a:srgbClr val="7030A0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Складіть </a:t>
            </a:r>
            <a:r>
              <a:rPr lang="ru-RU" sz="3600" b="1" dirty="0"/>
              <a:t>задачу за малюнком і </a:t>
            </a:r>
            <a:r>
              <a:rPr lang="ru-RU" sz="3600" b="1" dirty="0" err="1" smtClean="0"/>
              <a:t>виразом</a:t>
            </a:r>
            <a:endParaRPr lang="ru-RU" sz="3600" b="1" dirty="0">
              <a:solidFill>
                <a:schemeClr val="bg1"/>
              </a:solidFill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="" xmlns:a16="http://schemas.microsoft.com/office/drawing/2014/main" id="{31B214AF-AFFF-43F1-B73B-EDF5FFC1ADBA}"/>
              </a:ext>
            </a:extLst>
          </p:cNvPr>
          <p:cNvSpPr txBox="1"/>
          <p:nvPr/>
        </p:nvSpPr>
        <p:spPr>
          <a:xfrm>
            <a:off x="7230308" y="1413570"/>
            <a:ext cx="4082186" cy="119181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sz="3200" dirty="0" smtClean="0"/>
              <a:t>Задача на знаходження суми</a:t>
            </a:r>
            <a:endParaRPr lang="uk-UA" sz="3200" dirty="0"/>
          </a:p>
        </p:txBody>
      </p:sp>
      <p:pic>
        <p:nvPicPr>
          <p:cNvPr id="3074" name="Picture 2" descr="D:\4 клас\3 МАТЕМАТИКА\Листопад\1 Повторення вивченого в 3 кл\2026-08-29_200422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928" y="1413570"/>
            <a:ext cx="6293499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D:\4 клас\3 МАТЕМАТИКА\Листопад\1 Повторення вивченого в 3 кл\2026-08-29_200701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966" y="4351886"/>
            <a:ext cx="6298852" cy="1004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Рисунок 4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388" y="3197777"/>
            <a:ext cx="3614034" cy="309634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013210" y="1424703"/>
            <a:ext cx="254268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0070C0"/>
                </a:solidFill>
              </a:rPr>
              <a:t>400 + 400 : 10</a:t>
            </a:r>
            <a:endParaRPr lang="ru-RU" sz="28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04986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 animBg="1"/>
      <p:bldP spid="5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Рисунок 36">
            <a:extLst>
              <a:ext uri="{FF2B5EF4-FFF2-40B4-BE49-F238E27FC236}">
                <a16:creationId xmlns="" xmlns:a16="http://schemas.microsoft.com/office/drawing/2014/main" id="{35E112CB-298A-4A02-B09F-07EF6A840FE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-1" r="55501" b="57838"/>
          <a:stretch/>
        </p:blipFill>
        <p:spPr>
          <a:xfrm>
            <a:off x="799801" y="942729"/>
            <a:ext cx="10272620" cy="548456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24" name="Рисунок 23">
            <a:extLst>
              <a:ext uri="{FF2B5EF4-FFF2-40B4-BE49-F238E27FC236}">
                <a16:creationId xmlns="" xmlns:a16="http://schemas.microsoft.com/office/drawing/2014/main" id="{1AC8A322-BC43-4843-BFCE-48C5133FF8A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30" t="43000" r="84929" b="43158"/>
          <a:stretch/>
        </p:blipFill>
        <p:spPr>
          <a:xfrm>
            <a:off x="3410888" y="-681624"/>
            <a:ext cx="454720" cy="567792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="" xmlns:a16="http://schemas.microsoft.com/office/drawing/2014/main" id="{DCE11F0F-5553-42C9-9307-07D210DF2BD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77" t="43000" r="76482" b="43158"/>
          <a:stretch/>
        </p:blipFill>
        <p:spPr>
          <a:xfrm>
            <a:off x="4013210" y="-672324"/>
            <a:ext cx="454720" cy="567792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="" xmlns:a16="http://schemas.microsoft.com/office/drawing/2014/main" id="{D93B0E4B-1F7B-4126-A842-27F00148D0D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66" t="43000" r="66693" b="43158"/>
          <a:stretch/>
        </p:blipFill>
        <p:spPr>
          <a:xfrm>
            <a:off x="4576782" y="-676929"/>
            <a:ext cx="454720" cy="567792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="" xmlns:a16="http://schemas.microsoft.com/office/drawing/2014/main" id="{DF32223D-D5D3-4745-BBF8-7241DE88D55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13" t="43000" r="58246" b="43158"/>
          <a:stretch/>
        </p:blipFill>
        <p:spPr>
          <a:xfrm>
            <a:off x="5143372" y="-695929"/>
            <a:ext cx="454720" cy="567792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="" xmlns:a16="http://schemas.microsoft.com/office/drawing/2014/main" id="{649E3F79-C56A-4CC2-80B8-4946FA2E627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65" t="43000" r="48694" b="43158"/>
          <a:stretch/>
        </p:blipFill>
        <p:spPr>
          <a:xfrm>
            <a:off x="5656339" y="-663451"/>
            <a:ext cx="454720" cy="567792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="" xmlns:a16="http://schemas.microsoft.com/office/drawing/2014/main" id="{8266630E-8DE3-48DB-8DA0-461205CCF7E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783" t="43000" r="21976" b="43158"/>
          <a:stretch/>
        </p:blipFill>
        <p:spPr>
          <a:xfrm>
            <a:off x="7398668" y="-655911"/>
            <a:ext cx="454720" cy="567792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="" xmlns:a16="http://schemas.microsoft.com/office/drawing/2014/main" id="{5795157E-71E0-47DE-BA16-2295EBB4EDF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921" t="43525" r="31307" b="43439"/>
          <a:stretch/>
        </p:blipFill>
        <p:spPr>
          <a:xfrm>
            <a:off x="6809761" y="-634892"/>
            <a:ext cx="420547" cy="534723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="" xmlns:a16="http://schemas.microsoft.com/office/drawing/2014/main" id="{18579685-51E3-4281-9A0C-A753F30C376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06" t="43000" r="13053" b="43158"/>
          <a:stretch/>
        </p:blipFill>
        <p:spPr>
          <a:xfrm>
            <a:off x="7995887" y="-676929"/>
            <a:ext cx="454720" cy="567792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="" xmlns:a16="http://schemas.microsoft.com/office/drawing/2014/main" id="{34FA8706-1790-47B9-ADC6-821A296B15C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16" t="42297" r="4743" b="43861"/>
          <a:stretch/>
        </p:blipFill>
        <p:spPr>
          <a:xfrm>
            <a:off x="8478225" y="-695929"/>
            <a:ext cx="454720" cy="567792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="" xmlns:a16="http://schemas.microsoft.com/office/drawing/2014/main" id="{E309E241-9C00-4129-9D06-6BDAFBF89EF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91" t="43000" r="40168" b="43158"/>
          <a:stretch/>
        </p:blipFill>
        <p:spPr>
          <a:xfrm>
            <a:off x="6171163" y="-635119"/>
            <a:ext cx="454720" cy="567792"/>
          </a:xfrm>
          <a:prstGeom prst="rect">
            <a:avLst/>
          </a:prstGeom>
        </p:spPr>
      </p:pic>
      <p:pic>
        <p:nvPicPr>
          <p:cNvPr id="51" name="Рисунок 50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280" t="63032" b="12504"/>
          <a:stretch/>
        </p:blipFill>
        <p:spPr>
          <a:xfrm>
            <a:off x="1027004" y="5307939"/>
            <a:ext cx="2988351" cy="1166669"/>
          </a:xfrm>
          <a:prstGeom prst="rect">
            <a:avLst/>
          </a:prstGeom>
        </p:spPr>
      </p:pic>
      <p:sp>
        <p:nvSpPr>
          <p:cNvPr id="58" name="TextBox 57">
            <a:extLst>
              <a:ext uri="{FF2B5EF4-FFF2-40B4-BE49-F238E27FC236}">
                <a16:creationId xmlns="" xmlns:a16="http://schemas.microsoft.com/office/drawing/2014/main" id="{31B214AF-AFFF-43F1-B73B-EDF5FFC1ADBA}"/>
              </a:ext>
            </a:extLst>
          </p:cNvPr>
          <p:cNvSpPr txBox="1"/>
          <p:nvPr/>
        </p:nvSpPr>
        <p:spPr>
          <a:xfrm>
            <a:off x="1194227" y="4255915"/>
            <a:ext cx="1942001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uk-UA" sz="2800" dirty="0" smtClean="0"/>
              <a:t>1) 10 • 4 = </a:t>
            </a:r>
            <a:endParaRPr lang="uk-UA" sz="2800" dirty="0"/>
          </a:p>
        </p:txBody>
      </p:sp>
      <p:sp>
        <p:nvSpPr>
          <p:cNvPr id="45" name="Прямоугольник: скругленные углы 1">
            <a:extLst>
              <a:ext uri="{FF2B5EF4-FFF2-40B4-BE49-F238E27FC236}">
                <a16:creationId xmlns="" xmlns:a16="http://schemas.microsoft.com/office/drawing/2014/main" id="{D14B6799-B0EC-4BEE-99B8-AB04A7CE5FB7}"/>
              </a:ext>
            </a:extLst>
          </p:cNvPr>
          <p:cNvSpPr/>
          <p:nvPr/>
        </p:nvSpPr>
        <p:spPr>
          <a:xfrm>
            <a:off x="768806" y="1842956"/>
            <a:ext cx="10272619" cy="1415303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Малину </a:t>
            </a:r>
            <a:r>
              <a:rPr lang="ru-RU" sz="2800" dirty="0" err="1"/>
              <a:t>зібрали</a:t>
            </a:r>
            <a:r>
              <a:rPr lang="ru-RU" sz="2800" dirty="0"/>
              <a:t> із </a:t>
            </a:r>
            <a:r>
              <a:rPr lang="ru-RU" sz="2800" dirty="0" err="1"/>
              <a:t>чотирьох</a:t>
            </a:r>
            <a:r>
              <a:rPr lang="ru-RU" sz="2800" dirty="0"/>
              <a:t> </a:t>
            </a:r>
            <a:r>
              <a:rPr lang="ru-RU" sz="2800" dirty="0" err="1"/>
              <a:t>ділянок</a:t>
            </a:r>
            <a:r>
              <a:rPr lang="ru-RU" sz="2800" dirty="0"/>
              <a:t>, по 10 кг </a:t>
            </a:r>
            <a:r>
              <a:rPr lang="ru-RU" sz="2800" dirty="0" err="1"/>
              <a:t>ягід</a:t>
            </a:r>
            <a:r>
              <a:rPr lang="ru-RU" sz="2800" dirty="0"/>
              <a:t> з </a:t>
            </a:r>
            <a:r>
              <a:rPr lang="ru-RU" sz="2800" dirty="0" err="1"/>
              <a:t>кожної</a:t>
            </a:r>
            <a:r>
              <a:rPr lang="ru-RU" sz="2800" dirty="0"/>
              <a:t>, а </a:t>
            </a:r>
            <a:r>
              <a:rPr lang="ru-RU" sz="2800" dirty="0" err="1"/>
              <a:t>аґрус</a:t>
            </a:r>
            <a:r>
              <a:rPr lang="ru-RU" sz="2800" dirty="0"/>
              <a:t> — з однієї </a:t>
            </a:r>
            <a:r>
              <a:rPr lang="ru-RU" sz="2800" dirty="0" err="1"/>
              <a:t>ділянки</a:t>
            </a:r>
            <a:r>
              <a:rPr lang="ru-RU" sz="2800" dirty="0"/>
              <a:t>, </a:t>
            </a:r>
            <a:r>
              <a:rPr lang="ru-RU" sz="2800" dirty="0" err="1"/>
              <a:t>усього</a:t>
            </a:r>
            <a:r>
              <a:rPr lang="ru-RU" sz="2800" dirty="0"/>
              <a:t> 5 кг. У </a:t>
            </a:r>
            <a:r>
              <a:rPr lang="ru-RU" sz="2800" dirty="0" err="1"/>
              <a:t>скільки</a:t>
            </a:r>
            <a:r>
              <a:rPr lang="ru-RU" sz="2800" dirty="0"/>
              <a:t> разів </a:t>
            </a:r>
            <a:r>
              <a:rPr lang="ru-RU" sz="2800" dirty="0" err="1"/>
              <a:t>менше</a:t>
            </a:r>
            <a:r>
              <a:rPr lang="ru-RU" sz="2800" dirty="0"/>
              <a:t> </a:t>
            </a:r>
            <a:r>
              <a:rPr lang="ru-RU" sz="2800" dirty="0" err="1"/>
              <a:t>зібрали</a:t>
            </a:r>
            <a:r>
              <a:rPr lang="ru-RU" sz="2800" dirty="0"/>
              <a:t> </a:t>
            </a:r>
            <a:r>
              <a:rPr lang="ru-RU" sz="2800" dirty="0" err="1"/>
              <a:t>аґрусу</a:t>
            </a:r>
            <a:r>
              <a:rPr lang="ru-RU" sz="2800" dirty="0"/>
              <a:t>, </a:t>
            </a:r>
            <a:r>
              <a:rPr lang="ru-RU" sz="2800" dirty="0" err="1"/>
              <a:t>ніж</a:t>
            </a:r>
            <a:r>
              <a:rPr lang="ru-RU" sz="2800" dirty="0"/>
              <a:t> </a:t>
            </a:r>
            <a:r>
              <a:rPr lang="ru-RU" sz="2800" dirty="0" err="1"/>
              <a:t>малини</a:t>
            </a:r>
            <a:r>
              <a:rPr lang="ru-RU" sz="2800" dirty="0"/>
              <a:t>?</a:t>
            </a:r>
            <a:endParaRPr lang="uk-UA" sz="2800" dirty="0"/>
          </a:p>
        </p:txBody>
      </p:sp>
      <p:sp>
        <p:nvSpPr>
          <p:cNvPr id="54" name="Прямоугольник 4">
            <a:extLst>
              <a:ext uri="{FF2B5EF4-FFF2-40B4-BE49-F238E27FC236}">
                <a16:creationId xmlns="" xmlns:a16="http://schemas.microsoft.com/office/drawing/2014/main" id="{F6E7EC80-9589-4937-924A-CEEA2719A5E3}"/>
              </a:ext>
            </a:extLst>
          </p:cNvPr>
          <p:cNvSpPr/>
          <p:nvPr/>
        </p:nvSpPr>
        <p:spPr>
          <a:xfrm>
            <a:off x="0" y="6152884"/>
            <a:ext cx="1103317" cy="706703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</a:rPr>
              <a:t>Підручник</a:t>
            </a:r>
            <a:r>
              <a:rPr lang="uk-UA" sz="1200" b="1" dirty="0" smtClean="0">
                <a:solidFill>
                  <a:schemeClr val="bg1"/>
                </a:solidFill>
              </a:rPr>
              <a:t>.</a:t>
            </a:r>
            <a:endParaRPr lang="uk-UA" sz="1200" b="1" dirty="0">
              <a:solidFill>
                <a:schemeClr val="bg1"/>
              </a:solidFill>
            </a:endParaRPr>
          </a:p>
          <a:p>
            <a:pPr algn="ctr"/>
            <a:r>
              <a:rPr lang="uk-UA" sz="2400" b="1" dirty="0" smtClean="0">
                <a:solidFill>
                  <a:schemeClr val="bg1"/>
                </a:solidFill>
              </a:rPr>
              <a:t>Ст.5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768806" y="261442"/>
            <a:ext cx="10579809" cy="681287"/>
          </a:xfrm>
          <a:prstGeom prst="rect">
            <a:avLst/>
          </a:prstGeom>
          <a:solidFill>
            <a:srgbClr val="7030A0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err="1" smtClean="0"/>
              <a:t>Розв’яжіть</a:t>
            </a:r>
            <a:r>
              <a:rPr lang="ru-RU" sz="4000" b="1" dirty="0" smtClean="0"/>
              <a:t> задачу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="" xmlns:a16="http://schemas.microsoft.com/office/drawing/2014/main" id="{31B214AF-AFFF-43F1-B73B-EDF5FFC1ADBA}"/>
              </a:ext>
            </a:extLst>
          </p:cNvPr>
          <p:cNvSpPr txBox="1"/>
          <p:nvPr/>
        </p:nvSpPr>
        <p:spPr>
          <a:xfrm>
            <a:off x="8212399" y="3324118"/>
            <a:ext cx="3078238" cy="105560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sz="2800" dirty="0" smtClean="0"/>
              <a:t>Задача на кратне порівняння</a:t>
            </a:r>
            <a:endParaRPr lang="uk-UA" sz="2800" dirty="0"/>
          </a:p>
        </p:txBody>
      </p:sp>
      <p:pic>
        <p:nvPicPr>
          <p:cNvPr id="47" name="Рисунок 46">
            <a:extLst>
              <a:ext uri="{FF2B5EF4-FFF2-40B4-BE49-F238E27FC236}">
                <a16:creationId xmlns="" xmlns:a16="http://schemas.microsoft.com/office/drawing/2014/main" id="{1AC8A322-BC43-4843-BFCE-48C5133FF8A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30" t="43000" r="84929" b="43158"/>
          <a:stretch/>
        </p:blipFill>
        <p:spPr>
          <a:xfrm>
            <a:off x="6725407" y="1262014"/>
            <a:ext cx="454720" cy="567792"/>
          </a:xfrm>
          <a:prstGeom prst="rect">
            <a:avLst/>
          </a:prstGeom>
        </p:spPr>
      </p:pic>
      <p:pic>
        <p:nvPicPr>
          <p:cNvPr id="48" name="Рисунок 47">
            <a:extLst>
              <a:ext uri="{FF2B5EF4-FFF2-40B4-BE49-F238E27FC236}">
                <a16:creationId xmlns="" xmlns:a16="http://schemas.microsoft.com/office/drawing/2014/main" id="{34FA8706-1790-47B9-ADC6-821A296B15C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16" t="42297" r="4743" b="43861"/>
          <a:stretch/>
        </p:blipFill>
        <p:spPr>
          <a:xfrm>
            <a:off x="6982956" y="1262014"/>
            <a:ext cx="454720" cy="567792"/>
          </a:xfrm>
          <a:prstGeom prst="rect">
            <a:avLst/>
          </a:prstGeom>
        </p:spPr>
      </p:pic>
      <p:pic>
        <p:nvPicPr>
          <p:cNvPr id="4098" name="Picture 2" descr="D:\4 клас\3 МАТЕМАТИКА\Листопад\1 Повторення вивченого в 3 кл\2026-08-29_201541.jp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17" b="-3717"/>
          <a:stretch/>
        </p:blipFill>
        <p:spPr bwMode="auto">
          <a:xfrm>
            <a:off x="799801" y="3348000"/>
            <a:ext cx="7151822" cy="907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Рисунок 39">
            <a:extLst>
              <a:ext uri="{FF2B5EF4-FFF2-40B4-BE49-F238E27FC236}">
                <a16:creationId xmlns="" xmlns:a16="http://schemas.microsoft.com/office/drawing/2014/main" id="{69085447-83EF-41C4-B955-1D080D2D78C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7035" y="912684"/>
            <a:ext cx="2703403" cy="1381680"/>
          </a:xfrm>
          <a:prstGeom prst="rect">
            <a:avLst/>
          </a:prstGeom>
        </p:spPr>
      </p:pic>
      <p:sp>
        <p:nvSpPr>
          <p:cNvPr id="53" name="TextBox 52">
            <a:extLst>
              <a:ext uri="{FF2B5EF4-FFF2-40B4-BE49-F238E27FC236}">
                <a16:creationId xmlns="" xmlns:a16="http://schemas.microsoft.com/office/drawing/2014/main" id="{31B214AF-AFFF-43F1-B73B-EDF5FFC1ADBA}"/>
              </a:ext>
            </a:extLst>
          </p:cNvPr>
          <p:cNvSpPr txBox="1"/>
          <p:nvPr/>
        </p:nvSpPr>
        <p:spPr>
          <a:xfrm>
            <a:off x="3143067" y="4262676"/>
            <a:ext cx="1267036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uk-UA" sz="2800" dirty="0" smtClean="0"/>
              <a:t>40 (кг) </a:t>
            </a:r>
            <a:endParaRPr lang="uk-UA" sz="2800" dirty="0"/>
          </a:p>
        </p:txBody>
      </p:sp>
      <p:sp>
        <p:nvSpPr>
          <p:cNvPr id="65" name="TextBox 64">
            <a:extLst>
              <a:ext uri="{FF2B5EF4-FFF2-40B4-BE49-F238E27FC236}">
                <a16:creationId xmlns="" xmlns:a16="http://schemas.microsoft.com/office/drawing/2014/main" id="{31B214AF-AFFF-43F1-B73B-EDF5FFC1ADBA}"/>
              </a:ext>
            </a:extLst>
          </p:cNvPr>
          <p:cNvSpPr txBox="1"/>
          <p:nvPr/>
        </p:nvSpPr>
        <p:spPr>
          <a:xfrm>
            <a:off x="4410103" y="4262676"/>
            <a:ext cx="1700956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uk-UA" sz="2800" dirty="0" smtClean="0"/>
              <a:t>- малини.</a:t>
            </a:r>
            <a:endParaRPr lang="uk-UA" sz="2800" dirty="0"/>
          </a:p>
        </p:txBody>
      </p:sp>
      <p:sp>
        <p:nvSpPr>
          <p:cNvPr id="68" name="TextBox 67">
            <a:extLst>
              <a:ext uri="{FF2B5EF4-FFF2-40B4-BE49-F238E27FC236}">
                <a16:creationId xmlns="" xmlns:a16="http://schemas.microsoft.com/office/drawing/2014/main" id="{31B214AF-AFFF-43F1-B73B-EDF5FFC1ADBA}"/>
              </a:ext>
            </a:extLst>
          </p:cNvPr>
          <p:cNvSpPr txBox="1"/>
          <p:nvPr/>
        </p:nvSpPr>
        <p:spPr>
          <a:xfrm>
            <a:off x="1201066" y="4899164"/>
            <a:ext cx="1942001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uk-UA" sz="2800" dirty="0" smtClean="0"/>
              <a:t>2) 40 : 5 = </a:t>
            </a:r>
            <a:endParaRPr lang="uk-UA" sz="2800" dirty="0"/>
          </a:p>
        </p:txBody>
      </p:sp>
      <p:sp>
        <p:nvSpPr>
          <p:cNvPr id="71" name="TextBox 70">
            <a:extLst>
              <a:ext uri="{FF2B5EF4-FFF2-40B4-BE49-F238E27FC236}">
                <a16:creationId xmlns="" xmlns:a16="http://schemas.microsoft.com/office/drawing/2014/main" id="{31B214AF-AFFF-43F1-B73B-EDF5FFC1ADBA}"/>
              </a:ext>
            </a:extLst>
          </p:cNvPr>
          <p:cNvSpPr txBox="1"/>
          <p:nvPr/>
        </p:nvSpPr>
        <p:spPr>
          <a:xfrm>
            <a:off x="3136228" y="4891926"/>
            <a:ext cx="1220306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uk-UA" sz="2800" dirty="0" smtClean="0"/>
              <a:t>8 (р.) </a:t>
            </a:r>
            <a:endParaRPr lang="uk-UA" sz="2800" dirty="0"/>
          </a:p>
        </p:txBody>
      </p:sp>
      <p:sp>
        <p:nvSpPr>
          <p:cNvPr id="72" name="TextBox 71">
            <a:extLst>
              <a:ext uri="{FF2B5EF4-FFF2-40B4-BE49-F238E27FC236}">
                <a16:creationId xmlns="" xmlns:a16="http://schemas.microsoft.com/office/drawing/2014/main" id="{31B214AF-AFFF-43F1-B73B-EDF5FFC1ADBA}"/>
              </a:ext>
            </a:extLst>
          </p:cNvPr>
          <p:cNvSpPr txBox="1"/>
          <p:nvPr/>
        </p:nvSpPr>
        <p:spPr>
          <a:xfrm>
            <a:off x="6276345" y="4913490"/>
            <a:ext cx="1942001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uk-UA" sz="2800" dirty="0"/>
              <a:t>10 • 4 : </a:t>
            </a:r>
            <a:r>
              <a:rPr lang="uk-UA" sz="2800" dirty="0" smtClean="0"/>
              <a:t>5 = </a:t>
            </a:r>
            <a:endParaRPr lang="uk-UA" sz="2800" dirty="0"/>
          </a:p>
        </p:txBody>
      </p:sp>
      <p:sp>
        <p:nvSpPr>
          <p:cNvPr id="73" name="TextBox 72">
            <a:extLst>
              <a:ext uri="{FF2B5EF4-FFF2-40B4-BE49-F238E27FC236}">
                <a16:creationId xmlns="" xmlns:a16="http://schemas.microsoft.com/office/drawing/2014/main" id="{31B214AF-AFFF-43F1-B73B-EDF5FFC1ADBA}"/>
              </a:ext>
            </a:extLst>
          </p:cNvPr>
          <p:cNvSpPr txBox="1"/>
          <p:nvPr/>
        </p:nvSpPr>
        <p:spPr>
          <a:xfrm>
            <a:off x="8218285" y="4887800"/>
            <a:ext cx="1220306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uk-UA" sz="2800" dirty="0" smtClean="0"/>
              <a:t>8 (р.) </a:t>
            </a:r>
            <a:endParaRPr lang="uk-UA" sz="2800" dirty="0"/>
          </a:p>
        </p:txBody>
      </p:sp>
      <p:sp>
        <p:nvSpPr>
          <p:cNvPr id="74" name="TextBox 73">
            <a:extLst>
              <a:ext uri="{FF2B5EF4-FFF2-40B4-BE49-F238E27FC236}">
                <a16:creationId xmlns="" xmlns:a16="http://schemas.microsoft.com/office/drawing/2014/main" id="{31B214AF-AFFF-43F1-B73B-EDF5FFC1ADBA}"/>
              </a:ext>
            </a:extLst>
          </p:cNvPr>
          <p:cNvSpPr txBox="1"/>
          <p:nvPr/>
        </p:nvSpPr>
        <p:spPr>
          <a:xfrm>
            <a:off x="4005462" y="5629663"/>
            <a:ext cx="4634510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uk-UA" sz="2800" dirty="0" smtClean="0"/>
              <a:t>у 8 р. менше зібрали аґрусу. </a:t>
            </a:r>
            <a:endParaRPr lang="uk-UA" sz="2800" dirty="0"/>
          </a:p>
        </p:txBody>
      </p:sp>
    </p:spTree>
    <p:extLst>
      <p:ext uri="{BB962C8B-B14F-4D97-AF65-F5344CB8AC3E}">
        <p14:creationId xmlns:p14="http://schemas.microsoft.com/office/powerpoint/2010/main" val="206993721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 animBg="1"/>
      <p:bldP spid="59" grpId="0" animBg="1"/>
      <p:bldP spid="53" grpId="0" animBg="1"/>
      <p:bldP spid="65" grpId="0" animBg="1"/>
      <p:bldP spid="68" grpId="0" animBg="1"/>
      <p:bldP spid="71" grpId="0" animBg="1"/>
      <p:bldP spid="72" grpId="0" animBg="1"/>
      <p:bldP spid="73" grpId="0" animBg="1"/>
      <p:bldP spid="7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979463" y="549474"/>
            <a:ext cx="10297144" cy="792088"/>
          </a:xfrm>
          <a:prstGeom prst="rect">
            <a:avLst/>
          </a:prstGeom>
          <a:solidFill>
            <a:srgbClr val="7030A0"/>
          </a:solidFill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25" tIns="45713" rIns="91425" bIns="45713" rtlCol="0" anchor="ctr"/>
          <a:lstStyle/>
          <a:p>
            <a:pPr algn="ctr"/>
            <a:r>
              <a:rPr lang="ru-RU" sz="4000" b="1" dirty="0" err="1"/>
              <a:t>Назвіть</a:t>
            </a:r>
            <a:r>
              <a:rPr lang="ru-RU" sz="4000" b="1" dirty="0"/>
              <a:t> </a:t>
            </a:r>
            <a:r>
              <a:rPr lang="ru-RU" sz="4000" b="1" dirty="0" err="1"/>
              <a:t>відомі</a:t>
            </a:r>
            <a:r>
              <a:rPr lang="ru-RU" sz="4000" b="1" dirty="0"/>
              <a:t> вам </a:t>
            </a:r>
            <a:r>
              <a:rPr lang="ru-RU" sz="4000" b="1" dirty="0" err="1"/>
              <a:t>геометричні</a:t>
            </a:r>
            <a:r>
              <a:rPr lang="ru-RU" sz="4000" b="1" dirty="0"/>
              <a:t> </a:t>
            </a:r>
            <a:r>
              <a:rPr lang="ru-RU" sz="4000" b="1" dirty="0" err="1" smtClean="0"/>
              <a:t>фігури</a:t>
            </a:r>
            <a:endParaRPr lang="uk-UA" sz="4000" b="1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305904" y="1701602"/>
            <a:ext cx="57606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>
                <a:solidFill>
                  <a:srgbClr val="7030A0"/>
                </a:solidFill>
              </a:rPr>
              <a:t>•</a:t>
            </a:r>
            <a:endParaRPr lang="uk-UA" sz="4000" b="1" dirty="0">
              <a:solidFill>
                <a:srgbClr val="7030A0"/>
              </a:solidFill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2851671" y="1967810"/>
            <a:ext cx="1512168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V="1">
            <a:off x="5515967" y="1953634"/>
            <a:ext cx="1872208" cy="1417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8828335" y="1953634"/>
            <a:ext cx="2592288" cy="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2563639" y="1629594"/>
            <a:ext cx="57606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>
                <a:solidFill>
                  <a:srgbClr val="0070C0"/>
                </a:solidFill>
              </a:rPr>
              <a:t>•</a:t>
            </a:r>
            <a:endParaRPr lang="uk-UA" sz="4000" b="1" dirty="0">
              <a:solidFill>
                <a:srgbClr val="0070C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075807" y="1629594"/>
            <a:ext cx="57606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>
                <a:solidFill>
                  <a:srgbClr val="0070C0"/>
                </a:solidFill>
              </a:rPr>
              <a:t>•</a:t>
            </a:r>
            <a:endParaRPr lang="uk-UA" sz="4000" b="1" dirty="0">
              <a:solidFill>
                <a:srgbClr val="0070C0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227935" y="1629594"/>
            <a:ext cx="576064" cy="707886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sz="4000" dirty="0">
                <a:solidFill>
                  <a:srgbClr val="FF0000"/>
                </a:solidFill>
              </a:rPr>
              <a:t>•</a:t>
            </a:r>
            <a:endParaRPr lang="uk-UA" sz="4000" b="1" dirty="0">
              <a:solidFill>
                <a:srgbClr val="FF0000"/>
              </a:solidFill>
            </a:endParaRPr>
          </a:p>
        </p:txBody>
      </p:sp>
      <p:sp>
        <p:nvSpPr>
          <p:cNvPr id="19" name="Равнобедренный треугольник 18"/>
          <p:cNvSpPr/>
          <p:nvPr/>
        </p:nvSpPr>
        <p:spPr>
          <a:xfrm>
            <a:off x="441359" y="2653024"/>
            <a:ext cx="1636218" cy="1249288"/>
          </a:xfrm>
          <a:prstGeom prst="triangle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3156293" y="2684562"/>
            <a:ext cx="1410532" cy="124928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5702607" y="2684562"/>
            <a:ext cx="3371135" cy="124928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Трапеция 21"/>
          <p:cNvSpPr/>
          <p:nvPr/>
        </p:nvSpPr>
        <p:spPr>
          <a:xfrm>
            <a:off x="9798778" y="2215258"/>
            <a:ext cx="1410532" cy="1661553"/>
          </a:xfrm>
          <a:prstGeom prst="trapezoid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Шестиугольник 22"/>
          <p:cNvSpPr/>
          <p:nvPr/>
        </p:nvSpPr>
        <p:spPr>
          <a:xfrm>
            <a:off x="3139703" y="4509914"/>
            <a:ext cx="1673813" cy="1423990"/>
          </a:xfrm>
          <a:prstGeom prst="hexagon">
            <a:avLst/>
          </a:prstGeom>
          <a:solidFill>
            <a:srgbClr val="7030A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авильный пятиугольник 25"/>
          <p:cNvSpPr/>
          <p:nvPr/>
        </p:nvSpPr>
        <p:spPr>
          <a:xfrm>
            <a:off x="1073080" y="4446597"/>
            <a:ext cx="1617775" cy="1487307"/>
          </a:xfrm>
          <a:prstGeom prst="pentagon">
            <a:avLst/>
          </a:prstGeom>
          <a:solidFill>
            <a:srgbClr val="FFFF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5332733" y="4339764"/>
            <a:ext cx="6048672" cy="193899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b="1" dirty="0" err="1" smtClean="0">
                <a:solidFill>
                  <a:srgbClr val="7030A0"/>
                </a:solidFill>
              </a:rPr>
              <a:t>Накресліть</a:t>
            </a:r>
            <a:r>
              <a:rPr lang="ru-RU" sz="2400" b="1" dirty="0" smtClean="0">
                <a:solidFill>
                  <a:srgbClr val="7030A0"/>
                </a:solidFill>
              </a:rPr>
              <a:t>: </a:t>
            </a:r>
          </a:p>
          <a:p>
            <a:r>
              <a:rPr lang="ru-RU" sz="2400" b="1" dirty="0" smtClean="0">
                <a:solidFill>
                  <a:srgbClr val="7030A0"/>
                </a:solidFill>
              </a:rPr>
              <a:t>- </a:t>
            </a:r>
            <a:r>
              <a:rPr lang="ru-RU" sz="2400" b="1" dirty="0" err="1" smtClean="0">
                <a:solidFill>
                  <a:srgbClr val="7030A0"/>
                </a:solidFill>
              </a:rPr>
              <a:t>відрізок</a:t>
            </a:r>
            <a:r>
              <a:rPr lang="ru-RU" sz="2400" b="1" dirty="0" smtClean="0">
                <a:solidFill>
                  <a:srgbClr val="7030A0"/>
                </a:solidFill>
              </a:rPr>
              <a:t> </a:t>
            </a:r>
            <a:r>
              <a:rPr lang="ru-RU" sz="2400" b="1" dirty="0">
                <a:solidFill>
                  <a:srgbClr val="7030A0"/>
                </a:solidFill>
              </a:rPr>
              <a:t>АВ </a:t>
            </a:r>
            <a:r>
              <a:rPr lang="ru-RU" sz="2400" b="1" dirty="0" err="1">
                <a:solidFill>
                  <a:srgbClr val="7030A0"/>
                </a:solidFill>
              </a:rPr>
              <a:t>завдовжки</a:t>
            </a:r>
            <a:r>
              <a:rPr lang="ru-RU" sz="2400" b="1" dirty="0">
                <a:solidFill>
                  <a:srgbClr val="7030A0"/>
                </a:solidFill>
              </a:rPr>
              <a:t> 3 см </a:t>
            </a:r>
            <a:r>
              <a:rPr lang="ru-RU" sz="2400" b="1" dirty="0" err="1">
                <a:solidFill>
                  <a:srgbClr val="7030A0"/>
                </a:solidFill>
              </a:rPr>
              <a:t>похило</a:t>
            </a:r>
            <a:r>
              <a:rPr lang="ru-RU" sz="2400" b="1" dirty="0">
                <a:solidFill>
                  <a:srgbClr val="7030A0"/>
                </a:solidFill>
              </a:rPr>
              <a:t>, </a:t>
            </a:r>
            <a:endParaRPr lang="ru-RU" sz="2400" b="1" dirty="0" smtClean="0">
              <a:solidFill>
                <a:srgbClr val="7030A0"/>
              </a:solidFill>
            </a:endParaRPr>
          </a:p>
          <a:p>
            <a:r>
              <a:rPr lang="ru-RU" sz="2400" b="1" dirty="0" smtClean="0">
                <a:solidFill>
                  <a:srgbClr val="7030A0"/>
                </a:solidFill>
              </a:rPr>
              <a:t>- </a:t>
            </a:r>
            <a:r>
              <a:rPr lang="ru-RU" sz="2400" b="1" dirty="0" err="1" smtClean="0">
                <a:solidFill>
                  <a:srgbClr val="7030A0"/>
                </a:solidFill>
              </a:rPr>
              <a:t>відрізок</a:t>
            </a:r>
            <a:r>
              <a:rPr lang="ru-RU" sz="2400" b="1" dirty="0" smtClean="0">
                <a:solidFill>
                  <a:srgbClr val="7030A0"/>
                </a:solidFill>
              </a:rPr>
              <a:t> </a:t>
            </a:r>
            <a:r>
              <a:rPr lang="ru-RU" sz="2400" b="1" dirty="0">
                <a:solidFill>
                  <a:srgbClr val="7030A0"/>
                </a:solidFill>
              </a:rPr>
              <a:t>КМ </a:t>
            </a:r>
            <a:r>
              <a:rPr lang="ru-RU" sz="2400" b="1" dirty="0" err="1">
                <a:solidFill>
                  <a:srgbClr val="7030A0"/>
                </a:solidFill>
              </a:rPr>
              <a:t>завдовжки</a:t>
            </a:r>
            <a:r>
              <a:rPr lang="ru-RU" sz="2400" b="1" dirty="0">
                <a:solidFill>
                  <a:srgbClr val="7030A0"/>
                </a:solidFill>
              </a:rPr>
              <a:t> 2 см вертикально, </a:t>
            </a:r>
            <a:endParaRPr lang="ru-RU" sz="2400" b="1" dirty="0" smtClean="0">
              <a:solidFill>
                <a:srgbClr val="7030A0"/>
              </a:solidFill>
            </a:endParaRPr>
          </a:p>
          <a:p>
            <a:r>
              <a:rPr lang="ru-RU" sz="2400" b="1" dirty="0" smtClean="0">
                <a:solidFill>
                  <a:srgbClr val="7030A0"/>
                </a:solidFill>
              </a:rPr>
              <a:t>- </a:t>
            </a:r>
            <a:r>
              <a:rPr lang="ru-RU" sz="2400" b="1" dirty="0" err="1" smtClean="0">
                <a:solidFill>
                  <a:srgbClr val="7030A0"/>
                </a:solidFill>
              </a:rPr>
              <a:t>відрізок</a:t>
            </a:r>
            <a:r>
              <a:rPr lang="ru-RU" sz="2400" b="1" dirty="0" smtClean="0">
                <a:solidFill>
                  <a:srgbClr val="7030A0"/>
                </a:solidFill>
              </a:rPr>
              <a:t> </a:t>
            </a:r>
            <a:r>
              <a:rPr lang="ru-RU" sz="2400" b="1" dirty="0">
                <a:solidFill>
                  <a:srgbClr val="7030A0"/>
                </a:solidFill>
              </a:rPr>
              <a:t>ОС </a:t>
            </a:r>
            <a:r>
              <a:rPr lang="ru-RU" sz="2400" b="1" dirty="0" err="1">
                <a:solidFill>
                  <a:srgbClr val="7030A0"/>
                </a:solidFill>
              </a:rPr>
              <a:t>завдовжки</a:t>
            </a:r>
            <a:r>
              <a:rPr lang="ru-RU" sz="2400" b="1" dirty="0">
                <a:solidFill>
                  <a:srgbClr val="7030A0"/>
                </a:solidFill>
              </a:rPr>
              <a:t> 5 см горизонтально</a:t>
            </a:r>
          </a:p>
        </p:txBody>
      </p:sp>
    </p:spTree>
    <p:extLst>
      <p:ext uri="{BB962C8B-B14F-4D97-AF65-F5344CB8AC3E}">
        <p14:creationId xmlns:p14="http://schemas.microsoft.com/office/powerpoint/2010/main" val="191861447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979463" y="549474"/>
            <a:ext cx="10297144" cy="792088"/>
          </a:xfrm>
          <a:prstGeom prst="rect">
            <a:avLst/>
          </a:prstGeom>
          <a:solidFill>
            <a:srgbClr val="7030A0"/>
          </a:solidFill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25" tIns="45713" rIns="91425" bIns="45713" rtlCol="0" anchor="ctr"/>
          <a:lstStyle/>
          <a:p>
            <a:pPr algn="ctr"/>
            <a:r>
              <a:rPr lang="uk-UA" sz="4000" b="1" dirty="0">
                <a:solidFill>
                  <a:schemeClr val="bg1"/>
                </a:solidFill>
              </a:rPr>
              <a:t>Домашнє завдання</a:t>
            </a:r>
          </a:p>
        </p:txBody>
      </p:sp>
      <p:sp>
        <p:nvSpPr>
          <p:cNvPr id="6" name="Прямоугольник 4">
            <a:extLst>
              <a:ext uri="{FF2B5EF4-FFF2-40B4-BE49-F238E27FC236}">
                <a16:creationId xmlns="" xmlns:a16="http://schemas.microsoft.com/office/drawing/2014/main" id="{F6E7EC80-9589-4937-924A-CEEA2719A5E3}"/>
              </a:ext>
            </a:extLst>
          </p:cNvPr>
          <p:cNvSpPr/>
          <p:nvPr/>
        </p:nvSpPr>
        <p:spPr>
          <a:xfrm>
            <a:off x="-19994" y="5878066"/>
            <a:ext cx="1483676" cy="971057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5" tIns="45713" rIns="91425" bIns="45713" rtlCol="0" anchor="ctr"/>
          <a:lstStyle/>
          <a:p>
            <a:pPr algn="ctr"/>
            <a:r>
              <a:rPr lang="uk-UA" sz="1400" b="1" dirty="0">
                <a:solidFill>
                  <a:schemeClr val="bg1"/>
                </a:solidFill>
              </a:rPr>
              <a:t>Підручник</a:t>
            </a:r>
          </a:p>
          <a:p>
            <a:pPr algn="ctr"/>
            <a:r>
              <a:rPr lang="uk-UA" sz="2800" b="1" dirty="0" smtClean="0">
                <a:solidFill>
                  <a:schemeClr val="bg1"/>
                </a:solidFill>
              </a:rPr>
              <a:t>Ч.1 Ст.5 </a:t>
            </a:r>
          </a:p>
        </p:txBody>
      </p:sp>
      <p:pic>
        <p:nvPicPr>
          <p:cNvPr id="8" name="Picture 2" descr="D:\Картинки до тестів\!!! Учні\634ce2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35337" y="1557586"/>
            <a:ext cx="1624633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D:\4 клас\3 МАТЕМАТИКА\Листопад\1 Повторення вивченого в 3 кл\2026-08-29_20540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7615" y="1557586"/>
            <a:ext cx="9085998" cy="1005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D:\4 клас\3 МАТЕМАТИКА\Листопад\1 Повторення вивченого в 3 кл\2026-08-29_20545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7615" y="2628161"/>
            <a:ext cx="9105469" cy="1377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D:\4 клас\3 МАТЕМАТИКА\Листопад\1 Повторення вивченого в 3 кл\2026-08-29_214438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077" y="4099691"/>
            <a:ext cx="6477258" cy="1490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79066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6918"/>
          <a:stretch/>
        </p:blipFill>
        <p:spPr>
          <a:xfrm>
            <a:off x="1123479" y="1521711"/>
            <a:ext cx="2742246" cy="2447122"/>
          </a:xfrm>
          <a:prstGeom prst="rect">
            <a:avLst/>
          </a:prstGeom>
        </p:spPr>
      </p:pic>
      <p:pic>
        <p:nvPicPr>
          <p:cNvPr id="5124" name="Picture 4" descr="Что делать если пропал значок громкости с панели задач?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2368" y="1752066"/>
            <a:ext cx="1391160" cy="1044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123479" y="587645"/>
            <a:ext cx="9865095" cy="746484"/>
          </a:xfrm>
          <a:prstGeom prst="rect">
            <a:avLst/>
          </a:prstGeom>
          <a:solidFill>
            <a:srgbClr val="7030A0"/>
          </a:solidFill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lIns="91425" tIns="45713" rIns="91425" bIns="45713" rtlCol="0" anchor="ctr"/>
          <a:lstStyle/>
          <a:p>
            <a:pPr algn="ctr"/>
            <a:r>
              <a:rPr lang="uk-UA" sz="3600" b="1" dirty="0">
                <a:solidFill>
                  <a:schemeClr val="bg1"/>
                </a:solidFill>
              </a:rPr>
              <a:t>Рефлексія. Вправа «Мікрофон» 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424738" y="1722196"/>
            <a:ext cx="5635845" cy="1074161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25" tIns="45713" rIns="91425" bIns="45713" rtlCol="0" anchor="ctr"/>
          <a:lstStyle/>
          <a:p>
            <a:pPr lvl="0" algn="ctr"/>
            <a:r>
              <a:rPr lang="ru-RU" sz="3200" b="1" dirty="0" smtClean="0"/>
              <a:t>Якою величиною </a:t>
            </a:r>
            <a:r>
              <a:rPr lang="ru-RU" sz="3200" b="1" dirty="0" err="1" smtClean="0"/>
              <a:t>виміряємо</a:t>
            </a:r>
            <a:r>
              <a:rPr lang="ru-RU" sz="3200" b="1" dirty="0" smtClean="0"/>
              <a:t> довжину, вагу</a:t>
            </a:r>
            <a:r>
              <a:rPr lang="uk-UA" sz="3200" b="1" dirty="0" smtClean="0"/>
              <a:t>? </a:t>
            </a:r>
            <a:endParaRPr lang="ru-RU" sz="3200" b="1" dirty="0"/>
          </a:p>
        </p:txBody>
      </p:sp>
      <p:pic>
        <p:nvPicPr>
          <p:cNvPr id="14" name="Picture 4" descr="Что делать если пропал значок громкости с панели задач?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3529" y="3251383"/>
            <a:ext cx="1391160" cy="1044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Скругленный прямоугольник 14"/>
          <p:cNvSpPr/>
          <p:nvPr/>
        </p:nvSpPr>
        <p:spPr>
          <a:xfrm>
            <a:off x="5835533" y="3141763"/>
            <a:ext cx="5131296" cy="1440159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91425" tIns="45713" rIns="91425" bIns="45713" rtlCol="0" anchor="ctr"/>
          <a:lstStyle/>
          <a:p>
            <a:pPr lvl="0" algn="ctr"/>
            <a:r>
              <a:rPr lang="uk-UA" sz="3200" b="1" dirty="0" smtClean="0"/>
              <a:t>Який розряд найменший в трицифровому числі (найбільший)?</a:t>
            </a:r>
            <a:endParaRPr lang="ru-RU" sz="3200" b="1" dirty="0"/>
          </a:p>
        </p:txBody>
      </p:sp>
      <p:pic>
        <p:nvPicPr>
          <p:cNvPr id="16" name="Picture 4" descr="Что делать если пропал значок громкости с панели задач?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2450" y="4690579"/>
            <a:ext cx="1352288" cy="1155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Скругленный прямоугольник 16"/>
          <p:cNvSpPr/>
          <p:nvPr/>
        </p:nvSpPr>
        <p:spPr>
          <a:xfrm>
            <a:off x="5837960" y="4681230"/>
            <a:ext cx="5104176" cy="1120252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lIns="91425" tIns="45713" rIns="91425" bIns="45713" rtlCol="0" anchor="ctr"/>
          <a:lstStyle/>
          <a:p>
            <a:pPr lvl="0" algn="ctr"/>
            <a:r>
              <a:rPr lang="uk-UA" sz="3200" b="1" dirty="0"/>
              <a:t>Яке завдання на уроці було </a:t>
            </a:r>
            <a:r>
              <a:rPr lang="uk-UA" sz="3200" b="1" dirty="0" smtClean="0"/>
              <a:t>найлегшим</a:t>
            </a:r>
            <a:r>
              <a:rPr lang="uk-UA" sz="3200" b="1" dirty="0"/>
              <a:t>?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170933753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189048" y="494643"/>
            <a:ext cx="9776608" cy="677203"/>
          </a:xfrm>
          <a:prstGeom prst="rect">
            <a:avLst/>
          </a:prstGeom>
          <a:solidFill>
            <a:srgbClr val="7030A0"/>
          </a:solidFill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b="1" dirty="0">
                <a:solidFill>
                  <a:schemeClr val="bg1"/>
                </a:solidFill>
              </a:rPr>
              <a:t>Вправа </a:t>
            </a:r>
            <a:r>
              <a:rPr lang="uk-UA" sz="3600" b="1" dirty="0" smtClean="0">
                <a:solidFill>
                  <a:schemeClr val="bg1"/>
                </a:solidFill>
              </a:rPr>
              <a:t>«Незакінчене речення». Рефлексія</a:t>
            </a:r>
            <a:endParaRPr lang="uk-UA" sz="3600" b="1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874591" y="1238524"/>
            <a:ext cx="8044287" cy="138531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uk-UA" sz="2800" b="1" dirty="0" smtClean="0">
                <a:solidFill>
                  <a:srgbClr val="7030A0"/>
                </a:solidFill>
              </a:rPr>
              <a:t>Сьогодні на уроці я дізнався/дізналась про…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uk-UA" sz="2800" b="1" dirty="0">
                <a:solidFill>
                  <a:srgbClr val="7030A0"/>
                </a:solidFill>
              </a:rPr>
              <a:t>Найбільш цікавим було…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uk-UA" sz="2800" b="1" dirty="0">
                <a:solidFill>
                  <a:srgbClr val="7030A0"/>
                </a:solidFill>
              </a:rPr>
              <a:t>Урок запам'ятався мені тим, що </a:t>
            </a:r>
            <a:r>
              <a:rPr lang="uk-UA" sz="2800" b="1" dirty="0" smtClean="0">
                <a:solidFill>
                  <a:srgbClr val="7030A0"/>
                </a:solidFill>
              </a:rPr>
              <a:t>…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06159" y="5140842"/>
            <a:ext cx="1751459" cy="95410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 smtClean="0"/>
              <a:t>Було </a:t>
            </a:r>
            <a:r>
              <a:rPr lang="uk-UA" sz="2800" b="1" dirty="0"/>
              <a:t>складно!</a:t>
            </a:r>
            <a:endParaRPr lang="ru-RU" sz="2800" b="1" dirty="0"/>
          </a:p>
        </p:txBody>
      </p:sp>
      <p:pic>
        <p:nvPicPr>
          <p:cNvPr id="1030" name="Picture 6" descr="D:\Картинки до тестів\Палець 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692" y="2828749"/>
            <a:ext cx="1208776" cy="2139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D:\Картинки до тестів\Палець 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9285" y="2731876"/>
            <a:ext cx="1324067" cy="2236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D:\Картинки до тестів\Пальці 3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0441">
            <a:off x="5355469" y="2668948"/>
            <a:ext cx="1438203" cy="2367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D:\Картинки до тестів\Пальці 4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81681">
            <a:off x="7340747" y="2695408"/>
            <a:ext cx="1544693" cy="2354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D:\Картинки до тестів\Пальці 5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7354">
            <a:off x="9492139" y="2815944"/>
            <a:ext cx="1650896" cy="2223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7276597" y="5109492"/>
            <a:ext cx="1702616" cy="954107"/>
          </a:xfrm>
          <a:prstGeom prst="rect">
            <a:avLst/>
          </a:prstGeom>
          <a:solidFill>
            <a:srgbClr val="00B050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/>
              <a:t>Все було легко! </a:t>
            </a:r>
            <a:endParaRPr lang="ru-RU" sz="2800" b="1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2794472" y="5085501"/>
            <a:ext cx="1867557" cy="95410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 smtClean="0"/>
              <a:t>Відчуваю втому </a:t>
            </a:r>
            <a:endParaRPr lang="ru-RU" sz="2800" b="1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9506925" y="4894047"/>
            <a:ext cx="1697983" cy="1384995"/>
          </a:xfrm>
          <a:prstGeom prst="rect">
            <a:avLst/>
          </a:prstGeom>
          <a:solidFill>
            <a:srgbClr val="7030A0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 smtClean="0"/>
              <a:t>У </a:t>
            </a:r>
            <a:r>
              <a:rPr lang="uk-UA" sz="2800" b="1" dirty="0"/>
              <a:t>мене все </a:t>
            </a:r>
            <a:r>
              <a:rPr lang="uk-UA" sz="2800" b="1" dirty="0" smtClean="0"/>
              <a:t>вийшло</a:t>
            </a:r>
            <a:endParaRPr lang="ru-RU" sz="2800" b="1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5257965" y="5085309"/>
            <a:ext cx="1610955" cy="95410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 smtClean="0"/>
              <a:t>Було </a:t>
            </a:r>
            <a:r>
              <a:rPr lang="uk-UA" sz="2800" b="1" dirty="0"/>
              <a:t>цікаво! 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243106536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775929" y="406026"/>
            <a:ext cx="10375732" cy="699951"/>
          </a:xfrm>
          <a:prstGeom prst="roundRect">
            <a:avLst/>
          </a:prstGeom>
          <a:solidFill>
            <a:srgbClr val="7030A0"/>
          </a:solidFill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b="1" dirty="0" smtClean="0">
                <a:solidFill>
                  <a:schemeClr val="bg1"/>
                </a:solidFill>
              </a:rPr>
              <a:t>Розкажіть</a:t>
            </a:r>
            <a:endParaRPr lang="uk-UA" sz="4000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939903" y="1557586"/>
            <a:ext cx="5446462" cy="1940957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chemeClr val="bg1"/>
                </a:solidFill>
              </a:rPr>
              <a:t>Де </a:t>
            </a:r>
            <a:r>
              <a:rPr lang="ru-RU" sz="3600" dirty="0">
                <a:solidFill>
                  <a:schemeClr val="bg1"/>
                </a:solidFill>
              </a:rPr>
              <a:t>під час </a:t>
            </a:r>
            <a:r>
              <a:rPr lang="ru-RU" sz="3600" dirty="0" err="1">
                <a:solidFill>
                  <a:schemeClr val="bg1"/>
                </a:solidFill>
              </a:rPr>
              <a:t>літніх</a:t>
            </a:r>
            <a:r>
              <a:rPr lang="ru-RU" sz="3600" dirty="0">
                <a:solidFill>
                  <a:schemeClr val="bg1"/>
                </a:solidFill>
              </a:rPr>
              <a:t> </a:t>
            </a:r>
            <a:r>
              <a:rPr lang="ru-RU" sz="3600" dirty="0" err="1">
                <a:solidFill>
                  <a:schemeClr val="bg1"/>
                </a:solidFill>
              </a:rPr>
              <a:t>канікул</a:t>
            </a:r>
            <a:r>
              <a:rPr lang="ru-RU" sz="3600" dirty="0">
                <a:solidFill>
                  <a:schemeClr val="bg1"/>
                </a:solidFill>
              </a:rPr>
              <a:t> </a:t>
            </a:r>
            <a:r>
              <a:rPr lang="ru-RU" sz="3600" dirty="0" smtClean="0">
                <a:solidFill>
                  <a:schemeClr val="bg1"/>
                </a:solidFill>
              </a:rPr>
              <a:t>вам </a:t>
            </a:r>
            <a:r>
              <a:rPr lang="ru-RU" sz="3600" dirty="0" err="1">
                <a:solidFill>
                  <a:schemeClr val="bg1"/>
                </a:solidFill>
              </a:rPr>
              <a:t>знадобилися</a:t>
            </a:r>
            <a:r>
              <a:rPr lang="ru-RU" sz="3600" dirty="0">
                <a:solidFill>
                  <a:schemeClr val="bg1"/>
                </a:solidFill>
              </a:rPr>
              <a:t> знання з </a:t>
            </a:r>
            <a:r>
              <a:rPr lang="ru-RU" sz="3600" dirty="0" smtClean="0">
                <a:solidFill>
                  <a:schemeClr val="bg1"/>
                </a:solidFill>
              </a:rPr>
              <a:t>математики? </a:t>
            </a:r>
            <a:endParaRPr lang="uk-UA" sz="3600" dirty="0">
              <a:solidFill>
                <a:schemeClr val="bg1"/>
              </a:solidFill>
            </a:endParaRPr>
          </a:p>
        </p:txBody>
      </p:sp>
      <p:pic>
        <p:nvPicPr>
          <p:cNvPr id="6147" name="Picture 3" descr="D:\Картинки до тестів\!!!_Проект_Королівство Ану_1_01_2025_!!!\END_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455" y="1197546"/>
            <a:ext cx="3096344" cy="5504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039928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233088" y="599705"/>
            <a:ext cx="9886706" cy="707872"/>
          </a:xfrm>
          <a:prstGeom prst="rect">
            <a:avLst/>
          </a:prstGeom>
          <a:solidFill>
            <a:srgbClr val="7030A0"/>
          </a:solidFill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lIns="91425" tIns="45713" rIns="91425" bIns="45713" rtlCol="0">
            <a:spAutoFit/>
          </a:bodyPr>
          <a:lstStyle/>
          <a:p>
            <a:pPr algn="ctr"/>
            <a:r>
              <a:rPr lang="uk-UA" sz="4000" b="1" dirty="0">
                <a:solidFill>
                  <a:schemeClr val="bg1"/>
                </a:solidFill>
              </a:rPr>
              <a:t>План уроку</a:t>
            </a:r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1166257734"/>
              </p:ext>
            </p:extLst>
          </p:nvPr>
        </p:nvGraphicFramePr>
        <p:xfrm>
          <a:off x="649570" y="1577826"/>
          <a:ext cx="10915068" cy="42734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2341816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3" name="Rectangle 23"/>
          <p:cNvSpPr>
            <a:spLocks noGrp="1" noChangeArrowheads="1"/>
          </p:cNvSpPr>
          <p:nvPr>
            <p:ph type="title"/>
          </p:nvPr>
        </p:nvSpPr>
        <p:spPr>
          <a:xfrm>
            <a:off x="935562" y="391975"/>
            <a:ext cx="6440150" cy="649479"/>
          </a:xfrm>
          <a:prstGeom prst="roundRect">
            <a:avLst/>
          </a:prstGeom>
          <a:solidFill>
            <a:srgbClr val="7030A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sz="4000" b="1" dirty="0"/>
              <a:t>Ознайомлення з </a:t>
            </a:r>
            <a:r>
              <a:rPr lang="ru-RU" sz="4000" b="1" dirty="0" smtClean="0"/>
              <a:t>підручником</a:t>
            </a:r>
            <a:endParaRPr lang="ru-RU" sz="4000" dirty="0" smtClean="0"/>
          </a:p>
        </p:txBody>
      </p:sp>
      <p:sp>
        <p:nvSpPr>
          <p:cNvPr id="7" name="Прямоугольник 6"/>
          <p:cNvSpPr/>
          <p:nvPr/>
        </p:nvSpPr>
        <p:spPr>
          <a:xfrm>
            <a:off x="835447" y="1357159"/>
            <a:ext cx="6429270" cy="1323745"/>
          </a:xfrm>
          <a:prstGeom prst="rect">
            <a:avLst/>
          </a:prstGeom>
          <a:ln w="38100">
            <a:solidFill>
              <a:srgbClr val="7030A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000" b="1" dirty="0" smtClean="0">
                <a:solidFill>
                  <a:srgbClr val="7030A0"/>
                </a:solidFill>
              </a:rPr>
              <a:t>Супроводжуватиме нас на уроках математики підручник. Розгляньте </a:t>
            </a:r>
            <a:r>
              <a:rPr lang="ru-RU" sz="2000" b="1" dirty="0">
                <a:solidFill>
                  <a:srgbClr val="7030A0"/>
                </a:solidFill>
              </a:rPr>
              <a:t>уважно </a:t>
            </a:r>
            <a:r>
              <a:rPr lang="ru-RU" sz="2000" b="1" dirty="0" smtClean="0">
                <a:solidFill>
                  <a:srgbClr val="7030A0"/>
                </a:solidFill>
              </a:rPr>
              <a:t>його обкладинку. </a:t>
            </a:r>
            <a:r>
              <a:rPr lang="ru-RU" sz="2000" b="1" dirty="0">
                <a:solidFill>
                  <a:srgbClr val="7030A0"/>
                </a:solidFill>
              </a:rPr>
              <a:t>Хто на ній намальований?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000" b="1" dirty="0" smtClean="0">
                <a:solidFill>
                  <a:srgbClr val="7030A0"/>
                </a:solidFill>
              </a:rPr>
              <a:t>Що </a:t>
            </a:r>
            <a:r>
              <a:rPr lang="ru-RU" sz="2000" b="1" dirty="0">
                <a:solidFill>
                  <a:srgbClr val="7030A0"/>
                </a:solidFill>
              </a:rPr>
              <a:t>написано на </a:t>
            </a:r>
            <a:r>
              <a:rPr lang="ru-RU" sz="2000" b="1" dirty="0" smtClean="0">
                <a:solidFill>
                  <a:srgbClr val="7030A0"/>
                </a:solidFill>
              </a:rPr>
              <a:t>обкладинці підручника?</a:t>
            </a:r>
          </a:p>
        </p:txBody>
      </p:sp>
      <p:pic>
        <p:nvPicPr>
          <p:cNvPr id="3" name="Picture 3" descr="D:\3 клас\03 МАТЕМ\Листопад\01 Повторення матеріалу за 2 кл\№001-Нумерація чисел першої сотні\2025-08-17_1350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6768" y="3074628"/>
            <a:ext cx="3938064" cy="3358707"/>
          </a:xfrm>
          <a:prstGeom prst="rect">
            <a:avLst/>
          </a:prstGeom>
          <a:noFill/>
          <a:ln w="38100">
            <a:solidFill>
              <a:srgbClr val="7030A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389634" y="3308806"/>
            <a:ext cx="3037134" cy="2862985"/>
          </a:xfrm>
          <a:prstGeom prst="rect">
            <a:avLst/>
          </a:prstGeom>
          <a:ln w="38100">
            <a:solidFill>
              <a:srgbClr val="7030A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uk-UA" sz="2000" b="1" dirty="0" smtClean="0">
                <a:solidFill>
                  <a:srgbClr val="7030A0"/>
                </a:solidFill>
              </a:rPr>
              <a:t>Прочитайте </a:t>
            </a:r>
            <a:r>
              <a:rPr lang="uk-UA" sz="2000" b="1" dirty="0">
                <a:solidFill>
                  <a:srgbClr val="7030A0"/>
                </a:solidFill>
              </a:rPr>
              <a:t>розділи І частини, що будемо вивчати в І </a:t>
            </a:r>
            <a:r>
              <a:rPr lang="uk-UA" sz="2000" b="1" dirty="0" smtClean="0">
                <a:solidFill>
                  <a:srgbClr val="7030A0"/>
                </a:solidFill>
              </a:rPr>
              <a:t>семестрі</a:t>
            </a:r>
            <a:endParaRPr lang="ru-RU" sz="2000" b="1" dirty="0" smtClean="0">
              <a:solidFill>
                <a:srgbClr val="7030A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000" b="1" dirty="0" smtClean="0">
                <a:solidFill>
                  <a:srgbClr val="7030A0"/>
                </a:solidFill>
              </a:rPr>
              <a:t>На сторінках підручника розміщені </a:t>
            </a:r>
          </a:p>
          <a:p>
            <a:r>
              <a:rPr lang="ru-RU" sz="2000" b="1" dirty="0">
                <a:solidFill>
                  <a:srgbClr val="7030A0"/>
                </a:solidFill>
              </a:rPr>
              <a:t> </a:t>
            </a:r>
            <a:r>
              <a:rPr lang="ru-RU" sz="2000" b="1" dirty="0" smtClean="0">
                <a:solidFill>
                  <a:srgbClr val="7030A0"/>
                </a:solidFill>
              </a:rPr>
              <a:t>   - задачі</a:t>
            </a:r>
            <a:r>
              <a:rPr lang="ru-RU" sz="2000" b="1" dirty="0">
                <a:solidFill>
                  <a:srgbClr val="7030A0"/>
                </a:solidFill>
              </a:rPr>
              <a:t>,  </a:t>
            </a:r>
            <a:r>
              <a:rPr lang="ru-RU" sz="2000" b="1" dirty="0" smtClean="0">
                <a:solidFill>
                  <a:srgbClr val="7030A0"/>
                </a:solidFill>
              </a:rPr>
              <a:t>       - рівняння,</a:t>
            </a:r>
          </a:p>
          <a:p>
            <a:r>
              <a:rPr lang="ru-RU" sz="2000" b="1" dirty="0">
                <a:solidFill>
                  <a:srgbClr val="7030A0"/>
                </a:solidFill>
              </a:rPr>
              <a:t> </a:t>
            </a:r>
            <a:r>
              <a:rPr lang="ru-RU" sz="2000" b="1" dirty="0" smtClean="0">
                <a:solidFill>
                  <a:srgbClr val="7030A0"/>
                </a:solidFill>
              </a:rPr>
              <a:t>   - приклади</a:t>
            </a:r>
            <a:r>
              <a:rPr lang="ru-RU" sz="2000" b="1" dirty="0">
                <a:solidFill>
                  <a:srgbClr val="7030A0"/>
                </a:solidFill>
              </a:rPr>
              <a:t>,  </a:t>
            </a:r>
            <a:r>
              <a:rPr lang="ru-RU" sz="2000" b="1" dirty="0" smtClean="0">
                <a:solidFill>
                  <a:srgbClr val="7030A0"/>
                </a:solidFill>
              </a:rPr>
              <a:t>- малюнки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uk-UA" sz="2000" b="1" dirty="0" smtClean="0">
                <a:solidFill>
                  <a:srgbClr val="7030A0"/>
                </a:solidFill>
              </a:rPr>
              <a:t>Прочитайте умовні позначення</a:t>
            </a:r>
            <a:endParaRPr lang="ru-RU" sz="2000" b="1" dirty="0">
              <a:solidFill>
                <a:srgbClr val="7030A0"/>
              </a:solidFill>
            </a:endParaRPr>
          </a:p>
        </p:txBody>
      </p:sp>
      <p:pic>
        <p:nvPicPr>
          <p:cNvPr id="2050" name="Picture 2" descr="D:\4 клас\3 МАТЕМАТИКА\Листопад\1 Повторення вивченого в 3 кл\2026-08-29_19514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4831" y="189434"/>
            <a:ext cx="4600575" cy="6496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:\4 клас\3 МАТЕМАТИКА\Листопад\1 Повторення вивченого в 3 кл\2026-08-29_19534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447" y="1120657"/>
            <a:ext cx="6429271" cy="1943217"/>
          </a:xfrm>
          <a:prstGeom prst="rect">
            <a:avLst/>
          </a:prstGeom>
          <a:noFill/>
          <a:ln w="38100">
            <a:solidFill>
              <a:srgbClr val="7030A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68914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4 клас\3 МАТЕМАТИКА\Листопад\1 Повторення вивченого в 3 кл\2026-08-29_19195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844" y="1167410"/>
            <a:ext cx="5040887" cy="3894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963243" y="347680"/>
            <a:ext cx="10169347" cy="633842"/>
          </a:xfrm>
          <a:prstGeom prst="rect">
            <a:avLst/>
          </a:prstGeom>
          <a:solidFill>
            <a:srgbClr val="7030A0"/>
          </a:solidFill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err="1" smtClean="0"/>
              <a:t>Усна</a:t>
            </a:r>
            <a:r>
              <a:rPr lang="ru-RU" sz="4000" b="1" dirty="0" smtClean="0"/>
              <a:t> робота за малюнком і </a:t>
            </a:r>
            <a:r>
              <a:rPr lang="ru-RU" sz="4000" b="1" dirty="0" err="1" smtClean="0"/>
              <a:t>діаграмою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6" name="AutoShape 2" descr="Cute Cartoon Senior People Set. Happy Old People, Men And Women ..."/>
          <p:cNvSpPr>
            <a:spLocks noChangeAspect="1" noChangeArrowheads="1"/>
          </p:cNvSpPr>
          <p:nvPr/>
        </p:nvSpPr>
        <p:spPr bwMode="auto">
          <a:xfrm>
            <a:off x="155474" y="-144496"/>
            <a:ext cx="304602" cy="304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AutoShape 4" descr="Set Of Diverse Vector People. Men And Women, Young And Old ..."/>
          <p:cNvSpPr>
            <a:spLocks noChangeAspect="1" noChangeArrowheads="1"/>
          </p:cNvSpPr>
          <p:nvPr/>
        </p:nvSpPr>
        <p:spPr bwMode="auto">
          <a:xfrm>
            <a:off x="307774" y="7939"/>
            <a:ext cx="304602" cy="304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AutoShape 6" descr="Set Of Diverse Vector People. Men And Women, Young And Old ..."/>
          <p:cNvSpPr>
            <a:spLocks noChangeAspect="1" noChangeArrowheads="1"/>
          </p:cNvSpPr>
          <p:nvPr/>
        </p:nvSpPr>
        <p:spPr bwMode="auto">
          <a:xfrm>
            <a:off x="460075" y="160374"/>
            <a:ext cx="304602" cy="304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AutoShape 2" descr="Відпочинок на Чорному морі 2020 , Чорне море бази відпочинку Україна"/>
          <p:cNvSpPr>
            <a:spLocks noChangeAspect="1" noChangeArrowheads="1"/>
          </p:cNvSpPr>
          <p:nvPr/>
        </p:nvSpPr>
        <p:spPr bwMode="auto">
          <a:xfrm>
            <a:off x="612376" y="312810"/>
            <a:ext cx="304602" cy="304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1" name="Рисунок 20">
            <a:extLst>
              <a:ext uri="{FF2B5EF4-FFF2-40B4-BE49-F238E27FC236}">
                <a16:creationId xmlns="" xmlns:a16="http://schemas.microsoft.com/office/drawing/2014/main" id="{5E716230-8E03-4B95-B600-E59172F5457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28" t="12091" r="84872" b="82918"/>
          <a:stretch/>
        </p:blipFill>
        <p:spPr>
          <a:xfrm>
            <a:off x="2728605" y="-510299"/>
            <a:ext cx="420932" cy="276565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="" xmlns:a16="http://schemas.microsoft.com/office/drawing/2014/main" id="{569BEFE1-71C2-4A73-A615-C92D9944917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30" t="43000" r="84929" b="43158"/>
          <a:stretch/>
        </p:blipFill>
        <p:spPr>
          <a:xfrm>
            <a:off x="3410888" y="-681624"/>
            <a:ext cx="454720" cy="567792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="" xmlns:a16="http://schemas.microsoft.com/office/drawing/2014/main" id="{F53CA702-EB0F-4C53-BD43-38D01341E94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77" t="43000" r="76482" b="43158"/>
          <a:stretch/>
        </p:blipFill>
        <p:spPr>
          <a:xfrm>
            <a:off x="4013210" y="-672324"/>
            <a:ext cx="454720" cy="567792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="" xmlns:a16="http://schemas.microsoft.com/office/drawing/2014/main" id="{A0D61C55-25D5-44F0-90E4-713DCD9243A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66" t="43000" r="66693" b="43158"/>
          <a:stretch/>
        </p:blipFill>
        <p:spPr>
          <a:xfrm>
            <a:off x="4576782" y="-676929"/>
            <a:ext cx="454720" cy="567792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="" xmlns:a16="http://schemas.microsoft.com/office/drawing/2014/main" id="{7AA62F5F-8E9F-4758-87A7-86AD87DB951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13" t="43000" r="58246" b="43158"/>
          <a:stretch/>
        </p:blipFill>
        <p:spPr>
          <a:xfrm>
            <a:off x="5143372" y="-695929"/>
            <a:ext cx="454720" cy="567792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="" xmlns:a16="http://schemas.microsoft.com/office/drawing/2014/main" id="{3192FEA7-0B23-4FFB-8A71-047DC8F9350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65" t="43000" r="48694" b="43158"/>
          <a:stretch/>
        </p:blipFill>
        <p:spPr>
          <a:xfrm>
            <a:off x="5656339" y="-663451"/>
            <a:ext cx="454720" cy="567792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="" xmlns:a16="http://schemas.microsoft.com/office/drawing/2014/main" id="{C032AF8F-DE61-4584-B773-C251183078D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91" t="43000" r="40168" b="43158"/>
          <a:stretch/>
        </p:blipFill>
        <p:spPr>
          <a:xfrm>
            <a:off x="6098651" y="-1123058"/>
            <a:ext cx="454720" cy="567792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="" xmlns:a16="http://schemas.microsoft.com/office/drawing/2014/main" id="{1A309B92-E806-4B19-BD8C-2FC1C585B53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921" t="43525" r="31307" b="43439"/>
          <a:stretch/>
        </p:blipFill>
        <p:spPr>
          <a:xfrm>
            <a:off x="6809761" y="-634892"/>
            <a:ext cx="420547" cy="534723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="" xmlns:a16="http://schemas.microsoft.com/office/drawing/2014/main" id="{7789B4E2-D455-4B48-982A-12838205C96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783" t="43000" r="21976" b="43158"/>
          <a:stretch/>
        </p:blipFill>
        <p:spPr>
          <a:xfrm>
            <a:off x="7398668" y="-655911"/>
            <a:ext cx="454720" cy="567792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="" xmlns:a16="http://schemas.microsoft.com/office/drawing/2014/main" id="{14E5C802-CA0B-419B-9806-0981AA33D57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06" t="43000" r="13053" b="43158"/>
          <a:stretch/>
        </p:blipFill>
        <p:spPr>
          <a:xfrm>
            <a:off x="7995887" y="-676929"/>
            <a:ext cx="454720" cy="567792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="" xmlns:a16="http://schemas.microsoft.com/office/drawing/2014/main" id="{74F6DDAE-519B-4BD3-9E5A-A1FAE269018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16" t="42297" r="4743" b="43861"/>
          <a:stretch/>
        </p:blipFill>
        <p:spPr>
          <a:xfrm>
            <a:off x="8478225" y="-695929"/>
            <a:ext cx="454720" cy="567792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="" xmlns:a16="http://schemas.microsoft.com/office/drawing/2014/main" id="{2987296F-E6CA-41D0-B248-3D75EFBA2E6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4" t="10718" r="90982" b="82891"/>
          <a:stretch/>
        </p:blipFill>
        <p:spPr>
          <a:xfrm>
            <a:off x="9226119" y="-534204"/>
            <a:ext cx="302667" cy="272949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="" xmlns:a16="http://schemas.microsoft.com/office/drawing/2014/main" id="{F92BA416-09A9-4EE9-93B0-FE06BB79CCD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53" t="10718" r="77803" b="82891"/>
          <a:stretch/>
        </p:blipFill>
        <p:spPr>
          <a:xfrm>
            <a:off x="9821960" y="-552900"/>
            <a:ext cx="312405" cy="281731"/>
          </a:xfrm>
          <a:prstGeom prst="rect">
            <a:avLst/>
          </a:prstGeom>
        </p:spPr>
      </p:pic>
      <p:sp>
        <p:nvSpPr>
          <p:cNvPr id="59" name="Прямоугольник 4">
            <a:extLst>
              <a:ext uri="{FF2B5EF4-FFF2-40B4-BE49-F238E27FC236}">
                <a16:creationId xmlns="" xmlns:a16="http://schemas.microsoft.com/office/drawing/2014/main" id="{F6E7EC80-9589-4937-924A-CEEA2719A5E3}"/>
              </a:ext>
            </a:extLst>
          </p:cNvPr>
          <p:cNvSpPr/>
          <p:nvPr/>
        </p:nvSpPr>
        <p:spPr>
          <a:xfrm>
            <a:off x="2" y="5802727"/>
            <a:ext cx="1339501" cy="1056861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5" tIns="45713" rIns="91425" bIns="45713"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</a:rPr>
              <a:t>Підручник</a:t>
            </a:r>
          </a:p>
          <a:p>
            <a:pPr algn="ctr"/>
            <a:r>
              <a:rPr lang="uk-UA" sz="2400" b="1" dirty="0" smtClean="0">
                <a:solidFill>
                  <a:schemeClr val="bg1"/>
                </a:solidFill>
              </a:rPr>
              <a:t>Ч.1 Ст.3 </a:t>
            </a:r>
          </a:p>
          <a:p>
            <a:pPr algn="ctr"/>
            <a:r>
              <a:rPr lang="uk-UA" sz="2400" b="1" dirty="0" smtClean="0">
                <a:solidFill>
                  <a:schemeClr val="bg1"/>
                </a:solidFill>
              </a:rPr>
              <a:t>№1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36" name="Скругленный прямоугольник 9">
            <a:extLst>
              <a:ext uri="{FF2B5EF4-FFF2-40B4-BE49-F238E27FC236}">
                <a16:creationId xmlns="" xmlns:a16="http://schemas.microsoft.com/office/drawing/2014/main" id="{7BE113B6-F534-4DDE-B52F-FA451595F34D}"/>
              </a:ext>
            </a:extLst>
          </p:cNvPr>
          <p:cNvSpPr/>
          <p:nvPr/>
        </p:nvSpPr>
        <p:spPr>
          <a:xfrm>
            <a:off x="5253793" y="1125538"/>
            <a:ext cx="6578755" cy="1159331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/>
              <a:t>1. Рюкзак Дениса має </a:t>
            </a:r>
            <a:r>
              <a:rPr lang="ru-RU" sz="2400" dirty="0" err="1"/>
              <a:t>масу</a:t>
            </a:r>
            <a:r>
              <a:rPr lang="ru-RU" sz="2400" dirty="0"/>
              <a:t> 1 кг. Хлопчик поклав у нього палатку </a:t>
            </a:r>
            <a:r>
              <a:rPr lang="ru-RU" sz="2400" dirty="0" err="1"/>
              <a:t>масою</a:t>
            </a:r>
            <a:r>
              <a:rPr lang="ru-RU" sz="2400" dirty="0"/>
              <a:t> 2 кг, </a:t>
            </a:r>
            <a:r>
              <a:rPr lang="ru-RU" sz="2400" dirty="0" err="1"/>
              <a:t>сокиру</a:t>
            </a:r>
            <a:r>
              <a:rPr lang="ru-RU" sz="2400" dirty="0"/>
              <a:t> </a:t>
            </a:r>
            <a:r>
              <a:rPr lang="ru-RU" sz="2400" dirty="0" err="1"/>
              <a:t>масою</a:t>
            </a:r>
            <a:r>
              <a:rPr lang="ru-RU" sz="2400" dirty="0"/>
              <a:t> 1 кг, </a:t>
            </a:r>
            <a:r>
              <a:rPr lang="ru-RU" sz="2400" dirty="0" smtClean="0"/>
              <a:t>2кг </a:t>
            </a:r>
            <a:r>
              <a:rPr lang="ru-RU" sz="2400" dirty="0"/>
              <a:t>їжі та 1 кг </a:t>
            </a:r>
            <a:r>
              <a:rPr lang="ru-RU" sz="2400" dirty="0" err="1"/>
              <a:t>одягу</a:t>
            </a:r>
            <a:r>
              <a:rPr lang="ru-RU" sz="2400" dirty="0"/>
              <a:t>. Яка </a:t>
            </a:r>
            <a:r>
              <a:rPr lang="ru-RU" sz="2400" dirty="0" err="1"/>
              <a:t>маса</a:t>
            </a:r>
            <a:r>
              <a:rPr lang="ru-RU" sz="2400" dirty="0"/>
              <a:t> рюкзака з речами?</a:t>
            </a:r>
            <a:endParaRPr lang="ru-RU" sz="2400" b="1" dirty="0"/>
          </a:p>
        </p:txBody>
      </p:sp>
      <p:sp>
        <p:nvSpPr>
          <p:cNvPr id="37" name="Скругленный прямоугольник 9">
            <a:extLst>
              <a:ext uri="{FF2B5EF4-FFF2-40B4-BE49-F238E27FC236}">
                <a16:creationId xmlns="" xmlns:a16="http://schemas.microsoft.com/office/drawing/2014/main" id="{7BE113B6-F534-4DDE-B52F-FA451595F34D}"/>
              </a:ext>
            </a:extLst>
          </p:cNvPr>
          <p:cNvSpPr/>
          <p:nvPr/>
        </p:nvSpPr>
        <p:spPr>
          <a:xfrm>
            <a:off x="5236003" y="2284869"/>
            <a:ext cx="6576760" cy="1173237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/>
              <a:t>2. Денис узяв із собою 30 </a:t>
            </a:r>
            <a:r>
              <a:rPr lang="ru-RU" sz="2400" dirty="0" err="1"/>
              <a:t>сушених</a:t>
            </a:r>
            <a:r>
              <a:rPr lang="ru-RU" sz="2400" dirty="0"/>
              <a:t> </a:t>
            </a:r>
            <a:r>
              <a:rPr lang="ru-RU" sz="2400" dirty="0" err="1"/>
              <a:t>абрикосів</a:t>
            </a:r>
            <a:r>
              <a:rPr lang="ru-RU" sz="2400" dirty="0"/>
              <a:t> і </a:t>
            </a:r>
            <a:r>
              <a:rPr lang="ru-RU" sz="2400" dirty="0" err="1"/>
              <a:t>розклав</a:t>
            </a:r>
            <a:r>
              <a:rPr lang="ru-RU" sz="2400" dirty="0"/>
              <a:t> їх по 10 штук у </a:t>
            </a:r>
            <a:r>
              <a:rPr lang="ru-RU" sz="2400" dirty="0" err="1"/>
              <a:t>пакети</a:t>
            </a:r>
            <a:r>
              <a:rPr lang="ru-RU" sz="2400" dirty="0"/>
              <a:t>. </a:t>
            </a:r>
            <a:r>
              <a:rPr lang="ru-RU" sz="2400" dirty="0" err="1"/>
              <a:t>Скільки</a:t>
            </a:r>
            <a:r>
              <a:rPr lang="ru-RU" sz="2400" dirty="0"/>
              <a:t> </a:t>
            </a:r>
            <a:r>
              <a:rPr lang="ru-RU" sz="2400" dirty="0" err="1"/>
              <a:t>пакетів</a:t>
            </a:r>
            <a:r>
              <a:rPr lang="ru-RU" sz="2400" dirty="0"/>
              <a:t> з абрикосами є в Дениса?</a:t>
            </a:r>
            <a:endParaRPr lang="ru-RU" sz="2400" b="1" dirty="0"/>
          </a:p>
        </p:txBody>
      </p:sp>
      <p:sp>
        <p:nvSpPr>
          <p:cNvPr id="38" name="Скругленный прямоугольник 9">
            <a:extLst>
              <a:ext uri="{FF2B5EF4-FFF2-40B4-BE49-F238E27FC236}">
                <a16:creationId xmlns="" xmlns:a16="http://schemas.microsoft.com/office/drawing/2014/main" id="{7BE113B6-F534-4DDE-B52F-FA451595F34D}"/>
              </a:ext>
            </a:extLst>
          </p:cNvPr>
          <p:cNvSpPr/>
          <p:nvPr/>
        </p:nvSpPr>
        <p:spPr>
          <a:xfrm>
            <a:off x="5253793" y="3571438"/>
            <a:ext cx="6541181" cy="794421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/>
              <a:t>3. Обчисли довжину шляху від озера до </a:t>
            </a:r>
            <a:r>
              <a:rPr lang="ru-RU" sz="2400" dirty="0" err="1"/>
              <a:t>вершини</a:t>
            </a:r>
            <a:r>
              <a:rPr lang="ru-RU" sz="2400" dirty="0"/>
              <a:t> гори.</a:t>
            </a:r>
            <a:endParaRPr lang="ru-RU" sz="2400" b="1" dirty="0"/>
          </a:p>
        </p:txBody>
      </p:sp>
      <p:sp>
        <p:nvSpPr>
          <p:cNvPr id="39" name="Скругленный прямоугольник 9">
            <a:extLst>
              <a:ext uri="{FF2B5EF4-FFF2-40B4-BE49-F238E27FC236}">
                <a16:creationId xmlns="" xmlns:a16="http://schemas.microsoft.com/office/drawing/2014/main" id="{7BE113B6-F534-4DDE-B52F-FA451595F34D}"/>
              </a:ext>
            </a:extLst>
          </p:cNvPr>
          <p:cNvSpPr/>
          <p:nvPr/>
        </p:nvSpPr>
        <p:spPr>
          <a:xfrm>
            <a:off x="5187595" y="4375735"/>
            <a:ext cx="6607379" cy="963664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/>
              <a:t>4. Яка температура була о 12 год дня? О </a:t>
            </a:r>
            <a:r>
              <a:rPr lang="ru-RU" sz="2400" dirty="0" err="1"/>
              <a:t>котрій</a:t>
            </a:r>
            <a:r>
              <a:rPr lang="ru-RU" sz="2400" dirty="0"/>
              <a:t> </a:t>
            </a:r>
            <a:r>
              <a:rPr lang="ru-RU" sz="2400" dirty="0" err="1"/>
              <a:t>годині</a:t>
            </a:r>
            <a:r>
              <a:rPr lang="ru-RU" sz="2400" dirty="0"/>
              <a:t> температура становила 6 градусів?</a:t>
            </a:r>
            <a:endParaRPr lang="ru-RU" sz="2400" b="1" dirty="0"/>
          </a:p>
        </p:txBody>
      </p:sp>
      <p:sp>
        <p:nvSpPr>
          <p:cNvPr id="40" name="Скругленный прямоугольник 9">
            <a:extLst>
              <a:ext uri="{FF2B5EF4-FFF2-40B4-BE49-F238E27FC236}">
                <a16:creationId xmlns="" xmlns:a16="http://schemas.microsoft.com/office/drawing/2014/main" id="{7BE113B6-F534-4DDE-B52F-FA451595F34D}"/>
              </a:ext>
            </a:extLst>
          </p:cNvPr>
          <p:cNvSpPr/>
          <p:nvPr/>
        </p:nvSpPr>
        <p:spPr>
          <a:xfrm>
            <a:off x="5171153" y="5380790"/>
            <a:ext cx="6609510" cy="843875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/>
              <a:t>5. </a:t>
            </a:r>
            <a:r>
              <a:rPr lang="ru-RU" sz="2400" dirty="0" err="1"/>
              <a:t>Бабак</a:t>
            </a:r>
            <a:r>
              <a:rPr lang="ru-RU" sz="2400" dirty="0"/>
              <a:t> має </a:t>
            </a:r>
            <a:r>
              <a:rPr lang="ru-RU" sz="2400" dirty="0" err="1"/>
              <a:t>масу</a:t>
            </a:r>
            <a:r>
              <a:rPr lang="ru-RU" sz="2400" dirty="0"/>
              <a:t> 3 кг. </a:t>
            </a:r>
            <a:r>
              <a:rPr lang="ru-RU" sz="2400" dirty="0" err="1"/>
              <a:t>Маса</a:t>
            </a:r>
            <a:r>
              <a:rPr lang="ru-RU" sz="2400" dirty="0"/>
              <a:t> </a:t>
            </a:r>
            <a:r>
              <a:rPr lang="ru-RU" sz="2400" dirty="0" err="1"/>
              <a:t>козулі</a:t>
            </a:r>
            <a:r>
              <a:rPr lang="ru-RU" sz="2400" dirty="0"/>
              <a:t> </a:t>
            </a:r>
            <a:r>
              <a:rPr lang="ru-RU" sz="2400" dirty="0" err="1"/>
              <a:t>дорівнює</a:t>
            </a:r>
            <a:r>
              <a:rPr lang="ru-RU" sz="2400" dirty="0"/>
              <a:t> </a:t>
            </a:r>
            <a:r>
              <a:rPr lang="ru-RU" sz="2400" dirty="0" err="1"/>
              <a:t>масі</a:t>
            </a:r>
            <a:r>
              <a:rPr lang="ru-RU" sz="2400" dirty="0"/>
              <a:t> </a:t>
            </a:r>
            <a:r>
              <a:rPr lang="ru-RU" sz="2400" dirty="0" err="1"/>
              <a:t>дев’яти</a:t>
            </a:r>
            <a:r>
              <a:rPr lang="ru-RU" sz="2400" dirty="0"/>
              <a:t> </a:t>
            </a:r>
            <a:r>
              <a:rPr lang="ru-RU" sz="2400" dirty="0" err="1"/>
              <a:t>бабаків</a:t>
            </a:r>
            <a:r>
              <a:rPr lang="ru-RU" sz="2400" dirty="0"/>
              <a:t>. Яка </a:t>
            </a:r>
            <a:r>
              <a:rPr lang="ru-RU" sz="2400" dirty="0" err="1"/>
              <a:t>маса</a:t>
            </a:r>
            <a:r>
              <a:rPr lang="ru-RU" sz="2400" dirty="0"/>
              <a:t> </a:t>
            </a:r>
            <a:r>
              <a:rPr lang="ru-RU" sz="2400" dirty="0" err="1"/>
              <a:t>козулі</a:t>
            </a:r>
            <a:r>
              <a:rPr lang="ru-RU" sz="24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07454548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8" grpId="0" animBg="1"/>
      <p:bldP spid="39" grpId="0" animBg="1"/>
      <p:bldP spid="4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Картинки до тестів\Вагончики\Вагончик жовтий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4971" y="4242858"/>
            <a:ext cx="2607492" cy="1842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963244" y="587762"/>
            <a:ext cx="10169347" cy="825808"/>
          </a:xfrm>
          <a:prstGeom prst="rect">
            <a:avLst/>
          </a:prstGeom>
          <a:solidFill>
            <a:srgbClr val="7030A0"/>
          </a:solidFill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b="1" dirty="0" smtClean="0">
                <a:solidFill>
                  <a:schemeClr val="bg1"/>
                </a:solidFill>
              </a:rPr>
              <a:t>Бліцопитування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6" name="AutoShape 2" descr="Cute Cartoon Senior People Set. Happy Old People, Men And Women ..."/>
          <p:cNvSpPr>
            <a:spLocks noChangeAspect="1" noChangeArrowheads="1"/>
          </p:cNvSpPr>
          <p:nvPr/>
        </p:nvSpPr>
        <p:spPr bwMode="auto">
          <a:xfrm>
            <a:off x="155474" y="-144496"/>
            <a:ext cx="304602" cy="304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AutoShape 4" descr="Set Of Diverse Vector People. Men And Women, Young And Old ..."/>
          <p:cNvSpPr>
            <a:spLocks noChangeAspect="1" noChangeArrowheads="1"/>
          </p:cNvSpPr>
          <p:nvPr/>
        </p:nvSpPr>
        <p:spPr bwMode="auto">
          <a:xfrm>
            <a:off x="307774" y="7939"/>
            <a:ext cx="304602" cy="304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AutoShape 6" descr="Set Of Diverse Vector People. Men And Women, Young And Old ..."/>
          <p:cNvSpPr>
            <a:spLocks noChangeAspect="1" noChangeArrowheads="1"/>
          </p:cNvSpPr>
          <p:nvPr/>
        </p:nvSpPr>
        <p:spPr bwMode="auto">
          <a:xfrm>
            <a:off x="460075" y="160374"/>
            <a:ext cx="304602" cy="304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AutoShape 2" descr="Відпочинок на Чорному морі 2020 , Чорне море бази відпочинку Україна"/>
          <p:cNvSpPr>
            <a:spLocks noChangeAspect="1" noChangeArrowheads="1"/>
          </p:cNvSpPr>
          <p:nvPr/>
        </p:nvSpPr>
        <p:spPr bwMode="auto">
          <a:xfrm>
            <a:off x="612376" y="312810"/>
            <a:ext cx="304602" cy="304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1" name="Рисунок 20">
            <a:extLst>
              <a:ext uri="{FF2B5EF4-FFF2-40B4-BE49-F238E27FC236}">
                <a16:creationId xmlns="" xmlns:a16="http://schemas.microsoft.com/office/drawing/2014/main" id="{5E716230-8E03-4B95-B600-E59172F5457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28" t="12091" r="84872" b="82918"/>
          <a:stretch/>
        </p:blipFill>
        <p:spPr>
          <a:xfrm>
            <a:off x="2728605" y="-510299"/>
            <a:ext cx="420932" cy="276565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="" xmlns:a16="http://schemas.microsoft.com/office/drawing/2014/main" id="{569BEFE1-71C2-4A73-A615-C92D9944917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30" t="43000" r="84929" b="43158"/>
          <a:stretch/>
        </p:blipFill>
        <p:spPr>
          <a:xfrm>
            <a:off x="3410888" y="-681624"/>
            <a:ext cx="454720" cy="567792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="" xmlns:a16="http://schemas.microsoft.com/office/drawing/2014/main" id="{F53CA702-EB0F-4C53-BD43-38D01341E94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77" t="43000" r="76482" b="43158"/>
          <a:stretch/>
        </p:blipFill>
        <p:spPr>
          <a:xfrm>
            <a:off x="4013210" y="-672324"/>
            <a:ext cx="454720" cy="567792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="" xmlns:a16="http://schemas.microsoft.com/office/drawing/2014/main" id="{A0D61C55-25D5-44F0-90E4-713DCD9243A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66" t="43000" r="66693" b="43158"/>
          <a:stretch/>
        </p:blipFill>
        <p:spPr>
          <a:xfrm>
            <a:off x="4576782" y="-676929"/>
            <a:ext cx="454720" cy="567792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="" xmlns:a16="http://schemas.microsoft.com/office/drawing/2014/main" id="{7AA62F5F-8E9F-4758-87A7-86AD87DB951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13" t="43000" r="58246" b="43158"/>
          <a:stretch/>
        </p:blipFill>
        <p:spPr>
          <a:xfrm>
            <a:off x="5143372" y="-695929"/>
            <a:ext cx="454720" cy="567792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="" xmlns:a16="http://schemas.microsoft.com/office/drawing/2014/main" id="{3192FEA7-0B23-4FFB-8A71-047DC8F9350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65" t="43000" r="48694" b="43158"/>
          <a:stretch/>
        </p:blipFill>
        <p:spPr>
          <a:xfrm>
            <a:off x="5656339" y="-663451"/>
            <a:ext cx="454720" cy="567792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="" xmlns:a16="http://schemas.microsoft.com/office/drawing/2014/main" id="{C032AF8F-DE61-4584-B773-C251183078D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91" t="43000" r="40168" b="43158"/>
          <a:stretch/>
        </p:blipFill>
        <p:spPr>
          <a:xfrm>
            <a:off x="6098651" y="-1123058"/>
            <a:ext cx="454720" cy="567792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="" xmlns:a16="http://schemas.microsoft.com/office/drawing/2014/main" id="{1A309B92-E806-4B19-BD8C-2FC1C585B53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921" t="43525" r="31307" b="43439"/>
          <a:stretch/>
        </p:blipFill>
        <p:spPr>
          <a:xfrm>
            <a:off x="6809761" y="-634892"/>
            <a:ext cx="420547" cy="534723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="" xmlns:a16="http://schemas.microsoft.com/office/drawing/2014/main" id="{7789B4E2-D455-4B48-982A-12838205C96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783" t="43000" r="21976" b="43158"/>
          <a:stretch/>
        </p:blipFill>
        <p:spPr>
          <a:xfrm>
            <a:off x="7398668" y="-655911"/>
            <a:ext cx="454720" cy="567792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="" xmlns:a16="http://schemas.microsoft.com/office/drawing/2014/main" id="{14E5C802-CA0B-419B-9806-0981AA33D57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06" t="43000" r="13053" b="43158"/>
          <a:stretch/>
        </p:blipFill>
        <p:spPr>
          <a:xfrm>
            <a:off x="7995887" y="-676929"/>
            <a:ext cx="454720" cy="567792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="" xmlns:a16="http://schemas.microsoft.com/office/drawing/2014/main" id="{74F6DDAE-519B-4BD3-9E5A-A1FAE269018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16" t="42297" r="4743" b="43861"/>
          <a:stretch/>
        </p:blipFill>
        <p:spPr>
          <a:xfrm>
            <a:off x="8478225" y="-695929"/>
            <a:ext cx="454720" cy="567792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="" xmlns:a16="http://schemas.microsoft.com/office/drawing/2014/main" id="{2987296F-E6CA-41D0-B248-3D75EFBA2E6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4" t="10718" r="90982" b="82891"/>
          <a:stretch/>
        </p:blipFill>
        <p:spPr>
          <a:xfrm>
            <a:off x="9226119" y="-534204"/>
            <a:ext cx="302667" cy="272949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="" xmlns:a16="http://schemas.microsoft.com/office/drawing/2014/main" id="{F92BA416-09A9-4EE9-93B0-FE06BB79CCD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53" t="10718" r="77803" b="82891"/>
          <a:stretch/>
        </p:blipFill>
        <p:spPr>
          <a:xfrm>
            <a:off x="9821960" y="-552900"/>
            <a:ext cx="312405" cy="281731"/>
          </a:xfrm>
          <a:prstGeom prst="rect">
            <a:avLst/>
          </a:prstGeom>
        </p:spPr>
      </p:pic>
      <p:pic>
        <p:nvPicPr>
          <p:cNvPr id="1026" name="Picture 2" descr="D:\Картинки до тестів\Вагончики\Паровозик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439" y="4221882"/>
            <a:ext cx="2606853" cy="1842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Картинки до тестів\Вагончики\images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4234" y="4221882"/>
            <a:ext cx="2602441" cy="1842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D:\Картинки до тестів\Вагончики\images (1)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6522" y="4242858"/>
            <a:ext cx="2543175" cy="180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Скругленный прямоугольник 9">
            <a:extLst>
              <a:ext uri="{FF2B5EF4-FFF2-40B4-BE49-F238E27FC236}">
                <a16:creationId xmlns="" xmlns:a16="http://schemas.microsoft.com/office/drawing/2014/main" id="{7BE113B6-F534-4DDE-B52F-FA451595F34D}"/>
              </a:ext>
            </a:extLst>
          </p:cNvPr>
          <p:cNvSpPr/>
          <p:nvPr/>
        </p:nvSpPr>
        <p:spPr>
          <a:xfrm>
            <a:off x="8998456" y="4510479"/>
            <a:ext cx="1872208" cy="906442"/>
          </a:xfrm>
          <a:prstGeom prst="roundRect">
            <a:avLst/>
          </a:prstGeom>
          <a:noFill/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200" b="1" dirty="0" err="1" smtClean="0">
                <a:solidFill>
                  <a:srgbClr val="0070C0"/>
                </a:solidFill>
              </a:rPr>
              <a:t>Ірозряд</a:t>
            </a:r>
            <a:endParaRPr lang="ru-RU" sz="3200" b="1" dirty="0" smtClean="0">
              <a:solidFill>
                <a:srgbClr val="0070C0"/>
              </a:solidFill>
            </a:endParaRPr>
          </a:p>
          <a:p>
            <a:pPr algn="ctr"/>
            <a:r>
              <a:rPr lang="uk-UA" sz="3200" b="1" dirty="0" smtClean="0">
                <a:solidFill>
                  <a:srgbClr val="0070C0"/>
                </a:solidFill>
              </a:rPr>
              <a:t>одиниці</a:t>
            </a:r>
            <a:endParaRPr lang="ru-RU" sz="3200" b="1" dirty="0">
              <a:solidFill>
                <a:srgbClr val="0070C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42306" y="1414840"/>
            <a:ext cx="7597997" cy="2677656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</a:rPr>
              <a:t>—</a:t>
            </a:r>
            <a:r>
              <a:rPr lang="ru-RU" sz="2800" dirty="0" smtClean="0">
                <a:solidFill>
                  <a:srgbClr val="7030A0"/>
                </a:solidFill>
              </a:rPr>
              <a:t>Яке </a:t>
            </a:r>
            <a:r>
              <a:rPr lang="ru-RU" sz="2800" dirty="0">
                <a:solidFill>
                  <a:srgbClr val="7030A0"/>
                </a:solidFill>
              </a:rPr>
              <a:t>число </a:t>
            </a:r>
            <a:r>
              <a:rPr lang="ru-RU" sz="2800" dirty="0" err="1">
                <a:solidFill>
                  <a:srgbClr val="7030A0"/>
                </a:solidFill>
              </a:rPr>
              <a:t>починає</a:t>
            </a:r>
            <a:r>
              <a:rPr lang="ru-RU" sz="2800" dirty="0">
                <a:solidFill>
                  <a:srgbClr val="7030A0"/>
                </a:solidFill>
              </a:rPr>
              <a:t> ряд </a:t>
            </a:r>
            <a:r>
              <a:rPr lang="ru-RU" sz="2800" dirty="0" err="1">
                <a:solidFill>
                  <a:srgbClr val="7030A0"/>
                </a:solidFill>
              </a:rPr>
              <a:t>натуральних</a:t>
            </a:r>
            <a:r>
              <a:rPr lang="ru-RU" sz="2800" dirty="0">
                <a:solidFill>
                  <a:srgbClr val="7030A0"/>
                </a:solidFill>
              </a:rPr>
              <a:t> чисел? </a:t>
            </a:r>
            <a:endParaRPr lang="uk-UA" sz="2800" dirty="0">
              <a:solidFill>
                <a:srgbClr val="7030A0"/>
              </a:solidFill>
            </a:endParaRPr>
          </a:p>
          <a:p>
            <a:r>
              <a:rPr lang="ru-RU" sz="2800" b="1" dirty="0" smtClean="0">
                <a:solidFill>
                  <a:srgbClr val="7030A0"/>
                </a:solidFill>
              </a:rPr>
              <a:t>— </a:t>
            </a:r>
            <a:r>
              <a:rPr lang="ru-RU" sz="2800" dirty="0" smtClean="0">
                <a:solidFill>
                  <a:srgbClr val="7030A0"/>
                </a:solidFill>
              </a:rPr>
              <a:t>Чи </a:t>
            </a:r>
            <a:r>
              <a:rPr lang="ru-RU" sz="2800" dirty="0" err="1">
                <a:solidFill>
                  <a:srgbClr val="7030A0"/>
                </a:solidFill>
              </a:rPr>
              <a:t>існує</a:t>
            </a:r>
            <a:r>
              <a:rPr lang="ru-RU" sz="2800" dirty="0">
                <a:solidFill>
                  <a:srgbClr val="7030A0"/>
                </a:solidFill>
              </a:rPr>
              <a:t> </a:t>
            </a:r>
            <a:r>
              <a:rPr lang="ru-RU" sz="2800" dirty="0" err="1">
                <a:solidFill>
                  <a:srgbClr val="7030A0"/>
                </a:solidFill>
              </a:rPr>
              <a:t>найбільше</a:t>
            </a:r>
            <a:r>
              <a:rPr lang="ru-RU" sz="2800" dirty="0">
                <a:solidFill>
                  <a:srgbClr val="7030A0"/>
                </a:solidFill>
              </a:rPr>
              <a:t> </a:t>
            </a:r>
            <a:r>
              <a:rPr lang="ru-RU" sz="2800" dirty="0" err="1">
                <a:solidFill>
                  <a:srgbClr val="7030A0"/>
                </a:solidFill>
              </a:rPr>
              <a:t>натуральне</a:t>
            </a:r>
            <a:r>
              <a:rPr lang="ru-RU" sz="2800" dirty="0">
                <a:solidFill>
                  <a:srgbClr val="7030A0"/>
                </a:solidFill>
              </a:rPr>
              <a:t> число? </a:t>
            </a:r>
            <a:endParaRPr lang="uk-UA" sz="2800" dirty="0">
              <a:solidFill>
                <a:srgbClr val="7030A0"/>
              </a:solidFill>
            </a:endParaRPr>
          </a:p>
          <a:p>
            <a:r>
              <a:rPr lang="ru-RU" sz="2800" b="1" dirty="0" smtClean="0">
                <a:solidFill>
                  <a:srgbClr val="7030A0"/>
                </a:solidFill>
              </a:rPr>
              <a:t>— </a:t>
            </a:r>
            <a:r>
              <a:rPr lang="ru-RU" sz="2800" dirty="0" smtClean="0">
                <a:solidFill>
                  <a:srgbClr val="7030A0"/>
                </a:solidFill>
              </a:rPr>
              <a:t>Чи </a:t>
            </a:r>
            <a:r>
              <a:rPr lang="ru-RU" sz="2800" dirty="0">
                <a:solidFill>
                  <a:srgbClr val="7030A0"/>
                </a:solidFill>
              </a:rPr>
              <a:t>є 0 </a:t>
            </a:r>
            <a:r>
              <a:rPr lang="ru-RU" sz="2800" dirty="0" err="1">
                <a:solidFill>
                  <a:srgbClr val="7030A0"/>
                </a:solidFill>
              </a:rPr>
              <a:t>натуральним</a:t>
            </a:r>
            <a:r>
              <a:rPr lang="ru-RU" sz="2800" dirty="0">
                <a:solidFill>
                  <a:srgbClr val="7030A0"/>
                </a:solidFill>
              </a:rPr>
              <a:t> числом</a:t>
            </a:r>
            <a:r>
              <a:rPr lang="ru-RU" sz="2800" dirty="0" smtClean="0">
                <a:solidFill>
                  <a:srgbClr val="7030A0"/>
                </a:solidFill>
              </a:rPr>
              <a:t>?</a:t>
            </a:r>
          </a:p>
          <a:p>
            <a:r>
              <a:rPr lang="ru-RU" sz="2800" b="1" dirty="0" smtClean="0">
                <a:solidFill>
                  <a:srgbClr val="7030A0"/>
                </a:solidFill>
              </a:rPr>
              <a:t>— </a:t>
            </a:r>
            <a:r>
              <a:rPr lang="ru-RU" sz="2800" dirty="0" smtClean="0">
                <a:solidFill>
                  <a:srgbClr val="7030A0"/>
                </a:solidFill>
              </a:rPr>
              <a:t>На </a:t>
            </a:r>
            <a:r>
              <a:rPr lang="ru-RU" sz="2800" dirty="0">
                <a:solidFill>
                  <a:srgbClr val="7030A0"/>
                </a:solidFill>
              </a:rPr>
              <a:t>якому місці в </a:t>
            </a:r>
            <a:r>
              <a:rPr lang="ru-RU" sz="2800" dirty="0" err="1">
                <a:solidFill>
                  <a:srgbClr val="7030A0"/>
                </a:solidFill>
              </a:rPr>
              <a:t>записі</a:t>
            </a:r>
            <a:r>
              <a:rPr lang="ru-RU" sz="2800" dirty="0">
                <a:solidFill>
                  <a:srgbClr val="7030A0"/>
                </a:solidFill>
              </a:rPr>
              <a:t> числа стоїть </a:t>
            </a:r>
            <a:r>
              <a:rPr lang="ru-RU" sz="2800" dirty="0" err="1">
                <a:solidFill>
                  <a:srgbClr val="7030A0"/>
                </a:solidFill>
              </a:rPr>
              <a:t>розряд</a:t>
            </a:r>
            <a:r>
              <a:rPr lang="ru-RU" sz="2800" dirty="0">
                <a:solidFill>
                  <a:srgbClr val="7030A0"/>
                </a:solidFill>
              </a:rPr>
              <a:t> </a:t>
            </a:r>
            <a:r>
              <a:rPr lang="ru-RU" sz="2800" dirty="0" err="1">
                <a:solidFill>
                  <a:srgbClr val="7030A0"/>
                </a:solidFill>
              </a:rPr>
              <a:t>одиниць</a:t>
            </a:r>
            <a:r>
              <a:rPr lang="ru-RU" sz="2800" dirty="0">
                <a:solidFill>
                  <a:srgbClr val="7030A0"/>
                </a:solidFill>
              </a:rPr>
              <a:t>? </a:t>
            </a:r>
            <a:r>
              <a:rPr lang="ru-RU" sz="2800" dirty="0" err="1">
                <a:solidFill>
                  <a:srgbClr val="7030A0"/>
                </a:solidFill>
              </a:rPr>
              <a:t>розряд</a:t>
            </a:r>
            <a:r>
              <a:rPr lang="ru-RU" sz="2800" dirty="0">
                <a:solidFill>
                  <a:srgbClr val="7030A0"/>
                </a:solidFill>
              </a:rPr>
              <a:t> </a:t>
            </a:r>
            <a:r>
              <a:rPr lang="ru-RU" sz="2800" dirty="0" err="1">
                <a:solidFill>
                  <a:srgbClr val="7030A0"/>
                </a:solidFill>
              </a:rPr>
              <a:t>десятків</a:t>
            </a:r>
            <a:r>
              <a:rPr lang="ru-RU" sz="2800" dirty="0">
                <a:solidFill>
                  <a:srgbClr val="7030A0"/>
                </a:solidFill>
              </a:rPr>
              <a:t>? </a:t>
            </a:r>
            <a:r>
              <a:rPr lang="ru-RU" sz="2800" dirty="0" err="1">
                <a:solidFill>
                  <a:srgbClr val="7030A0"/>
                </a:solidFill>
              </a:rPr>
              <a:t>розряд</a:t>
            </a:r>
            <a:r>
              <a:rPr lang="ru-RU" sz="2800" dirty="0">
                <a:solidFill>
                  <a:srgbClr val="7030A0"/>
                </a:solidFill>
              </a:rPr>
              <a:t> </a:t>
            </a:r>
            <a:r>
              <a:rPr lang="ru-RU" sz="2800" dirty="0" err="1">
                <a:solidFill>
                  <a:srgbClr val="7030A0"/>
                </a:solidFill>
              </a:rPr>
              <a:t>сотень</a:t>
            </a:r>
            <a:r>
              <a:rPr lang="ru-RU" sz="2800" dirty="0">
                <a:solidFill>
                  <a:srgbClr val="7030A0"/>
                </a:solidFill>
              </a:rPr>
              <a:t>? </a:t>
            </a:r>
            <a:endParaRPr lang="ru-RU" sz="2800" dirty="0" smtClean="0">
              <a:solidFill>
                <a:srgbClr val="7030A0"/>
              </a:solidFill>
            </a:endParaRPr>
          </a:p>
          <a:p>
            <a:r>
              <a:rPr lang="ru-RU" sz="2800" b="1" dirty="0" smtClean="0">
                <a:solidFill>
                  <a:srgbClr val="7030A0"/>
                </a:solidFill>
              </a:rPr>
              <a:t>— </a:t>
            </a:r>
            <a:r>
              <a:rPr lang="ru-RU" sz="2800" dirty="0" smtClean="0">
                <a:solidFill>
                  <a:srgbClr val="7030A0"/>
                </a:solidFill>
              </a:rPr>
              <a:t>Який </a:t>
            </a:r>
            <a:r>
              <a:rPr lang="ru-RU" sz="2800" dirty="0">
                <a:solidFill>
                  <a:srgbClr val="7030A0"/>
                </a:solidFill>
              </a:rPr>
              <a:t>із цих </a:t>
            </a:r>
            <a:r>
              <a:rPr lang="ru-RU" sz="2800" dirty="0" err="1">
                <a:solidFill>
                  <a:srgbClr val="7030A0"/>
                </a:solidFill>
              </a:rPr>
              <a:t>розрядів</a:t>
            </a:r>
            <a:r>
              <a:rPr lang="ru-RU" sz="2800" dirty="0">
                <a:solidFill>
                  <a:srgbClr val="7030A0"/>
                </a:solidFill>
              </a:rPr>
              <a:t> </a:t>
            </a:r>
            <a:r>
              <a:rPr lang="ru-RU" sz="2800" dirty="0" err="1">
                <a:solidFill>
                  <a:srgbClr val="7030A0"/>
                </a:solidFill>
              </a:rPr>
              <a:t>найвищий</a:t>
            </a:r>
            <a:r>
              <a:rPr lang="ru-RU" sz="2800" dirty="0">
                <a:solidFill>
                  <a:srgbClr val="7030A0"/>
                </a:solidFill>
              </a:rPr>
              <a:t>? </a:t>
            </a:r>
            <a:r>
              <a:rPr lang="ru-RU" sz="2800" dirty="0" err="1">
                <a:solidFill>
                  <a:srgbClr val="7030A0"/>
                </a:solidFill>
              </a:rPr>
              <a:t>найнижчий</a:t>
            </a:r>
            <a:r>
              <a:rPr lang="ru-RU" sz="2800" dirty="0">
                <a:solidFill>
                  <a:srgbClr val="7030A0"/>
                </a:solidFill>
              </a:rPr>
              <a:t>?</a:t>
            </a:r>
            <a:endParaRPr lang="ru-RU" sz="2800" b="1" dirty="0">
              <a:solidFill>
                <a:srgbClr val="7030A0"/>
              </a:solidFill>
            </a:endParaRPr>
          </a:p>
        </p:txBody>
      </p:sp>
      <p:sp>
        <p:nvSpPr>
          <p:cNvPr id="36" name="Скругленный прямоугольник 9">
            <a:extLst>
              <a:ext uri="{FF2B5EF4-FFF2-40B4-BE49-F238E27FC236}">
                <a16:creationId xmlns="" xmlns:a16="http://schemas.microsoft.com/office/drawing/2014/main" id="{7BE113B6-F534-4DDE-B52F-FA451595F34D}"/>
              </a:ext>
            </a:extLst>
          </p:cNvPr>
          <p:cNvSpPr/>
          <p:nvPr/>
        </p:nvSpPr>
        <p:spPr>
          <a:xfrm>
            <a:off x="6468290" y="4492770"/>
            <a:ext cx="1872208" cy="906442"/>
          </a:xfrm>
          <a:prstGeom prst="roundRect">
            <a:avLst/>
          </a:prstGeom>
          <a:noFill/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200" b="1" dirty="0" err="1" smtClean="0">
                <a:solidFill>
                  <a:srgbClr val="FF0000"/>
                </a:solidFill>
              </a:rPr>
              <a:t>ІІрозряд</a:t>
            </a:r>
            <a:endParaRPr lang="ru-RU" sz="3200" b="1" dirty="0" smtClean="0">
              <a:solidFill>
                <a:srgbClr val="FF0000"/>
              </a:solidFill>
            </a:endParaRPr>
          </a:p>
          <a:p>
            <a:pPr algn="ctr"/>
            <a:r>
              <a:rPr lang="uk-UA" sz="3200" b="1" dirty="0" smtClean="0">
                <a:solidFill>
                  <a:srgbClr val="FF0000"/>
                </a:solidFill>
              </a:rPr>
              <a:t>десятки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37" name="Скругленный прямоугольник 9">
            <a:extLst>
              <a:ext uri="{FF2B5EF4-FFF2-40B4-BE49-F238E27FC236}">
                <a16:creationId xmlns="" xmlns:a16="http://schemas.microsoft.com/office/drawing/2014/main" id="{7BE113B6-F534-4DDE-B52F-FA451595F34D}"/>
              </a:ext>
            </a:extLst>
          </p:cNvPr>
          <p:cNvSpPr/>
          <p:nvPr/>
        </p:nvSpPr>
        <p:spPr>
          <a:xfrm>
            <a:off x="3873875" y="4492770"/>
            <a:ext cx="1872208" cy="906442"/>
          </a:xfrm>
          <a:prstGeom prst="roundRect">
            <a:avLst/>
          </a:prstGeom>
          <a:noFill/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200" b="1" dirty="0" err="1" smtClean="0">
                <a:solidFill>
                  <a:srgbClr val="7030A0"/>
                </a:solidFill>
              </a:rPr>
              <a:t>ІІІрозряд</a:t>
            </a:r>
            <a:endParaRPr lang="ru-RU" sz="3200" b="1" dirty="0" smtClean="0">
              <a:solidFill>
                <a:srgbClr val="7030A0"/>
              </a:solidFill>
            </a:endParaRPr>
          </a:p>
          <a:p>
            <a:pPr algn="ctr"/>
            <a:r>
              <a:rPr lang="uk-UA" sz="3200" b="1" dirty="0" smtClean="0">
                <a:solidFill>
                  <a:srgbClr val="7030A0"/>
                </a:solidFill>
              </a:rPr>
              <a:t>сотні</a:t>
            </a:r>
            <a:endParaRPr lang="ru-RU" sz="3200" b="1" dirty="0">
              <a:solidFill>
                <a:srgbClr val="7030A0"/>
              </a:solidFill>
            </a:endParaRPr>
          </a:p>
        </p:txBody>
      </p:sp>
      <p:pic>
        <p:nvPicPr>
          <p:cNvPr id="38" name="Рисунок 37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26" t="5754" r="6815" b="9804"/>
          <a:stretch/>
        </p:blipFill>
        <p:spPr>
          <a:xfrm>
            <a:off x="8774556" y="1339900"/>
            <a:ext cx="2900978" cy="2827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6653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 animBg="1"/>
      <p:bldP spid="3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963244" y="587762"/>
            <a:ext cx="10169347" cy="825808"/>
          </a:xfrm>
          <a:prstGeom prst="rect">
            <a:avLst/>
          </a:prstGeom>
          <a:solidFill>
            <a:srgbClr val="7030A0"/>
          </a:solidFill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err="1"/>
              <a:t>Повторюємо</a:t>
            </a:r>
            <a:r>
              <a:rPr lang="ru-RU" sz="4000" b="1" dirty="0"/>
              <a:t> </a:t>
            </a:r>
            <a:r>
              <a:rPr lang="ru-RU" sz="4000" b="1" dirty="0" err="1"/>
              <a:t>розряди</a:t>
            </a:r>
            <a:r>
              <a:rPr lang="ru-RU" sz="4000" b="1" dirty="0"/>
              <a:t> трицифрових чисел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6" name="AutoShape 2" descr="Cute Cartoon Senior People Set. Happy Old People, Men And Women ..."/>
          <p:cNvSpPr>
            <a:spLocks noChangeAspect="1" noChangeArrowheads="1"/>
          </p:cNvSpPr>
          <p:nvPr/>
        </p:nvSpPr>
        <p:spPr bwMode="auto">
          <a:xfrm>
            <a:off x="155474" y="-144496"/>
            <a:ext cx="304602" cy="304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AutoShape 4" descr="Set Of Diverse Vector People. Men And Women, Young And Old ..."/>
          <p:cNvSpPr>
            <a:spLocks noChangeAspect="1" noChangeArrowheads="1"/>
          </p:cNvSpPr>
          <p:nvPr/>
        </p:nvSpPr>
        <p:spPr bwMode="auto">
          <a:xfrm>
            <a:off x="307774" y="7939"/>
            <a:ext cx="304602" cy="304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AutoShape 6" descr="Set Of Diverse Vector People. Men And Women, Young And Old ..."/>
          <p:cNvSpPr>
            <a:spLocks noChangeAspect="1" noChangeArrowheads="1"/>
          </p:cNvSpPr>
          <p:nvPr/>
        </p:nvSpPr>
        <p:spPr bwMode="auto">
          <a:xfrm>
            <a:off x="460075" y="160374"/>
            <a:ext cx="304602" cy="304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AutoShape 2" descr="Відпочинок на Чорному морі 2020 , Чорне море бази відпочинку Україна"/>
          <p:cNvSpPr>
            <a:spLocks noChangeAspect="1" noChangeArrowheads="1"/>
          </p:cNvSpPr>
          <p:nvPr/>
        </p:nvSpPr>
        <p:spPr bwMode="auto">
          <a:xfrm>
            <a:off x="612376" y="312810"/>
            <a:ext cx="304602" cy="304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1" name="Рисунок 20">
            <a:extLst>
              <a:ext uri="{FF2B5EF4-FFF2-40B4-BE49-F238E27FC236}">
                <a16:creationId xmlns="" xmlns:a16="http://schemas.microsoft.com/office/drawing/2014/main" id="{5E716230-8E03-4B95-B600-E59172F5457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28" t="12091" r="84872" b="82918"/>
          <a:stretch/>
        </p:blipFill>
        <p:spPr>
          <a:xfrm>
            <a:off x="2728605" y="-510299"/>
            <a:ext cx="420932" cy="276565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="" xmlns:a16="http://schemas.microsoft.com/office/drawing/2014/main" id="{569BEFE1-71C2-4A73-A615-C92D9944917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30" t="43000" r="84929" b="43158"/>
          <a:stretch/>
        </p:blipFill>
        <p:spPr>
          <a:xfrm>
            <a:off x="3410888" y="-681624"/>
            <a:ext cx="454720" cy="567792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="" xmlns:a16="http://schemas.microsoft.com/office/drawing/2014/main" id="{F53CA702-EB0F-4C53-BD43-38D01341E94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77" t="43000" r="76482" b="43158"/>
          <a:stretch/>
        </p:blipFill>
        <p:spPr>
          <a:xfrm>
            <a:off x="4013210" y="-672324"/>
            <a:ext cx="454720" cy="567792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="" xmlns:a16="http://schemas.microsoft.com/office/drawing/2014/main" id="{A0D61C55-25D5-44F0-90E4-713DCD9243A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66" t="43000" r="66693" b="43158"/>
          <a:stretch/>
        </p:blipFill>
        <p:spPr>
          <a:xfrm>
            <a:off x="4576782" y="-676929"/>
            <a:ext cx="454720" cy="567792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="" xmlns:a16="http://schemas.microsoft.com/office/drawing/2014/main" id="{7AA62F5F-8E9F-4758-87A7-86AD87DB951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13" t="43000" r="58246" b="43158"/>
          <a:stretch/>
        </p:blipFill>
        <p:spPr>
          <a:xfrm>
            <a:off x="5143372" y="-695929"/>
            <a:ext cx="454720" cy="567792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="" xmlns:a16="http://schemas.microsoft.com/office/drawing/2014/main" id="{3192FEA7-0B23-4FFB-8A71-047DC8F9350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65" t="43000" r="48694" b="43158"/>
          <a:stretch/>
        </p:blipFill>
        <p:spPr>
          <a:xfrm>
            <a:off x="5656339" y="-663451"/>
            <a:ext cx="454720" cy="567792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="" xmlns:a16="http://schemas.microsoft.com/office/drawing/2014/main" id="{C032AF8F-DE61-4584-B773-C251183078D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91" t="43000" r="40168" b="43158"/>
          <a:stretch/>
        </p:blipFill>
        <p:spPr>
          <a:xfrm>
            <a:off x="6098651" y="-1123058"/>
            <a:ext cx="454720" cy="567792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="" xmlns:a16="http://schemas.microsoft.com/office/drawing/2014/main" id="{1A309B92-E806-4B19-BD8C-2FC1C585B53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921" t="43525" r="31307" b="43439"/>
          <a:stretch/>
        </p:blipFill>
        <p:spPr>
          <a:xfrm>
            <a:off x="6809761" y="-634892"/>
            <a:ext cx="420547" cy="534723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="" xmlns:a16="http://schemas.microsoft.com/office/drawing/2014/main" id="{7789B4E2-D455-4B48-982A-12838205C96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783" t="43000" r="21976" b="43158"/>
          <a:stretch/>
        </p:blipFill>
        <p:spPr>
          <a:xfrm>
            <a:off x="7398668" y="-655911"/>
            <a:ext cx="454720" cy="567792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="" xmlns:a16="http://schemas.microsoft.com/office/drawing/2014/main" id="{14E5C802-CA0B-419B-9806-0981AA33D57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06" t="43000" r="13053" b="43158"/>
          <a:stretch/>
        </p:blipFill>
        <p:spPr>
          <a:xfrm>
            <a:off x="7995887" y="-676929"/>
            <a:ext cx="454720" cy="567792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="" xmlns:a16="http://schemas.microsoft.com/office/drawing/2014/main" id="{74F6DDAE-519B-4BD3-9E5A-A1FAE269018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16" t="42297" r="4743" b="43861"/>
          <a:stretch/>
        </p:blipFill>
        <p:spPr>
          <a:xfrm>
            <a:off x="8478225" y="-695929"/>
            <a:ext cx="454720" cy="567792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="" xmlns:a16="http://schemas.microsoft.com/office/drawing/2014/main" id="{2987296F-E6CA-41D0-B248-3D75EFBA2E6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4" t="10718" r="90982" b="82891"/>
          <a:stretch/>
        </p:blipFill>
        <p:spPr>
          <a:xfrm>
            <a:off x="9226119" y="-534204"/>
            <a:ext cx="302667" cy="272949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="" xmlns:a16="http://schemas.microsoft.com/office/drawing/2014/main" id="{F92BA416-09A9-4EE9-93B0-FE06BB79CCD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53" t="10718" r="77803" b="82891"/>
          <a:stretch/>
        </p:blipFill>
        <p:spPr>
          <a:xfrm>
            <a:off x="9821960" y="-552900"/>
            <a:ext cx="312405" cy="281731"/>
          </a:xfrm>
          <a:prstGeom prst="rect">
            <a:avLst/>
          </a:prstGeom>
        </p:spPr>
      </p:pic>
      <p:sp>
        <p:nvSpPr>
          <p:cNvPr id="72" name="Скругленный прямоугольник 9">
            <a:extLst>
              <a:ext uri="{FF2B5EF4-FFF2-40B4-BE49-F238E27FC236}">
                <a16:creationId xmlns="" xmlns:a16="http://schemas.microsoft.com/office/drawing/2014/main" id="{7BE113B6-F534-4DDE-B52F-FA451595F34D}"/>
              </a:ext>
            </a:extLst>
          </p:cNvPr>
          <p:cNvSpPr/>
          <p:nvPr/>
        </p:nvSpPr>
        <p:spPr>
          <a:xfrm>
            <a:off x="747219" y="1478456"/>
            <a:ext cx="10601396" cy="1303266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uk-UA" sz="2800" b="1" dirty="0"/>
              <a:t>Назвіть </a:t>
            </a:r>
            <a:r>
              <a:rPr lang="uk-UA" sz="2800" b="1" dirty="0" smtClean="0"/>
              <a:t>5 чисел</a:t>
            </a:r>
            <a:r>
              <a:rPr lang="uk-UA" sz="2800" b="1" dirty="0"/>
              <a:t>, починаючи з</a:t>
            </a:r>
            <a:r>
              <a:rPr lang="uk-UA" sz="2800" b="1" i="1" dirty="0"/>
              <a:t> </a:t>
            </a:r>
            <a:r>
              <a:rPr lang="uk-UA" sz="2800" b="1" i="1" dirty="0" smtClean="0">
                <a:solidFill>
                  <a:srgbClr val="92D050"/>
                </a:solidFill>
              </a:rPr>
              <a:t>468</a:t>
            </a:r>
            <a:r>
              <a:rPr lang="uk-UA" sz="2800" b="1" i="1" dirty="0"/>
              <a:t>, </a:t>
            </a:r>
            <a:r>
              <a:rPr lang="uk-UA" sz="2800" b="1" dirty="0"/>
              <a:t>прилічуючи по 1, по 10, по 100. </a:t>
            </a:r>
            <a:endParaRPr lang="uk-UA" sz="2800" b="1" dirty="0" smtClean="0"/>
          </a:p>
          <a:p>
            <a:pPr lvl="0"/>
            <a:r>
              <a:rPr lang="uk-UA" sz="2800" b="1" dirty="0" smtClean="0"/>
              <a:t>На </a:t>
            </a:r>
            <a:r>
              <a:rPr lang="uk-UA" sz="2800" b="1" dirty="0"/>
              <a:t>скільки одиниць кожне наступне відрізняється від попереднього?</a:t>
            </a:r>
            <a:endParaRPr lang="ru-RU" sz="2800" b="1" dirty="0"/>
          </a:p>
        </p:txBody>
      </p:sp>
      <p:sp>
        <p:nvSpPr>
          <p:cNvPr id="73" name="Скругленный прямоугольник 9">
            <a:extLst>
              <a:ext uri="{FF2B5EF4-FFF2-40B4-BE49-F238E27FC236}">
                <a16:creationId xmlns="" xmlns:a16="http://schemas.microsoft.com/office/drawing/2014/main" id="{7BE113B6-F534-4DDE-B52F-FA451595F34D}"/>
              </a:ext>
            </a:extLst>
          </p:cNvPr>
          <p:cNvSpPr/>
          <p:nvPr/>
        </p:nvSpPr>
        <p:spPr>
          <a:xfrm>
            <a:off x="764677" y="2781722"/>
            <a:ext cx="9986734" cy="937911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uk-UA" sz="2800" b="1" dirty="0"/>
              <a:t>Прочитайте числа: </a:t>
            </a:r>
            <a:r>
              <a:rPr lang="uk-UA" sz="2800" b="1" i="1" dirty="0" smtClean="0">
                <a:solidFill>
                  <a:srgbClr val="FF0000"/>
                </a:solidFill>
              </a:rPr>
              <a:t>728,</a:t>
            </a:r>
            <a:r>
              <a:rPr lang="uk-UA" sz="2800" b="1" i="1" dirty="0">
                <a:solidFill>
                  <a:srgbClr val="FF0000"/>
                </a:solidFill>
              </a:rPr>
              <a:t> </a:t>
            </a:r>
            <a:r>
              <a:rPr lang="uk-UA" sz="2800" b="1" i="1" dirty="0" smtClean="0">
                <a:solidFill>
                  <a:srgbClr val="FF0000"/>
                </a:solidFill>
              </a:rPr>
              <a:t>287, 278, 827,</a:t>
            </a:r>
            <a:r>
              <a:rPr lang="uk-UA" sz="2800" b="1" i="1" dirty="0">
                <a:solidFill>
                  <a:srgbClr val="FF0000"/>
                </a:solidFill>
              </a:rPr>
              <a:t> </a:t>
            </a:r>
            <a:r>
              <a:rPr lang="uk-UA" sz="2800" b="1" i="1" dirty="0" smtClean="0">
                <a:solidFill>
                  <a:srgbClr val="FF0000"/>
                </a:solidFill>
              </a:rPr>
              <a:t>782, 872. </a:t>
            </a:r>
          </a:p>
          <a:p>
            <a:pPr lvl="0"/>
            <a:r>
              <a:rPr lang="uk-UA" sz="2800" b="1" dirty="0" smtClean="0"/>
              <a:t>Яке </a:t>
            </a:r>
            <a:r>
              <a:rPr lang="uk-UA" sz="2800" b="1" dirty="0"/>
              <a:t>із цих чисел найбільше? Найменше? </a:t>
            </a:r>
            <a:endParaRPr lang="ru-RU" sz="2800" b="1" dirty="0"/>
          </a:p>
        </p:txBody>
      </p:sp>
      <p:sp>
        <p:nvSpPr>
          <p:cNvPr id="34" name="Скругленный прямоугольник 9">
            <a:extLst>
              <a:ext uri="{FF2B5EF4-FFF2-40B4-BE49-F238E27FC236}">
                <a16:creationId xmlns="" xmlns:a16="http://schemas.microsoft.com/office/drawing/2014/main" id="{7BE113B6-F534-4DDE-B52F-FA451595F34D}"/>
              </a:ext>
            </a:extLst>
          </p:cNvPr>
          <p:cNvSpPr/>
          <p:nvPr/>
        </p:nvSpPr>
        <p:spPr>
          <a:xfrm>
            <a:off x="801357" y="3735740"/>
            <a:ext cx="9788168" cy="918189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uk-UA" sz="2800" b="1" dirty="0"/>
              <a:t>Що спільного в цих числах? Яка закономірність між ними?</a:t>
            </a:r>
            <a:endParaRPr lang="ru-RU" sz="2800" b="1" dirty="0"/>
          </a:p>
          <a:p>
            <a:pPr lvl="0"/>
            <a:r>
              <a:rPr lang="uk-UA" sz="2800" b="1" dirty="0"/>
              <a:t>Назвіть попереднє і наступне до кожного.</a:t>
            </a:r>
            <a:endParaRPr lang="ru-RU" sz="2800" b="1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9905270"/>
              </p:ext>
            </p:extLst>
          </p:nvPr>
        </p:nvGraphicFramePr>
        <p:xfrm>
          <a:off x="991588" y="4736202"/>
          <a:ext cx="7170387" cy="164592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390129"/>
                <a:gridCol w="2390129"/>
                <a:gridCol w="2390129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k-UA" sz="3200" dirty="0" smtClean="0"/>
                        <a:t>ІІІ розряд </a:t>
                      </a:r>
                    </a:p>
                    <a:p>
                      <a:pPr algn="ctr"/>
                      <a:r>
                        <a:rPr lang="uk-UA" sz="3200" dirty="0" smtClean="0"/>
                        <a:t>сотні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10881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3200" dirty="0" smtClean="0"/>
                        <a:t>ІІ розряд </a:t>
                      </a:r>
                    </a:p>
                    <a:p>
                      <a:pPr algn="ctr"/>
                      <a:r>
                        <a:rPr lang="uk-UA" sz="3200" dirty="0" smtClean="0"/>
                        <a:t>десятки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3200" dirty="0" smtClean="0"/>
                        <a:t>І розряд </a:t>
                      </a:r>
                    </a:p>
                    <a:p>
                      <a:pPr algn="ctr"/>
                      <a:r>
                        <a:rPr lang="uk-UA" sz="3200" dirty="0" smtClean="0"/>
                        <a:t>одиниці</a:t>
                      </a:r>
                      <a:endParaRPr lang="ru-RU" sz="3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k-UA" sz="3200" b="1" dirty="0" smtClean="0">
                          <a:solidFill>
                            <a:srgbClr val="7030A0"/>
                          </a:solidFill>
                        </a:rPr>
                        <a:t>5</a:t>
                      </a:r>
                      <a:endParaRPr lang="ru-RU" sz="32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3200" b="1" dirty="0" smtClean="0">
                          <a:solidFill>
                            <a:srgbClr val="7030A0"/>
                          </a:solidFill>
                        </a:rPr>
                        <a:t>4</a:t>
                      </a:r>
                      <a:endParaRPr lang="ru-RU" sz="32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3200" b="1" dirty="0" smtClean="0">
                          <a:solidFill>
                            <a:srgbClr val="7030A0"/>
                          </a:solidFill>
                        </a:rPr>
                        <a:t>3</a:t>
                      </a:r>
                      <a:endParaRPr lang="ru-RU" sz="32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1" name="Рисунок 6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5027" y="3769986"/>
            <a:ext cx="2931062" cy="2830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270370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 animBg="1"/>
      <p:bldP spid="3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8081" y="987326"/>
            <a:ext cx="10278148" cy="5482048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</p:pic>
      <p:pic>
        <p:nvPicPr>
          <p:cNvPr id="33" name="Рисунок 32">
            <a:extLst>
              <a:ext uri="{FF2B5EF4-FFF2-40B4-BE49-F238E27FC236}">
                <a16:creationId xmlns="" xmlns:a16="http://schemas.microsoft.com/office/drawing/2014/main" id="{5E716230-8E03-4B95-B600-E59172F5457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28" t="12091" r="84872" b="82918"/>
          <a:stretch/>
        </p:blipFill>
        <p:spPr>
          <a:xfrm>
            <a:off x="2728605" y="-510299"/>
            <a:ext cx="420932" cy="276565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="" xmlns:a16="http://schemas.microsoft.com/office/drawing/2014/main" id="{A0D61C55-25D5-44F0-90E4-713DCD9243A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66" t="43000" r="66693" b="43158"/>
          <a:stretch/>
        </p:blipFill>
        <p:spPr>
          <a:xfrm>
            <a:off x="4576782" y="-676929"/>
            <a:ext cx="454720" cy="567792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="" xmlns:a16="http://schemas.microsoft.com/office/drawing/2014/main" id="{7AA62F5F-8E9F-4758-87A7-86AD87DB951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13" t="43000" r="58246" b="43158"/>
          <a:stretch/>
        </p:blipFill>
        <p:spPr>
          <a:xfrm>
            <a:off x="5143372" y="-695929"/>
            <a:ext cx="454720" cy="567792"/>
          </a:xfrm>
          <a:prstGeom prst="rect">
            <a:avLst/>
          </a:prstGeom>
        </p:spPr>
      </p:pic>
      <p:pic>
        <p:nvPicPr>
          <p:cNvPr id="40" name="Рисунок 39">
            <a:extLst>
              <a:ext uri="{FF2B5EF4-FFF2-40B4-BE49-F238E27FC236}">
                <a16:creationId xmlns="" xmlns:a16="http://schemas.microsoft.com/office/drawing/2014/main" id="{3192FEA7-0B23-4FFB-8A71-047DC8F9350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65" t="43000" r="48694" b="43158"/>
          <a:stretch/>
        </p:blipFill>
        <p:spPr>
          <a:xfrm>
            <a:off x="1376230" y="2771348"/>
            <a:ext cx="454720" cy="567792"/>
          </a:xfrm>
          <a:prstGeom prst="rect">
            <a:avLst/>
          </a:prstGeom>
        </p:spPr>
      </p:pic>
      <p:pic>
        <p:nvPicPr>
          <p:cNvPr id="41" name="Рисунок 40">
            <a:extLst>
              <a:ext uri="{FF2B5EF4-FFF2-40B4-BE49-F238E27FC236}">
                <a16:creationId xmlns="" xmlns:a16="http://schemas.microsoft.com/office/drawing/2014/main" id="{C032AF8F-DE61-4584-B773-C251183078D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91" t="43000" r="40168" b="43158"/>
          <a:stretch/>
        </p:blipFill>
        <p:spPr>
          <a:xfrm>
            <a:off x="6171163" y="-635119"/>
            <a:ext cx="454720" cy="567792"/>
          </a:xfrm>
          <a:prstGeom prst="rect">
            <a:avLst/>
          </a:prstGeom>
        </p:spPr>
      </p:pic>
      <p:pic>
        <p:nvPicPr>
          <p:cNvPr id="42" name="Рисунок 41">
            <a:extLst>
              <a:ext uri="{FF2B5EF4-FFF2-40B4-BE49-F238E27FC236}">
                <a16:creationId xmlns="" xmlns:a16="http://schemas.microsoft.com/office/drawing/2014/main" id="{1A309B92-E806-4B19-BD8C-2FC1C585B53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921" t="43525" r="31307" b="43439"/>
          <a:stretch/>
        </p:blipFill>
        <p:spPr>
          <a:xfrm>
            <a:off x="6809761" y="-634892"/>
            <a:ext cx="420547" cy="534723"/>
          </a:xfrm>
          <a:prstGeom prst="rect">
            <a:avLst/>
          </a:prstGeom>
        </p:spPr>
      </p:pic>
      <p:pic>
        <p:nvPicPr>
          <p:cNvPr id="43" name="Рисунок 42">
            <a:extLst>
              <a:ext uri="{FF2B5EF4-FFF2-40B4-BE49-F238E27FC236}">
                <a16:creationId xmlns="" xmlns:a16="http://schemas.microsoft.com/office/drawing/2014/main" id="{7789B4E2-D455-4B48-982A-12838205C96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783" t="43000" r="21976" b="43158"/>
          <a:stretch/>
        </p:blipFill>
        <p:spPr>
          <a:xfrm>
            <a:off x="7450806" y="-690974"/>
            <a:ext cx="454720" cy="567792"/>
          </a:xfrm>
          <a:prstGeom prst="rect">
            <a:avLst/>
          </a:prstGeom>
        </p:spPr>
      </p:pic>
      <p:pic>
        <p:nvPicPr>
          <p:cNvPr id="45" name="Рисунок 44">
            <a:extLst>
              <a:ext uri="{FF2B5EF4-FFF2-40B4-BE49-F238E27FC236}">
                <a16:creationId xmlns="" xmlns:a16="http://schemas.microsoft.com/office/drawing/2014/main" id="{14E5C802-CA0B-419B-9806-0981AA33D57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06" t="43000" r="13053" b="43158"/>
          <a:stretch/>
        </p:blipFill>
        <p:spPr>
          <a:xfrm>
            <a:off x="8084646" y="-703675"/>
            <a:ext cx="454720" cy="567792"/>
          </a:xfrm>
          <a:prstGeom prst="rect">
            <a:avLst/>
          </a:prstGeom>
        </p:spPr>
      </p:pic>
      <p:pic>
        <p:nvPicPr>
          <p:cNvPr id="46" name="Рисунок 45">
            <a:extLst>
              <a:ext uri="{FF2B5EF4-FFF2-40B4-BE49-F238E27FC236}">
                <a16:creationId xmlns="" xmlns:a16="http://schemas.microsoft.com/office/drawing/2014/main" id="{74F6DDAE-519B-4BD3-9E5A-A1FAE269018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16" t="42297" r="4743" b="43861"/>
          <a:stretch/>
        </p:blipFill>
        <p:spPr>
          <a:xfrm>
            <a:off x="8478225" y="-695929"/>
            <a:ext cx="454720" cy="567792"/>
          </a:xfrm>
          <a:prstGeom prst="rect">
            <a:avLst/>
          </a:prstGeom>
        </p:spPr>
      </p:pic>
      <p:pic>
        <p:nvPicPr>
          <p:cNvPr id="47" name="Рисунок 46">
            <a:extLst>
              <a:ext uri="{FF2B5EF4-FFF2-40B4-BE49-F238E27FC236}">
                <a16:creationId xmlns="" xmlns:a16="http://schemas.microsoft.com/office/drawing/2014/main" id="{2987296F-E6CA-41D0-B248-3D75EFBA2E6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4" t="10718" r="90982" b="82891"/>
          <a:stretch/>
        </p:blipFill>
        <p:spPr>
          <a:xfrm>
            <a:off x="9226119" y="-534204"/>
            <a:ext cx="302667" cy="272949"/>
          </a:xfrm>
          <a:prstGeom prst="rect">
            <a:avLst/>
          </a:prstGeom>
        </p:spPr>
      </p:pic>
      <p:pic>
        <p:nvPicPr>
          <p:cNvPr id="48" name="Рисунок 47">
            <a:extLst>
              <a:ext uri="{FF2B5EF4-FFF2-40B4-BE49-F238E27FC236}">
                <a16:creationId xmlns="" xmlns:a16="http://schemas.microsoft.com/office/drawing/2014/main" id="{F92BA416-09A9-4EE9-93B0-FE06BB79CCD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53" t="10718" r="77803" b="82891"/>
          <a:stretch/>
        </p:blipFill>
        <p:spPr>
          <a:xfrm>
            <a:off x="9821960" y="-552900"/>
            <a:ext cx="312405" cy="291645"/>
          </a:xfrm>
          <a:prstGeom prst="rect">
            <a:avLst/>
          </a:prstGeom>
        </p:spPr>
      </p:pic>
      <p:pic>
        <p:nvPicPr>
          <p:cNvPr id="128" name="Рисунок 127">
            <a:extLst>
              <a:ext uri="{FF2B5EF4-FFF2-40B4-BE49-F238E27FC236}">
                <a16:creationId xmlns="" xmlns:a16="http://schemas.microsoft.com/office/drawing/2014/main" id="{7789B4E2-D455-4B48-982A-12838205C96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783" t="43000" r="21976" b="43158"/>
          <a:stretch/>
        </p:blipFill>
        <p:spPr>
          <a:xfrm>
            <a:off x="7768527" y="-696991"/>
            <a:ext cx="454720" cy="56779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842698" y="-728431"/>
            <a:ext cx="301490" cy="6464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/>
              <a:t>·</a:t>
            </a:r>
          </a:p>
        </p:txBody>
      </p:sp>
      <p:sp>
        <p:nvSpPr>
          <p:cNvPr id="155" name="TextBox 154"/>
          <p:cNvSpPr txBox="1"/>
          <p:nvPr/>
        </p:nvSpPr>
        <p:spPr>
          <a:xfrm>
            <a:off x="2420708" y="-689442"/>
            <a:ext cx="307897" cy="6464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/>
              <a:t>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624318" y="-683909"/>
            <a:ext cx="309498" cy="5849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200" dirty="0"/>
              <a:t>(</a:t>
            </a:r>
          </a:p>
        </p:txBody>
      </p:sp>
      <p:sp>
        <p:nvSpPr>
          <p:cNvPr id="136" name="TextBox 135"/>
          <p:cNvSpPr txBox="1"/>
          <p:nvPr/>
        </p:nvSpPr>
        <p:spPr>
          <a:xfrm>
            <a:off x="2123541" y="-689442"/>
            <a:ext cx="309498" cy="5849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200" dirty="0"/>
              <a:t>)</a:t>
            </a:r>
          </a:p>
        </p:txBody>
      </p:sp>
      <p:sp>
        <p:nvSpPr>
          <p:cNvPr id="14" name="Прямоугольник 4"/>
          <p:cNvSpPr/>
          <p:nvPr/>
        </p:nvSpPr>
        <p:spPr>
          <a:xfrm>
            <a:off x="918081" y="330940"/>
            <a:ext cx="10237155" cy="720080"/>
          </a:xfrm>
          <a:prstGeom prst="rect">
            <a:avLst/>
          </a:prstGeom>
          <a:solidFill>
            <a:srgbClr val="7030A0"/>
          </a:solidFill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</a:rPr>
              <a:t>Математичний диктант</a:t>
            </a:r>
            <a:endParaRPr lang="ru-RU" sz="4000" b="1" dirty="0">
              <a:solidFill>
                <a:schemeClr val="bg1"/>
              </a:solidFill>
            </a:endParaRPr>
          </a:p>
        </p:txBody>
      </p:sp>
      <p:pic>
        <p:nvPicPr>
          <p:cNvPr id="63" name="Рисунок 62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01" t="46720" r="16769" b="36401"/>
          <a:stretch/>
        </p:blipFill>
        <p:spPr>
          <a:xfrm>
            <a:off x="3168000" y="1692000"/>
            <a:ext cx="4999524" cy="1080000"/>
          </a:xfrm>
          <a:prstGeom prst="rect">
            <a:avLst/>
          </a:prstGeom>
        </p:spPr>
      </p:pic>
      <p:pic>
        <p:nvPicPr>
          <p:cNvPr id="73" name="Рисунок 72">
            <a:extLst>
              <a:ext uri="{FF2B5EF4-FFF2-40B4-BE49-F238E27FC236}">
                <a16:creationId xmlns:a16="http://schemas.microsoft.com/office/drawing/2014/main" xmlns="" id="{1764429C-F8FC-485D-AEFF-E3BC1A2AA38D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15458" t="28869" r="17585" b="20413"/>
          <a:stretch/>
        </p:blipFill>
        <p:spPr>
          <a:xfrm>
            <a:off x="10698421" y="-911363"/>
            <a:ext cx="1703198" cy="747074"/>
          </a:xfrm>
          <a:prstGeom prst="rect">
            <a:avLst/>
          </a:prstGeom>
        </p:spPr>
      </p:pic>
      <p:pic>
        <p:nvPicPr>
          <p:cNvPr id="74" name="Рисунок 73">
            <a:extLst>
              <a:ext uri="{FF2B5EF4-FFF2-40B4-BE49-F238E27FC236}">
                <a16:creationId xmlns:a16="http://schemas.microsoft.com/office/drawing/2014/main" xmlns="" id="{1A309B92-E806-4B19-BD8C-2FC1C585B53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921" t="43525" r="31307" b="43439"/>
          <a:stretch/>
        </p:blipFill>
        <p:spPr>
          <a:xfrm>
            <a:off x="5031502" y="2762839"/>
            <a:ext cx="445132" cy="565982"/>
          </a:xfrm>
          <a:prstGeom prst="rect">
            <a:avLst/>
          </a:prstGeom>
        </p:spPr>
      </p:pic>
      <p:pic>
        <p:nvPicPr>
          <p:cNvPr id="75" name="Picture 2" descr="D:\Картинки до тестів\!!! Учні\634ce20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9661" y="1197545"/>
            <a:ext cx="1555575" cy="2477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9" name="TextBox 98"/>
          <p:cNvSpPr txBox="1"/>
          <p:nvPr/>
        </p:nvSpPr>
        <p:spPr>
          <a:xfrm>
            <a:off x="10268495" y="-836768"/>
            <a:ext cx="42992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endParaRPr lang="uk-UA" sz="4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4" name="TextBox 103"/>
          <p:cNvSpPr txBox="1"/>
          <p:nvPr/>
        </p:nvSpPr>
        <p:spPr>
          <a:xfrm>
            <a:off x="919727" y="-899523"/>
            <a:ext cx="466490" cy="7696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lang="uk-UA" sz="4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1" name="Рисунок 110">
            <a:extLst>
              <a:ext uri="{FF2B5EF4-FFF2-40B4-BE49-F238E27FC236}">
                <a16:creationId xmlns="" xmlns:a16="http://schemas.microsoft.com/office/drawing/2014/main" id="{3192FEA7-0B23-4FFB-8A71-047DC8F9350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65" t="43000" r="48694" b="43158"/>
          <a:stretch/>
        </p:blipFill>
        <p:spPr>
          <a:xfrm>
            <a:off x="5943803" y="-659045"/>
            <a:ext cx="454720" cy="567792"/>
          </a:xfrm>
          <a:prstGeom prst="rect">
            <a:avLst/>
          </a:prstGeom>
        </p:spPr>
      </p:pic>
      <p:pic>
        <p:nvPicPr>
          <p:cNvPr id="114" name="Рисунок 113">
            <a:extLst>
              <a:ext uri="{FF2B5EF4-FFF2-40B4-BE49-F238E27FC236}">
                <a16:creationId xmlns="" xmlns:a16="http://schemas.microsoft.com/office/drawing/2014/main" id="{A0D61C55-25D5-44F0-90E4-713DCD9243A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66" t="43000" r="66693" b="43158"/>
          <a:stretch/>
        </p:blipFill>
        <p:spPr>
          <a:xfrm>
            <a:off x="1779067" y="2755545"/>
            <a:ext cx="454720" cy="567792"/>
          </a:xfrm>
          <a:prstGeom prst="rect">
            <a:avLst/>
          </a:prstGeom>
        </p:spPr>
      </p:pic>
      <p:sp>
        <p:nvSpPr>
          <p:cNvPr id="39" name="Прямоугольник 38"/>
          <p:cNvSpPr/>
          <p:nvPr/>
        </p:nvSpPr>
        <p:spPr>
          <a:xfrm>
            <a:off x="969729" y="3427067"/>
            <a:ext cx="7892565" cy="224676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uk-UA" sz="2800" b="1" dirty="0" smtClean="0">
                <a:solidFill>
                  <a:schemeClr val="bg1"/>
                </a:solidFill>
                <a:ea typeface="Calibri" panose="020F0502020204030204" pitchFamily="34" charset="0"/>
              </a:rPr>
              <a:t>Запишіть число, в якому:</a:t>
            </a:r>
          </a:p>
          <a:p>
            <a:r>
              <a:rPr lang="uk-UA" sz="2800" b="1" dirty="0" smtClean="0">
                <a:solidFill>
                  <a:schemeClr val="bg1"/>
                </a:solidFill>
                <a:ea typeface="Calibri" panose="020F0502020204030204" pitchFamily="34" charset="0"/>
              </a:rPr>
              <a:t>* 5с. 3д.; </a:t>
            </a:r>
            <a:r>
              <a:rPr lang="uk-UA" sz="2800" b="1" dirty="0">
                <a:solidFill>
                  <a:schemeClr val="bg1"/>
                </a:solidFill>
                <a:ea typeface="Calibri" panose="020F0502020204030204" pitchFamily="34" charset="0"/>
              </a:rPr>
              <a:t> </a:t>
            </a:r>
            <a:r>
              <a:rPr lang="uk-UA" sz="2800" b="1" dirty="0" smtClean="0">
                <a:solidFill>
                  <a:schemeClr val="bg1"/>
                </a:solidFill>
                <a:ea typeface="Calibri" panose="020F0502020204030204" pitchFamily="34" charset="0"/>
              </a:rPr>
              <a:t>   * 5с. 3од.; </a:t>
            </a:r>
          </a:p>
          <a:p>
            <a:r>
              <a:rPr lang="uk-UA" sz="2800" b="1" dirty="0" smtClean="0">
                <a:solidFill>
                  <a:schemeClr val="bg1"/>
                </a:solidFill>
                <a:ea typeface="Calibri" panose="020F0502020204030204" pitchFamily="34" charset="0"/>
              </a:rPr>
              <a:t>* 1од. ІІІ розряду, 4од. ІІ розряду, 7од. І розряду;</a:t>
            </a:r>
          </a:p>
          <a:p>
            <a:r>
              <a:rPr lang="uk-UA" sz="2800" b="1" dirty="0" smtClean="0">
                <a:solidFill>
                  <a:schemeClr val="bg1"/>
                </a:solidFill>
                <a:ea typeface="Calibri" panose="020F0502020204030204" pitchFamily="34" charset="0"/>
              </a:rPr>
              <a:t>* 4од. ІІІ розряду, 7од. ІІ розряду;</a:t>
            </a:r>
          </a:p>
          <a:p>
            <a:r>
              <a:rPr lang="uk-UA" sz="2800" b="1" dirty="0" smtClean="0">
                <a:solidFill>
                  <a:schemeClr val="bg1"/>
                </a:solidFill>
                <a:ea typeface="Calibri" panose="020F0502020204030204" pitchFamily="34" charset="0"/>
              </a:rPr>
              <a:t>* 7од. ІІІ розряду, 4од. І розряду</a:t>
            </a:r>
          </a:p>
        </p:txBody>
      </p:sp>
      <p:pic>
        <p:nvPicPr>
          <p:cNvPr id="44" name="Рисунок 43">
            <a:extLst>
              <a:ext uri="{FF2B5EF4-FFF2-40B4-BE49-F238E27FC236}">
                <a16:creationId xmlns="" xmlns:a16="http://schemas.microsoft.com/office/drawing/2014/main" id="{74F6DDAE-519B-4BD3-9E5A-A1FAE269018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16" t="42297" r="4743" b="43861"/>
          <a:stretch/>
        </p:blipFill>
        <p:spPr>
          <a:xfrm>
            <a:off x="2050930" y="2750265"/>
            <a:ext cx="454720" cy="567792"/>
          </a:xfrm>
          <a:prstGeom prst="rect">
            <a:avLst/>
          </a:prstGeom>
        </p:spPr>
      </p:pic>
      <p:pic>
        <p:nvPicPr>
          <p:cNvPr id="49" name="Рисунок 48">
            <a:extLst>
              <a:ext uri="{FF2B5EF4-FFF2-40B4-BE49-F238E27FC236}">
                <a16:creationId xmlns="" xmlns:a16="http://schemas.microsoft.com/office/drawing/2014/main" id="{74F6DDAE-519B-4BD3-9E5A-A1FAE269018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16" t="42297" r="4743" b="43861"/>
          <a:stretch/>
        </p:blipFill>
        <p:spPr>
          <a:xfrm>
            <a:off x="3142422" y="2750265"/>
            <a:ext cx="454720" cy="567792"/>
          </a:xfrm>
          <a:prstGeom prst="rect">
            <a:avLst/>
          </a:prstGeom>
        </p:spPr>
      </p:pic>
      <p:pic>
        <p:nvPicPr>
          <p:cNvPr id="51" name="Рисунок 50">
            <a:extLst>
              <a:ext uri="{FF2B5EF4-FFF2-40B4-BE49-F238E27FC236}">
                <a16:creationId xmlns="" xmlns:a16="http://schemas.microsoft.com/office/drawing/2014/main" id="{569BEFE1-71C2-4A73-A615-C92D9944917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30" t="43000" r="84929" b="43158"/>
          <a:stretch/>
        </p:blipFill>
        <p:spPr>
          <a:xfrm>
            <a:off x="4305040" y="2787151"/>
            <a:ext cx="454720" cy="567792"/>
          </a:xfrm>
          <a:prstGeom prst="rect">
            <a:avLst/>
          </a:prstGeom>
        </p:spPr>
      </p:pic>
      <p:pic>
        <p:nvPicPr>
          <p:cNvPr id="54" name="Рисунок 53">
            <a:extLst>
              <a:ext uri="{FF2B5EF4-FFF2-40B4-BE49-F238E27FC236}">
                <a16:creationId xmlns="" xmlns:a16="http://schemas.microsoft.com/office/drawing/2014/main" id="{569BEFE1-71C2-4A73-A615-C92D9944917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30" t="43000" r="84929" b="43158"/>
          <a:stretch/>
        </p:blipFill>
        <p:spPr>
          <a:xfrm>
            <a:off x="4916012" y="-693278"/>
            <a:ext cx="454720" cy="567792"/>
          </a:xfrm>
          <a:prstGeom prst="rect">
            <a:avLst/>
          </a:prstGeom>
        </p:spPr>
      </p:pic>
      <p:pic>
        <p:nvPicPr>
          <p:cNvPr id="55" name="Рисунок 54">
            <a:extLst>
              <a:ext uri="{FF2B5EF4-FFF2-40B4-BE49-F238E27FC236}">
                <a16:creationId xmlns="" xmlns:a16="http://schemas.microsoft.com/office/drawing/2014/main" id="{74F6DDAE-519B-4BD3-9E5A-A1FAE269018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16" t="42297" r="4743" b="43861"/>
          <a:stretch/>
        </p:blipFill>
        <p:spPr>
          <a:xfrm>
            <a:off x="6428271" y="2750265"/>
            <a:ext cx="454720" cy="567792"/>
          </a:xfrm>
          <a:prstGeom prst="rect">
            <a:avLst/>
          </a:prstGeom>
        </p:spPr>
      </p:pic>
      <p:sp>
        <p:nvSpPr>
          <p:cNvPr id="57" name="TextBox 56"/>
          <p:cNvSpPr txBox="1"/>
          <p:nvPr/>
        </p:nvSpPr>
        <p:spPr>
          <a:xfrm>
            <a:off x="339119" y="-720896"/>
            <a:ext cx="5806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кг</a:t>
            </a:r>
            <a:endParaRPr lang="uk-UA" sz="3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9432110" y="-821837"/>
            <a:ext cx="3898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endParaRPr lang="uk-UA" sz="3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165375" y="-1004792"/>
            <a:ext cx="6848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см</a:t>
            </a:r>
            <a:endParaRPr lang="uk-UA" sz="3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7" name="Рисунок 66">
            <a:extLst>
              <a:ext uri="{FF2B5EF4-FFF2-40B4-BE49-F238E27FC236}">
                <a16:creationId xmlns="" xmlns:a16="http://schemas.microsoft.com/office/drawing/2014/main" id="{569BEFE1-71C2-4A73-A615-C92D9944917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30" t="43000" r="84929" b="43158"/>
          <a:stretch/>
        </p:blipFill>
        <p:spPr>
          <a:xfrm>
            <a:off x="4356774" y="-661963"/>
            <a:ext cx="408252" cy="509770"/>
          </a:xfrm>
          <a:prstGeom prst="rect">
            <a:avLst/>
          </a:prstGeom>
        </p:spPr>
      </p:pic>
      <p:pic>
        <p:nvPicPr>
          <p:cNvPr id="69" name="Рисунок 68">
            <a:extLst>
              <a:ext uri="{FF2B5EF4-FFF2-40B4-BE49-F238E27FC236}">
                <a16:creationId xmlns="" xmlns:a16="http://schemas.microsoft.com/office/drawing/2014/main" id="{74F6DDAE-519B-4BD3-9E5A-A1FAE269018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16" t="42297" r="4743" b="43861"/>
          <a:stretch/>
        </p:blipFill>
        <p:spPr>
          <a:xfrm>
            <a:off x="7460183" y="2750265"/>
            <a:ext cx="454720" cy="567792"/>
          </a:xfrm>
          <a:prstGeom prst="rect">
            <a:avLst/>
          </a:prstGeom>
        </p:spPr>
      </p:pic>
      <p:pic>
        <p:nvPicPr>
          <p:cNvPr id="71" name="Рисунок 70">
            <a:extLst>
              <a:ext uri="{FF2B5EF4-FFF2-40B4-BE49-F238E27FC236}">
                <a16:creationId xmlns="" xmlns:a16="http://schemas.microsoft.com/office/drawing/2014/main" id="{C032AF8F-DE61-4584-B773-C251183078D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91" t="43000" r="40168" b="43158"/>
          <a:stretch/>
        </p:blipFill>
        <p:spPr>
          <a:xfrm>
            <a:off x="6428271" y="-681626"/>
            <a:ext cx="454720" cy="567792"/>
          </a:xfrm>
          <a:prstGeom prst="rect">
            <a:avLst/>
          </a:prstGeom>
        </p:spPr>
      </p:pic>
      <p:sp>
        <p:nvSpPr>
          <p:cNvPr id="72" name="TextBox 71"/>
          <p:cNvSpPr txBox="1"/>
          <p:nvPr/>
        </p:nvSpPr>
        <p:spPr>
          <a:xfrm>
            <a:off x="3584741" y="-785514"/>
            <a:ext cx="5902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хв</a:t>
            </a:r>
            <a:endParaRPr lang="uk-UA" sz="3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3194673" y="-841999"/>
            <a:ext cx="4154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</a:t>
            </a:r>
            <a:endParaRPr lang="uk-UA" sz="3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4" name="Рисунок 83">
            <a:extLst>
              <a:ext uri="{FF2B5EF4-FFF2-40B4-BE49-F238E27FC236}">
                <a16:creationId xmlns="" xmlns:a16="http://schemas.microsoft.com/office/drawing/2014/main" id="{F53CA702-EB0F-4C53-BD43-38D01341E94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77" t="43000" r="76482" b="43158"/>
          <a:stretch/>
        </p:blipFill>
        <p:spPr>
          <a:xfrm>
            <a:off x="4129414" y="-677292"/>
            <a:ext cx="454720" cy="567792"/>
          </a:xfrm>
          <a:prstGeom prst="rect">
            <a:avLst/>
          </a:prstGeom>
        </p:spPr>
      </p:pic>
      <p:pic>
        <p:nvPicPr>
          <p:cNvPr id="76" name="Рисунок 75">
            <a:extLst>
              <a:ext uri="{FF2B5EF4-FFF2-40B4-BE49-F238E27FC236}">
                <a16:creationId xmlns="" xmlns:a16="http://schemas.microsoft.com/office/drawing/2014/main" id="{3192FEA7-0B23-4FFB-8A71-047DC8F9350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65" t="43000" r="48694" b="43158"/>
          <a:stretch/>
        </p:blipFill>
        <p:spPr>
          <a:xfrm>
            <a:off x="2889815" y="2787151"/>
            <a:ext cx="454720" cy="567792"/>
          </a:xfrm>
          <a:prstGeom prst="rect">
            <a:avLst/>
          </a:prstGeom>
        </p:spPr>
      </p:pic>
      <p:pic>
        <p:nvPicPr>
          <p:cNvPr id="85" name="Рисунок 84">
            <a:extLst>
              <a:ext uri="{FF2B5EF4-FFF2-40B4-BE49-F238E27FC236}">
                <a16:creationId xmlns="" xmlns:a16="http://schemas.microsoft.com/office/drawing/2014/main" id="{A0D61C55-25D5-44F0-90E4-713DCD9243A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66" t="43000" r="66693" b="43158"/>
          <a:stretch/>
        </p:blipFill>
        <p:spPr>
          <a:xfrm>
            <a:off x="3585376" y="2787151"/>
            <a:ext cx="454720" cy="567792"/>
          </a:xfrm>
          <a:prstGeom prst="rect">
            <a:avLst/>
          </a:prstGeom>
        </p:spPr>
      </p:pic>
      <p:pic>
        <p:nvPicPr>
          <p:cNvPr id="86" name="Рисунок 85">
            <a:extLst>
              <a:ext uri="{FF2B5EF4-FFF2-40B4-BE49-F238E27FC236}">
                <a16:creationId xmlns="" xmlns:a16="http://schemas.microsoft.com/office/drawing/2014/main" id="{7AA62F5F-8E9F-4758-87A7-86AD87DB951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13" t="43000" r="58246" b="43158"/>
          <a:stretch/>
        </p:blipFill>
        <p:spPr>
          <a:xfrm>
            <a:off x="4588968" y="2782699"/>
            <a:ext cx="454720" cy="567792"/>
          </a:xfrm>
          <a:prstGeom prst="rect">
            <a:avLst/>
          </a:prstGeom>
        </p:spPr>
      </p:pic>
      <p:pic>
        <p:nvPicPr>
          <p:cNvPr id="87" name="Рисунок 86">
            <a:extLst>
              <a:ext uri="{FF2B5EF4-FFF2-40B4-BE49-F238E27FC236}">
                <a16:creationId xmlns="" xmlns:a16="http://schemas.microsoft.com/office/drawing/2014/main" id="{7AA62F5F-8E9F-4758-87A7-86AD87DB951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13" t="43000" r="58246" b="43158"/>
          <a:stretch/>
        </p:blipFill>
        <p:spPr>
          <a:xfrm>
            <a:off x="5716443" y="2762839"/>
            <a:ext cx="454720" cy="567792"/>
          </a:xfrm>
          <a:prstGeom prst="rect">
            <a:avLst/>
          </a:prstGeom>
        </p:spPr>
      </p:pic>
      <p:pic>
        <p:nvPicPr>
          <p:cNvPr id="88" name="Рисунок 87">
            <a:extLst>
              <a:ext uri="{FF2B5EF4-FFF2-40B4-BE49-F238E27FC236}">
                <a16:creationId xmlns:a16="http://schemas.microsoft.com/office/drawing/2014/main" xmlns="" id="{1A309B92-E806-4B19-BD8C-2FC1C585B53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921" t="43525" r="31307" b="43439"/>
          <a:stretch/>
        </p:blipFill>
        <p:spPr>
          <a:xfrm>
            <a:off x="6092031" y="2780529"/>
            <a:ext cx="445132" cy="565982"/>
          </a:xfrm>
          <a:prstGeom prst="rect">
            <a:avLst/>
          </a:prstGeom>
        </p:spPr>
      </p:pic>
      <p:pic>
        <p:nvPicPr>
          <p:cNvPr id="89" name="Рисунок 88">
            <a:extLst>
              <a:ext uri="{FF2B5EF4-FFF2-40B4-BE49-F238E27FC236}">
                <a16:creationId xmlns:a16="http://schemas.microsoft.com/office/drawing/2014/main" xmlns="" id="{1A309B92-E806-4B19-BD8C-2FC1C585B53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921" t="43525" r="31307" b="43439"/>
          <a:stretch/>
        </p:blipFill>
        <p:spPr>
          <a:xfrm>
            <a:off x="7174426" y="2788961"/>
            <a:ext cx="445132" cy="565982"/>
          </a:xfrm>
          <a:prstGeom prst="rect">
            <a:avLst/>
          </a:prstGeom>
        </p:spPr>
      </p:pic>
      <p:pic>
        <p:nvPicPr>
          <p:cNvPr id="90" name="Рисунок 89">
            <a:extLst>
              <a:ext uri="{FF2B5EF4-FFF2-40B4-BE49-F238E27FC236}">
                <a16:creationId xmlns="" xmlns:a16="http://schemas.microsoft.com/office/drawing/2014/main" id="{7AA62F5F-8E9F-4758-87A7-86AD87DB951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13" t="43000" r="58246" b="43158"/>
          <a:stretch/>
        </p:blipFill>
        <p:spPr>
          <a:xfrm>
            <a:off x="7905526" y="2786681"/>
            <a:ext cx="454720" cy="567792"/>
          </a:xfrm>
          <a:prstGeom prst="rect">
            <a:avLst/>
          </a:prstGeom>
        </p:spPr>
      </p:pic>
      <p:pic>
        <p:nvPicPr>
          <p:cNvPr id="53" name="Рисунок 52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12" t="18143" r="6696" b="5524"/>
          <a:stretch/>
        </p:blipFill>
        <p:spPr>
          <a:xfrm>
            <a:off x="5410166" y="1086851"/>
            <a:ext cx="2268000" cy="1116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980593" y="5691813"/>
            <a:ext cx="7870837" cy="83099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2400" b="1" dirty="0" err="1"/>
              <a:t>Скільки</a:t>
            </a:r>
            <a:r>
              <a:rPr lang="ru-RU" sz="2400" b="1" dirty="0"/>
              <a:t> в кожному </a:t>
            </a:r>
            <a:r>
              <a:rPr lang="ru-RU" sz="2400" b="1" dirty="0" err="1"/>
              <a:t>числі</a:t>
            </a:r>
            <a:r>
              <a:rPr lang="ru-RU" sz="2400" b="1" dirty="0"/>
              <a:t> </a:t>
            </a:r>
            <a:r>
              <a:rPr lang="ru-RU" sz="2400" b="1" dirty="0" err="1"/>
              <a:t>сотень</a:t>
            </a:r>
            <a:r>
              <a:rPr lang="ru-RU" sz="2400" b="1" dirty="0"/>
              <a:t>? </a:t>
            </a:r>
            <a:r>
              <a:rPr lang="ru-RU" sz="2400" b="1" dirty="0" err="1"/>
              <a:t>десятків</a:t>
            </a:r>
            <a:r>
              <a:rPr lang="ru-RU" sz="2400" b="1" dirty="0"/>
              <a:t>? </a:t>
            </a:r>
            <a:r>
              <a:rPr lang="ru-RU" sz="2400" b="1" dirty="0" err="1" smtClean="0"/>
              <a:t>одиниць</a:t>
            </a:r>
            <a:r>
              <a:rPr lang="ru-RU" sz="2400" b="1" dirty="0" smtClean="0"/>
              <a:t>?</a:t>
            </a:r>
            <a:r>
              <a:rPr lang="ru-RU" sz="2400" dirty="0"/>
              <a:t> </a:t>
            </a:r>
            <a:endParaRPr lang="ru-RU" sz="2400" dirty="0" smtClean="0"/>
          </a:p>
          <a:p>
            <a:r>
              <a:rPr lang="ru-RU" sz="2400" b="1" dirty="0" smtClean="0"/>
              <a:t>Під </a:t>
            </a:r>
            <a:r>
              <a:rPr lang="ru-RU" sz="2400" b="1" dirty="0" err="1"/>
              <a:t>кожним</a:t>
            </a:r>
            <a:r>
              <a:rPr lang="ru-RU" sz="2400" b="1" dirty="0"/>
              <a:t> з них запиши число, яке на 1 </a:t>
            </a:r>
            <a:r>
              <a:rPr lang="ru-RU" sz="2400" b="1" dirty="0" err="1"/>
              <a:t>менше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27400510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66" grpId="0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963244" y="587762"/>
            <a:ext cx="10169347" cy="825808"/>
          </a:xfrm>
          <a:prstGeom prst="rect">
            <a:avLst/>
          </a:prstGeom>
          <a:solidFill>
            <a:srgbClr val="7030A0"/>
          </a:solidFill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Розкладіть </a:t>
            </a:r>
            <a:r>
              <a:rPr lang="ru-RU" sz="4000" b="1" dirty="0"/>
              <a:t>на розрядні доданки числа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6" name="AutoShape 2" descr="Cute Cartoon Senior People Set. Happy Old People, Men And Women ..."/>
          <p:cNvSpPr>
            <a:spLocks noChangeAspect="1" noChangeArrowheads="1"/>
          </p:cNvSpPr>
          <p:nvPr/>
        </p:nvSpPr>
        <p:spPr bwMode="auto">
          <a:xfrm>
            <a:off x="155474" y="-144496"/>
            <a:ext cx="304602" cy="304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AutoShape 4" descr="Set Of Diverse Vector People. Men And Women, Young And Old ..."/>
          <p:cNvSpPr>
            <a:spLocks noChangeAspect="1" noChangeArrowheads="1"/>
          </p:cNvSpPr>
          <p:nvPr/>
        </p:nvSpPr>
        <p:spPr bwMode="auto">
          <a:xfrm>
            <a:off x="307774" y="7939"/>
            <a:ext cx="304602" cy="304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AutoShape 6" descr="Set Of Diverse Vector People. Men And Women, Young And Old ..."/>
          <p:cNvSpPr>
            <a:spLocks noChangeAspect="1" noChangeArrowheads="1"/>
          </p:cNvSpPr>
          <p:nvPr/>
        </p:nvSpPr>
        <p:spPr bwMode="auto">
          <a:xfrm>
            <a:off x="460075" y="160374"/>
            <a:ext cx="304602" cy="304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AutoShape 2" descr="Відпочинок на Чорному морі 2020 , Чорне море бази відпочинку Україна"/>
          <p:cNvSpPr>
            <a:spLocks noChangeAspect="1" noChangeArrowheads="1"/>
          </p:cNvSpPr>
          <p:nvPr/>
        </p:nvSpPr>
        <p:spPr bwMode="auto">
          <a:xfrm>
            <a:off x="612376" y="312810"/>
            <a:ext cx="304602" cy="304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1" name="Рисунок 20">
            <a:extLst>
              <a:ext uri="{FF2B5EF4-FFF2-40B4-BE49-F238E27FC236}">
                <a16:creationId xmlns="" xmlns:a16="http://schemas.microsoft.com/office/drawing/2014/main" id="{5E716230-8E03-4B95-B600-E59172F5457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28" t="12091" r="84872" b="82918"/>
          <a:stretch/>
        </p:blipFill>
        <p:spPr>
          <a:xfrm>
            <a:off x="2728605" y="-510299"/>
            <a:ext cx="420932" cy="276565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="" xmlns:a16="http://schemas.microsoft.com/office/drawing/2014/main" id="{569BEFE1-71C2-4A73-A615-C92D9944917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30" t="43000" r="84929" b="43158"/>
          <a:stretch/>
        </p:blipFill>
        <p:spPr>
          <a:xfrm>
            <a:off x="3410888" y="-681624"/>
            <a:ext cx="454720" cy="567792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="" xmlns:a16="http://schemas.microsoft.com/office/drawing/2014/main" id="{F53CA702-EB0F-4C53-BD43-38D01341E94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77" t="43000" r="76482" b="43158"/>
          <a:stretch/>
        </p:blipFill>
        <p:spPr>
          <a:xfrm>
            <a:off x="4013210" y="-672324"/>
            <a:ext cx="454720" cy="567792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="" xmlns:a16="http://schemas.microsoft.com/office/drawing/2014/main" id="{A0D61C55-25D5-44F0-90E4-713DCD9243A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66" t="43000" r="66693" b="43158"/>
          <a:stretch/>
        </p:blipFill>
        <p:spPr>
          <a:xfrm>
            <a:off x="4576782" y="-676929"/>
            <a:ext cx="454720" cy="567792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="" xmlns:a16="http://schemas.microsoft.com/office/drawing/2014/main" id="{7AA62F5F-8E9F-4758-87A7-86AD87DB951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13" t="43000" r="58246" b="43158"/>
          <a:stretch/>
        </p:blipFill>
        <p:spPr>
          <a:xfrm>
            <a:off x="5143372" y="-695929"/>
            <a:ext cx="454720" cy="567792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="" xmlns:a16="http://schemas.microsoft.com/office/drawing/2014/main" id="{3192FEA7-0B23-4FFB-8A71-047DC8F9350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65" t="43000" r="48694" b="43158"/>
          <a:stretch/>
        </p:blipFill>
        <p:spPr>
          <a:xfrm>
            <a:off x="5656339" y="-663451"/>
            <a:ext cx="454720" cy="567792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="" xmlns:a16="http://schemas.microsoft.com/office/drawing/2014/main" id="{C032AF8F-DE61-4584-B773-C251183078D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91" t="43000" r="40168" b="43158"/>
          <a:stretch/>
        </p:blipFill>
        <p:spPr>
          <a:xfrm>
            <a:off x="6098651" y="-1123058"/>
            <a:ext cx="454720" cy="567792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="" xmlns:a16="http://schemas.microsoft.com/office/drawing/2014/main" id="{1A309B92-E806-4B19-BD8C-2FC1C585B53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921" t="43525" r="31307" b="43439"/>
          <a:stretch/>
        </p:blipFill>
        <p:spPr>
          <a:xfrm>
            <a:off x="6809761" y="-634892"/>
            <a:ext cx="420547" cy="534723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="" xmlns:a16="http://schemas.microsoft.com/office/drawing/2014/main" id="{7789B4E2-D455-4B48-982A-12838205C96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783" t="43000" r="21976" b="43158"/>
          <a:stretch/>
        </p:blipFill>
        <p:spPr>
          <a:xfrm>
            <a:off x="7398668" y="-655911"/>
            <a:ext cx="454720" cy="567792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="" xmlns:a16="http://schemas.microsoft.com/office/drawing/2014/main" id="{14E5C802-CA0B-419B-9806-0981AA33D57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06" t="43000" r="13053" b="43158"/>
          <a:stretch/>
        </p:blipFill>
        <p:spPr>
          <a:xfrm>
            <a:off x="7995887" y="-676929"/>
            <a:ext cx="454720" cy="567792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="" xmlns:a16="http://schemas.microsoft.com/office/drawing/2014/main" id="{74F6DDAE-519B-4BD3-9E5A-A1FAE269018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16" t="42297" r="4743" b="43861"/>
          <a:stretch/>
        </p:blipFill>
        <p:spPr>
          <a:xfrm>
            <a:off x="8478225" y="-695929"/>
            <a:ext cx="454720" cy="567792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="" xmlns:a16="http://schemas.microsoft.com/office/drawing/2014/main" id="{2987296F-E6CA-41D0-B248-3D75EFBA2E6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4" t="10718" r="90982" b="82891"/>
          <a:stretch/>
        </p:blipFill>
        <p:spPr>
          <a:xfrm>
            <a:off x="9226119" y="-534204"/>
            <a:ext cx="302667" cy="272949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="" xmlns:a16="http://schemas.microsoft.com/office/drawing/2014/main" id="{F92BA416-09A9-4EE9-93B0-FE06BB79CCD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53" t="10718" r="77803" b="82891"/>
          <a:stretch/>
        </p:blipFill>
        <p:spPr>
          <a:xfrm>
            <a:off x="9821960" y="-552900"/>
            <a:ext cx="312405" cy="281731"/>
          </a:xfrm>
          <a:prstGeom prst="rect">
            <a:avLst/>
          </a:prstGeom>
        </p:spPr>
      </p:pic>
      <p:sp>
        <p:nvSpPr>
          <p:cNvPr id="72" name="Скругленный прямоугольник 9">
            <a:extLst>
              <a:ext uri="{FF2B5EF4-FFF2-40B4-BE49-F238E27FC236}">
                <a16:creationId xmlns="" xmlns:a16="http://schemas.microsoft.com/office/drawing/2014/main" id="{7BE113B6-F534-4DDE-B52F-FA451595F34D}"/>
              </a:ext>
            </a:extLst>
          </p:cNvPr>
          <p:cNvSpPr/>
          <p:nvPr/>
        </p:nvSpPr>
        <p:spPr>
          <a:xfrm>
            <a:off x="990980" y="1570806"/>
            <a:ext cx="1284627" cy="741634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b="1" dirty="0" smtClean="0"/>
              <a:t>673 = </a:t>
            </a:r>
            <a:endParaRPr lang="ru-RU" sz="3200" b="1" dirty="0"/>
          </a:p>
        </p:txBody>
      </p:sp>
      <p:sp>
        <p:nvSpPr>
          <p:cNvPr id="84" name="Скругленный прямоугольник 9">
            <a:extLst>
              <a:ext uri="{FF2B5EF4-FFF2-40B4-BE49-F238E27FC236}">
                <a16:creationId xmlns="" xmlns:a16="http://schemas.microsoft.com/office/drawing/2014/main" id="{7BE113B6-F534-4DDE-B52F-FA451595F34D}"/>
              </a:ext>
            </a:extLst>
          </p:cNvPr>
          <p:cNvSpPr/>
          <p:nvPr/>
        </p:nvSpPr>
        <p:spPr>
          <a:xfrm>
            <a:off x="4849428" y="1673046"/>
            <a:ext cx="1222692" cy="701319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b="1" dirty="0" smtClean="0"/>
              <a:t>804 =</a:t>
            </a:r>
            <a:endParaRPr lang="uk-UA" sz="3200" b="1" dirty="0"/>
          </a:p>
        </p:txBody>
      </p:sp>
      <p:sp>
        <p:nvSpPr>
          <p:cNvPr id="34" name="Скругленный прямоугольник 9">
            <a:extLst>
              <a:ext uri="{FF2B5EF4-FFF2-40B4-BE49-F238E27FC236}">
                <a16:creationId xmlns="" xmlns:a16="http://schemas.microsoft.com/office/drawing/2014/main" id="{7BE113B6-F534-4DDE-B52F-FA451595F34D}"/>
              </a:ext>
            </a:extLst>
          </p:cNvPr>
          <p:cNvSpPr/>
          <p:nvPr/>
        </p:nvSpPr>
        <p:spPr>
          <a:xfrm>
            <a:off x="7995887" y="1706524"/>
            <a:ext cx="1325599" cy="675169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b="1" dirty="0" smtClean="0"/>
              <a:t>420 =</a:t>
            </a:r>
            <a:endParaRPr lang="uk-UA" sz="3200" b="1" dirty="0"/>
          </a:p>
        </p:txBody>
      </p:sp>
      <p:sp>
        <p:nvSpPr>
          <p:cNvPr id="36" name="Скругленный прямоугольник 9">
            <a:extLst>
              <a:ext uri="{FF2B5EF4-FFF2-40B4-BE49-F238E27FC236}">
                <a16:creationId xmlns="" xmlns:a16="http://schemas.microsoft.com/office/drawing/2014/main" id="{7BE113B6-F534-4DDE-B52F-FA451595F34D}"/>
              </a:ext>
            </a:extLst>
          </p:cNvPr>
          <p:cNvSpPr/>
          <p:nvPr/>
        </p:nvSpPr>
        <p:spPr>
          <a:xfrm>
            <a:off x="2275607" y="1607590"/>
            <a:ext cx="2328854" cy="694853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b="1" dirty="0" smtClean="0"/>
              <a:t>600 + 70 + 3 </a:t>
            </a:r>
            <a:endParaRPr lang="ru-RU" sz="3200" b="1" dirty="0"/>
          </a:p>
        </p:txBody>
      </p:sp>
      <p:sp>
        <p:nvSpPr>
          <p:cNvPr id="38" name="Скругленный прямоугольник 9">
            <a:extLst>
              <a:ext uri="{FF2B5EF4-FFF2-40B4-BE49-F238E27FC236}">
                <a16:creationId xmlns="" xmlns:a16="http://schemas.microsoft.com/office/drawing/2014/main" id="{7BE113B6-F534-4DDE-B52F-FA451595F34D}"/>
              </a:ext>
            </a:extLst>
          </p:cNvPr>
          <p:cNvSpPr/>
          <p:nvPr/>
        </p:nvSpPr>
        <p:spPr>
          <a:xfrm>
            <a:off x="6061033" y="1666210"/>
            <a:ext cx="1554884" cy="694853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b="1" dirty="0" smtClean="0"/>
              <a:t>800 + 4 </a:t>
            </a:r>
            <a:endParaRPr lang="ru-RU" sz="3200" b="1" dirty="0"/>
          </a:p>
        </p:txBody>
      </p:sp>
      <p:sp>
        <p:nvSpPr>
          <p:cNvPr id="39" name="Скругленный прямоугольник 9">
            <a:extLst>
              <a:ext uri="{FF2B5EF4-FFF2-40B4-BE49-F238E27FC236}">
                <a16:creationId xmlns="" xmlns:a16="http://schemas.microsoft.com/office/drawing/2014/main" id="{7BE113B6-F534-4DDE-B52F-FA451595F34D}"/>
              </a:ext>
            </a:extLst>
          </p:cNvPr>
          <p:cNvSpPr/>
          <p:nvPr/>
        </p:nvSpPr>
        <p:spPr>
          <a:xfrm>
            <a:off x="9345555" y="1706524"/>
            <a:ext cx="1779622" cy="694853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b="1" dirty="0" smtClean="0"/>
              <a:t>400 + 20  </a:t>
            </a:r>
            <a:endParaRPr lang="ru-RU" sz="3200" b="1" dirty="0"/>
          </a:p>
        </p:txBody>
      </p:sp>
      <p:pic>
        <p:nvPicPr>
          <p:cNvPr id="41" name="Рисунок 4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658686" y="3516540"/>
            <a:ext cx="2604843" cy="2667773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</p:pic>
      <p:sp>
        <p:nvSpPr>
          <p:cNvPr id="42" name="Прямоугольник 41"/>
          <p:cNvSpPr/>
          <p:nvPr/>
        </p:nvSpPr>
        <p:spPr>
          <a:xfrm>
            <a:off x="1052017" y="2853730"/>
            <a:ext cx="3415913" cy="461665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b="1" dirty="0" err="1" smtClean="0">
                <a:solidFill>
                  <a:srgbClr val="7030A0"/>
                </a:solidFill>
              </a:rPr>
              <a:t>Обчисліть</a:t>
            </a:r>
            <a:r>
              <a:rPr lang="ru-RU" sz="2400" b="1" dirty="0" smtClean="0">
                <a:solidFill>
                  <a:srgbClr val="7030A0"/>
                </a:solidFill>
              </a:rPr>
              <a:t> вирази </a:t>
            </a:r>
            <a:r>
              <a:rPr lang="ru-RU" sz="2400" b="1" dirty="0" err="1" smtClean="0">
                <a:solidFill>
                  <a:srgbClr val="7030A0"/>
                </a:solidFill>
              </a:rPr>
              <a:t>усно</a:t>
            </a:r>
            <a:endParaRPr lang="ru-RU" sz="2400" b="1" dirty="0">
              <a:solidFill>
                <a:srgbClr val="7030A0"/>
              </a:solidFill>
            </a:endParaRPr>
          </a:p>
        </p:txBody>
      </p:sp>
      <p:sp>
        <p:nvSpPr>
          <p:cNvPr id="43" name="Скругленный прямоугольник 9">
            <a:extLst>
              <a:ext uri="{FF2B5EF4-FFF2-40B4-BE49-F238E27FC236}">
                <a16:creationId xmlns="" xmlns:a16="http://schemas.microsoft.com/office/drawing/2014/main" id="{7BE113B6-F534-4DDE-B52F-FA451595F34D}"/>
              </a:ext>
            </a:extLst>
          </p:cNvPr>
          <p:cNvSpPr/>
          <p:nvPr/>
        </p:nvSpPr>
        <p:spPr>
          <a:xfrm>
            <a:off x="7328396" y="4180672"/>
            <a:ext cx="1037762" cy="741634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200" b="1" dirty="0" smtClean="0"/>
              <a:t>275</a:t>
            </a:r>
            <a:endParaRPr lang="ru-RU" sz="3200" b="1" dirty="0"/>
          </a:p>
        </p:txBody>
      </p:sp>
      <p:sp>
        <p:nvSpPr>
          <p:cNvPr id="44" name="Скругленный прямоугольник 9">
            <a:extLst>
              <a:ext uri="{FF2B5EF4-FFF2-40B4-BE49-F238E27FC236}">
                <a16:creationId xmlns="" xmlns:a16="http://schemas.microsoft.com/office/drawing/2014/main" id="{7BE113B6-F534-4DDE-B52F-FA451595F34D}"/>
              </a:ext>
            </a:extLst>
          </p:cNvPr>
          <p:cNvSpPr/>
          <p:nvPr/>
        </p:nvSpPr>
        <p:spPr>
          <a:xfrm>
            <a:off x="2596666" y="3486233"/>
            <a:ext cx="1050309" cy="718243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200" b="1" dirty="0" smtClean="0"/>
              <a:t>707</a:t>
            </a:r>
            <a:endParaRPr lang="uk-UA" sz="3200" b="1" dirty="0"/>
          </a:p>
        </p:txBody>
      </p:sp>
      <p:sp>
        <p:nvSpPr>
          <p:cNvPr id="45" name="Скругленный прямоугольник 9">
            <a:extLst>
              <a:ext uri="{FF2B5EF4-FFF2-40B4-BE49-F238E27FC236}">
                <a16:creationId xmlns="" xmlns:a16="http://schemas.microsoft.com/office/drawing/2014/main" id="{7BE113B6-F534-4DDE-B52F-FA451595F34D}"/>
              </a:ext>
            </a:extLst>
          </p:cNvPr>
          <p:cNvSpPr/>
          <p:nvPr/>
        </p:nvSpPr>
        <p:spPr>
          <a:xfrm>
            <a:off x="2835307" y="4247959"/>
            <a:ext cx="1039687" cy="674763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200" b="1" dirty="0" smtClean="0"/>
              <a:t>770</a:t>
            </a:r>
            <a:endParaRPr lang="uk-UA" sz="3200" b="1" dirty="0"/>
          </a:p>
        </p:txBody>
      </p:sp>
      <p:sp>
        <p:nvSpPr>
          <p:cNvPr id="46" name="Скругленный прямоугольник 9">
            <a:extLst>
              <a:ext uri="{FF2B5EF4-FFF2-40B4-BE49-F238E27FC236}">
                <a16:creationId xmlns="" xmlns:a16="http://schemas.microsoft.com/office/drawing/2014/main" id="{7BE113B6-F534-4DDE-B52F-FA451595F34D}"/>
              </a:ext>
            </a:extLst>
          </p:cNvPr>
          <p:cNvSpPr/>
          <p:nvPr/>
        </p:nvSpPr>
        <p:spPr>
          <a:xfrm>
            <a:off x="7322947" y="3488168"/>
            <a:ext cx="1037762" cy="694853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200" b="1" dirty="0" smtClean="0"/>
              <a:t>272</a:t>
            </a:r>
            <a:endParaRPr lang="uk-UA" sz="3200" b="1" dirty="0"/>
          </a:p>
        </p:txBody>
      </p:sp>
      <p:sp>
        <p:nvSpPr>
          <p:cNvPr id="47" name="Скругленный прямоугольник 9">
            <a:extLst>
              <a:ext uri="{FF2B5EF4-FFF2-40B4-BE49-F238E27FC236}">
                <a16:creationId xmlns="" xmlns:a16="http://schemas.microsoft.com/office/drawing/2014/main" id="{7BE113B6-F534-4DDE-B52F-FA451595F34D}"/>
              </a:ext>
            </a:extLst>
          </p:cNvPr>
          <p:cNvSpPr/>
          <p:nvPr/>
        </p:nvSpPr>
        <p:spPr>
          <a:xfrm>
            <a:off x="822444" y="3486234"/>
            <a:ext cx="1765361" cy="694853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b="1" dirty="0" smtClean="0"/>
              <a:t>700 + 7 =</a:t>
            </a:r>
            <a:endParaRPr lang="ru-RU" sz="3200" b="1" dirty="0"/>
          </a:p>
        </p:txBody>
      </p:sp>
      <p:sp>
        <p:nvSpPr>
          <p:cNvPr id="48" name="Скругленный прямоугольник 9">
            <a:extLst>
              <a:ext uri="{FF2B5EF4-FFF2-40B4-BE49-F238E27FC236}">
                <a16:creationId xmlns="" xmlns:a16="http://schemas.microsoft.com/office/drawing/2014/main" id="{7BE113B6-F534-4DDE-B52F-FA451595F34D}"/>
              </a:ext>
            </a:extLst>
          </p:cNvPr>
          <p:cNvSpPr/>
          <p:nvPr/>
        </p:nvSpPr>
        <p:spPr>
          <a:xfrm>
            <a:off x="814300" y="4227869"/>
            <a:ext cx="1983971" cy="694853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b="1" dirty="0" smtClean="0"/>
              <a:t>700 + 70 = </a:t>
            </a:r>
            <a:endParaRPr lang="ru-RU" sz="3200" b="1" dirty="0"/>
          </a:p>
        </p:txBody>
      </p:sp>
      <p:sp>
        <p:nvSpPr>
          <p:cNvPr id="49" name="Скругленный прямоугольник 9">
            <a:extLst>
              <a:ext uri="{FF2B5EF4-FFF2-40B4-BE49-F238E27FC236}">
                <a16:creationId xmlns="" xmlns:a16="http://schemas.microsoft.com/office/drawing/2014/main" id="{7BE113B6-F534-4DDE-B52F-FA451595F34D}"/>
              </a:ext>
            </a:extLst>
          </p:cNvPr>
          <p:cNvSpPr/>
          <p:nvPr/>
        </p:nvSpPr>
        <p:spPr>
          <a:xfrm>
            <a:off x="4663324" y="3511458"/>
            <a:ext cx="2665499" cy="694853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b="1" dirty="0" smtClean="0"/>
              <a:t>200 + 70 + 2 =  </a:t>
            </a:r>
            <a:endParaRPr lang="ru-RU" sz="3200" b="1" dirty="0"/>
          </a:p>
        </p:txBody>
      </p:sp>
      <p:sp>
        <p:nvSpPr>
          <p:cNvPr id="50" name="Скругленный прямоугольник 9">
            <a:extLst>
              <a:ext uri="{FF2B5EF4-FFF2-40B4-BE49-F238E27FC236}">
                <a16:creationId xmlns="" xmlns:a16="http://schemas.microsoft.com/office/drawing/2014/main" id="{7BE113B6-F534-4DDE-B52F-FA451595F34D}"/>
              </a:ext>
            </a:extLst>
          </p:cNvPr>
          <p:cNvSpPr/>
          <p:nvPr/>
        </p:nvSpPr>
        <p:spPr>
          <a:xfrm>
            <a:off x="4651871" y="4221882"/>
            <a:ext cx="2676952" cy="694853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b="1" dirty="0" smtClean="0"/>
              <a:t>200 + 70 + 5 =  </a:t>
            </a:r>
            <a:endParaRPr lang="ru-RU" sz="3200" b="1" dirty="0"/>
          </a:p>
        </p:txBody>
      </p:sp>
      <p:sp>
        <p:nvSpPr>
          <p:cNvPr id="51" name="Скругленный прямоугольник 9">
            <a:extLst>
              <a:ext uri="{FF2B5EF4-FFF2-40B4-BE49-F238E27FC236}">
                <a16:creationId xmlns="" xmlns:a16="http://schemas.microsoft.com/office/drawing/2014/main" id="{7BE113B6-F534-4DDE-B52F-FA451595F34D}"/>
              </a:ext>
            </a:extLst>
          </p:cNvPr>
          <p:cNvSpPr/>
          <p:nvPr/>
        </p:nvSpPr>
        <p:spPr>
          <a:xfrm>
            <a:off x="5169716" y="5735665"/>
            <a:ext cx="1037762" cy="741634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200" b="1" dirty="0" smtClean="0"/>
              <a:t>369</a:t>
            </a:r>
            <a:endParaRPr lang="ru-RU" sz="3200" b="1" dirty="0"/>
          </a:p>
        </p:txBody>
      </p:sp>
      <p:sp>
        <p:nvSpPr>
          <p:cNvPr id="52" name="Скругленный прямоугольник 9">
            <a:extLst>
              <a:ext uri="{FF2B5EF4-FFF2-40B4-BE49-F238E27FC236}">
                <a16:creationId xmlns="" xmlns:a16="http://schemas.microsoft.com/office/drawing/2014/main" id="{7BE113B6-F534-4DDE-B52F-FA451595F34D}"/>
              </a:ext>
            </a:extLst>
          </p:cNvPr>
          <p:cNvSpPr/>
          <p:nvPr/>
        </p:nvSpPr>
        <p:spPr>
          <a:xfrm>
            <a:off x="5120303" y="5053507"/>
            <a:ext cx="1037762" cy="653643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200" b="1" dirty="0" smtClean="0"/>
              <a:t>936</a:t>
            </a:r>
            <a:endParaRPr lang="uk-UA" sz="3200" b="1" dirty="0"/>
          </a:p>
        </p:txBody>
      </p:sp>
      <p:sp>
        <p:nvSpPr>
          <p:cNvPr id="53" name="Скругленный прямоугольник 9">
            <a:extLst>
              <a:ext uri="{FF2B5EF4-FFF2-40B4-BE49-F238E27FC236}">
                <a16:creationId xmlns="" xmlns:a16="http://schemas.microsoft.com/office/drawing/2014/main" id="{7BE113B6-F534-4DDE-B52F-FA451595F34D}"/>
              </a:ext>
            </a:extLst>
          </p:cNvPr>
          <p:cNvSpPr/>
          <p:nvPr/>
        </p:nvSpPr>
        <p:spPr>
          <a:xfrm>
            <a:off x="2563639" y="5022241"/>
            <a:ext cx="2560640" cy="694853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b="1" dirty="0" smtClean="0"/>
              <a:t>900 + 30 + 6 =  </a:t>
            </a:r>
            <a:endParaRPr lang="ru-RU" sz="3200" b="1" dirty="0"/>
          </a:p>
        </p:txBody>
      </p:sp>
      <p:sp>
        <p:nvSpPr>
          <p:cNvPr id="54" name="Скругленный прямоугольник 9">
            <a:extLst>
              <a:ext uri="{FF2B5EF4-FFF2-40B4-BE49-F238E27FC236}">
                <a16:creationId xmlns="" xmlns:a16="http://schemas.microsoft.com/office/drawing/2014/main" id="{7BE113B6-F534-4DDE-B52F-FA451595F34D}"/>
              </a:ext>
            </a:extLst>
          </p:cNvPr>
          <p:cNvSpPr/>
          <p:nvPr/>
        </p:nvSpPr>
        <p:spPr>
          <a:xfrm>
            <a:off x="2591136" y="5806058"/>
            <a:ext cx="2560639" cy="694853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b="1" dirty="0" smtClean="0"/>
              <a:t>300 + 60 + 9 =  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89281211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8" grpId="0" animBg="1"/>
      <p:bldP spid="39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8060</TotalTime>
  <Words>732</Words>
  <Application>Microsoft Office PowerPoint</Application>
  <PresentationFormat>Произвольный</PresentationFormat>
  <Paragraphs>140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PowerPoint</vt:lpstr>
      <vt:lpstr>Презентация PowerPoint</vt:lpstr>
      <vt:lpstr>Презентация PowerPoint</vt:lpstr>
      <vt:lpstr>Ознайомлення з підручником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Esmiralda Ivanova</dc:creator>
  <cp:lastModifiedBy>Esmiralda Ivanova</cp:lastModifiedBy>
  <cp:revision>720</cp:revision>
  <dcterms:created xsi:type="dcterms:W3CDTF">2025-08-27T14:01:18Z</dcterms:created>
  <dcterms:modified xsi:type="dcterms:W3CDTF">2026-08-31T17:53:38Z</dcterms:modified>
</cp:coreProperties>
</file>