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76" r:id="rId3"/>
    <p:sldId id="257" r:id="rId4"/>
    <p:sldId id="273" r:id="rId5"/>
    <p:sldId id="264" r:id="rId6"/>
    <p:sldId id="275" r:id="rId7"/>
    <p:sldId id="277" r:id="rId8"/>
    <p:sldId id="279" r:id="rId9"/>
    <p:sldId id="263" r:id="rId10"/>
    <p:sldId id="278" r:id="rId11"/>
    <p:sldId id="280" r:id="rId12"/>
    <p:sldId id="269" r:id="rId13"/>
    <p:sldId id="266" r:id="rId14"/>
    <p:sldId id="270" r:id="rId15"/>
  </p:sldIdLst>
  <p:sldSz cx="18288000" cy="10287000"/>
  <p:notesSz cx="6858000" cy="9144000"/>
  <p:embeddedFontLst>
    <p:embeddedFont>
      <p:font typeface="Roboto" panose="020B0604020202020204" charset="0"/>
      <p:regular r:id="rId17"/>
    </p:embeddedFont>
    <p:embeddedFont>
      <p:font typeface="Canva Sans" panose="020B0604020202020204" charset="0"/>
      <p:regular r:id="rId18"/>
    </p:embeddedFont>
    <p:embeddedFont>
      <p:font typeface="Roboto Bold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PT Serif Bold" panose="020B0604020202020204" charset="-52"/>
      <p:regular r:id="rId24"/>
    </p:embeddedFont>
    <p:embeddedFont>
      <p:font typeface="Raleway" panose="020B0604020202020204" charset="0"/>
      <p:regular r:id="rId25"/>
    </p:embeddedFont>
    <p:embeddedFont>
      <p:font typeface="Canva Sans 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1020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9EFCE-0E28-49E1-8CF6-14A1217FAE97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069E9-679C-46D6-8FD2-F5264378A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620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x_V_Za5B99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4-2.svg"/><Relationship Id="rId13" Type="http://schemas.openxmlformats.org/officeDocument/2006/relationships/image" Target="../media/image9.jpeg"/><Relationship Id="rId12" Type="http://schemas.openxmlformats.org/officeDocument/2006/relationships/image" Target="../media/image-4-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png"/><Relationship Id="rId10" Type="http://schemas.openxmlformats.org/officeDocument/2006/relationships/image" Target="../media/image-4-4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38528" y="4030809"/>
            <a:ext cx="8684173" cy="5695787"/>
          </a:xfrm>
          <a:custGeom>
            <a:avLst/>
            <a:gdLst/>
            <a:ahLst/>
            <a:cxnLst/>
            <a:rect l="l" t="t" r="r" b="b"/>
            <a:pathLst>
              <a:path w="9138745" h="6133222">
                <a:moveTo>
                  <a:pt x="0" y="0"/>
                </a:moveTo>
                <a:lnTo>
                  <a:pt x="9138745" y="0"/>
                </a:lnTo>
                <a:lnTo>
                  <a:pt x="9138745" y="6133222"/>
                </a:lnTo>
                <a:lnTo>
                  <a:pt x="0" y="61332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510" y="10019975"/>
            <a:ext cx="6092497" cy="267025"/>
            <a:chOff x="0" y="0"/>
            <a:chExt cx="1604608" cy="70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04608" cy="70328"/>
            </a:xfrm>
            <a:custGeom>
              <a:avLst/>
              <a:gdLst/>
              <a:ahLst/>
              <a:cxnLst/>
              <a:rect l="l" t="t" r="r" b="b"/>
              <a:pathLst>
                <a:path w="1604608" h="70328">
                  <a:moveTo>
                    <a:pt x="0" y="0"/>
                  </a:moveTo>
                  <a:lnTo>
                    <a:pt x="1604608" y="0"/>
                  </a:lnTo>
                  <a:lnTo>
                    <a:pt x="1604608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04608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95503" y="10019975"/>
            <a:ext cx="6092497" cy="267025"/>
            <a:chOff x="0" y="0"/>
            <a:chExt cx="1604608" cy="7032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04608" cy="70328"/>
            </a:xfrm>
            <a:custGeom>
              <a:avLst/>
              <a:gdLst/>
              <a:ahLst/>
              <a:cxnLst/>
              <a:rect l="l" t="t" r="r" b="b"/>
              <a:pathLst>
                <a:path w="1604608" h="70328">
                  <a:moveTo>
                    <a:pt x="0" y="0"/>
                  </a:moveTo>
                  <a:lnTo>
                    <a:pt x="1604608" y="0"/>
                  </a:lnTo>
                  <a:lnTo>
                    <a:pt x="1604608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04608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075808" y="1257299"/>
            <a:ext cx="117348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8000" b="1" spc="-534" dirty="0">
                <a:solidFill>
                  <a:srgbClr val="1F5CA6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 </a:t>
            </a:r>
            <a:r>
              <a:rPr lang="en-US" sz="8000" b="1" spc="-534" dirty="0" smtClean="0">
                <a:solidFill>
                  <a:srgbClr val="0070C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МОВА ГІДНОСТІ</a:t>
            </a:r>
            <a:r>
              <a:rPr lang="uk-UA" sz="8000" b="1" spc="-534" dirty="0">
                <a:solidFill>
                  <a:srgbClr val="0070C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.</a:t>
            </a:r>
            <a:endParaRPr lang="uk-UA" sz="8000" b="1" spc="-534" dirty="0" smtClean="0">
              <a:solidFill>
                <a:srgbClr val="0070C0"/>
              </a:solidFill>
              <a:latin typeface="+mj-lt"/>
              <a:ea typeface="Cy Grotesk V3 Grand Bold"/>
              <a:cs typeface="Cy Grotesk V3 Grand Bold"/>
              <a:sym typeface="Cy Grotesk V3 Grand Bold"/>
            </a:endParaRPr>
          </a:p>
          <a:p>
            <a:pPr algn="ctr">
              <a:spcBef>
                <a:spcPct val="0"/>
              </a:spcBef>
            </a:pPr>
            <a:r>
              <a:rPr lang="en-US" sz="8000" b="1" dirty="0">
                <a:solidFill>
                  <a:srgbClr val="0070C0"/>
                </a:solidFill>
                <a:latin typeface="+mj-lt"/>
                <a:ea typeface="Roboto" pitchFamily="34" charset="-122"/>
                <a:cs typeface="Roboto" pitchFamily="34" charset="-120"/>
              </a:rPr>
              <a:t>Слова, що творять </a:t>
            </a:r>
            <a:r>
              <a:rPr lang="en-US" sz="8000" b="1" dirty="0" smtClean="0">
                <a:solidFill>
                  <a:srgbClr val="0070C0"/>
                </a:solidFill>
                <a:latin typeface="+mj-lt"/>
                <a:ea typeface="Roboto" pitchFamily="34" charset="-122"/>
                <a:cs typeface="Roboto" pitchFamily="34" charset="-120"/>
              </a:rPr>
              <a:t>дива</a:t>
            </a:r>
            <a:endParaRPr lang="en-US" sz="8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086600" y="5237585"/>
            <a:ext cx="7840266" cy="1872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7200" dirty="0" err="1">
                <a:solidFill>
                  <a:srgbClr val="1F5CA6"/>
                </a:solidFill>
                <a:ea typeface="PT Serif Bold"/>
                <a:cs typeface="PT Serif Bold"/>
                <a:sym typeface="PT Serif Bold"/>
              </a:rPr>
              <a:t>Перший</a:t>
            </a:r>
            <a:r>
              <a:rPr lang="en-US" sz="7200" dirty="0">
                <a:solidFill>
                  <a:srgbClr val="1F5CA6"/>
                </a:solidFill>
                <a:ea typeface="PT Serif Bold"/>
                <a:cs typeface="PT Serif Bold"/>
                <a:sym typeface="PT Serif Bold"/>
              </a:rPr>
              <a:t> </a:t>
            </a:r>
            <a:r>
              <a:rPr lang="en-US" sz="7200" dirty="0" err="1">
                <a:solidFill>
                  <a:srgbClr val="1F5CA6"/>
                </a:solidFill>
                <a:ea typeface="PT Serif Bold"/>
                <a:cs typeface="PT Serif Bold"/>
                <a:sym typeface="PT Serif Bold"/>
              </a:rPr>
              <a:t>урок</a:t>
            </a:r>
            <a:r>
              <a:rPr lang="en-US" sz="7200" dirty="0">
                <a:solidFill>
                  <a:srgbClr val="1F5CA6"/>
                </a:solidFill>
                <a:ea typeface="PT Serif Bold"/>
                <a:cs typeface="PT Serif Bold"/>
                <a:sym typeface="PT Serif Bold"/>
              </a:rPr>
              <a:t> </a:t>
            </a:r>
            <a:r>
              <a:rPr lang="en-US" sz="7200" dirty="0" smtClean="0">
                <a:solidFill>
                  <a:srgbClr val="1F5CA6"/>
                </a:solidFill>
                <a:ea typeface="PT Serif Bold"/>
                <a:cs typeface="PT Serif Bold"/>
                <a:sym typeface="PT Serif Bold"/>
              </a:rPr>
              <a:t>2026/2027</a:t>
            </a:r>
            <a:endParaRPr lang="en-US" sz="7200" dirty="0">
              <a:solidFill>
                <a:srgbClr val="1F5CA6"/>
              </a:solidFill>
              <a:ea typeface="PT Serif Bold"/>
              <a:cs typeface="PT Serif Bold"/>
              <a:sym typeface="PT Serif Bold"/>
            </a:endParaRPr>
          </a:p>
        </p:txBody>
      </p:sp>
      <p:pic>
        <p:nvPicPr>
          <p:cNvPr id="1026" name="Picture 2" descr="D:\Картинки до тестів\!!!!Эсмира_512х512\OIG2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400" y="4011759"/>
            <a:ext cx="5410200" cy="534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9"/>
          <p:cNvSpPr txBox="1"/>
          <p:nvPr/>
        </p:nvSpPr>
        <p:spPr>
          <a:xfrm>
            <a:off x="990602" y="495300"/>
            <a:ext cx="16363948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/>
            <a:r>
              <a:rPr lang="uk-UA" sz="6600" b="1" spc="-360" dirty="0" smtClean="0">
                <a:solidFill>
                  <a:srgbClr val="FFFF00"/>
                </a:solidFill>
                <a:ea typeface="Cy Grotesk V3 Grand Bold"/>
                <a:cs typeface="Cy Grotesk V3 Grand Bold"/>
                <a:sym typeface="Cy Grotesk V3 Grand Bold"/>
              </a:rPr>
              <a:t>Кожен із нас щодня обирає, якою буде наша школа</a:t>
            </a:r>
          </a:p>
        </p:txBody>
      </p:sp>
      <p:pic>
        <p:nvPicPr>
          <p:cNvPr id="1027" name="Picture 3" descr="D:\4 клас\9 ВИХОВНІ ЗАХОДИ\1 Перший урок\Мова гідності 1.09.26\2026-08-30_163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3" y="2857500"/>
            <a:ext cx="722085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4 клас\9 ВИХОВНІ ЗАХОДИ\1 Перший урок\Мова гідності 1.09.26\2026-08-30_1638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857500"/>
            <a:ext cx="720271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4 клас\9 ВИХОВНІ ЗАХОДИ\1 Перший урок\Мова гідності 1.09.26\2026-08-30_1638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2" y="6038850"/>
            <a:ext cx="7220857" cy="342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4 клас\9 ВИХОВНІ ЗАХОДИ\1 Перший урок\Мова гідності 1.09.26\2026-08-30_1639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038850"/>
            <a:ext cx="7162891" cy="342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60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9"/>
          <p:cNvSpPr txBox="1"/>
          <p:nvPr/>
        </p:nvSpPr>
        <p:spPr>
          <a:xfrm>
            <a:off x="981074" y="761999"/>
            <a:ext cx="16363948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ct val="150000"/>
              </a:lnSpc>
            </a:pPr>
            <a:r>
              <a:rPr lang="uk-UA" sz="6000" b="1" spc="-360" dirty="0" smtClean="0">
                <a:solidFill>
                  <a:srgbClr val="FFFF00"/>
                </a:solidFill>
                <a:ea typeface="Cy Grotesk V3 Grand Bold"/>
                <a:cs typeface="Cy Grotesk V3 Grand Bold"/>
                <a:sym typeface="Cy Grotesk V3 Grand Bold"/>
              </a:rPr>
              <a:t>Замініть  мову  в ситуаціях  на гідну, без дискримінації</a:t>
            </a: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4" y="2997995"/>
            <a:ext cx="6903269" cy="3911898"/>
          </a:xfrm>
          <a:prstGeom prst="rect">
            <a:avLst/>
          </a:prstGeom>
        </p:spPr>
      </p:pic>
      <p:sp>
        <p:nvSpPr>
          <p:cNvPr id="13" name="Text 3"/>
          <p:cNvSpPr/>
          <p:nvPr/>
        </p:nvSpPr>
        <p:spPr>
          <a:xfrm>
            <a:off x="981075" y="7071667"/>
            <a:ext cx="6903268" cy="1295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r>
              <a:rPr lang="uk-UA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«</a:t>
            </a:r>
            <a:r>
              <a:rPr lang="ru-RU" sz="4000" b="1" dirty="0">
                <a:solidFill>
                  <a:schemeClr val="bg1"/>
                </a:solidFill>
              </a:rPr>
              <a:t>Ти не можеш грати у футбол</a:t>
            </a:r>
            <a:r>
              <a:rPr lang="ru-RU" sz="4000" b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  бо ти дівчинка</a:t>
            </a:r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»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5" name="Text 6"/>
          <p:cNvSpPr/>
          <p:nvPr/>
        </p:nvSpPr>
        <p:spPr>
          <a:xfrm>
            <a:off x="1038221" y="8611542"/>
            <a:ext cx="5658847" cy="88081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«</a:t>
            </a:r>
            <a:r>
              <a:rPr lang="uk-UA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Р</a:t>
            </a:r>
            <a:r>
              <a:rPr lang="en-US" sz="4000" b="1" dirty="0" err="1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азом</a:t>
            </a:r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грати</a:t>
            </a:r>
            <a:r>
              <a:rPr lang="uk-UA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цікавіше</a:t>
            </a:r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! </a:t>
            </a:r>
            <a:endParaRPr lang="uk-UA" sz="4000" b="1" dirty="0" smtClean="0">
              <a:solidFill>
                <a:schemeClr val="bg1"/>
              </a:solidFill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6" name="Text 3"/>
          <p:cNvSpPr/>
          <p:nvPr/>
        </p:nvSpPr>
        <p:spPr>
          <a:xfrm>
            <a:off x="9525000" y="7127081"/>
            <a:ext cx="7781923" cy="118457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marL="360000" indent="0" algn="l">
              <a:buNone/>
            </a:pPr>
            <a:r>
              <a:rPr lang="en-US" sz="4000" b="1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«Він дивно говорить, напевно, він не розумний»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7" name="Text 6"/>
          <p:cNvSpPr/>
          <p:nvPr/>
        </p:nvSpPr>
        <p:spPr>
          <a:xfrm>
            <a:off x="9486901" y="8367067"/>
            <a:ext cx="7781922" cy="119975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marL="360000" indent="0" algn="l">
              <a:buNone/>
            </a:pPr>
            <a:r>
              <a:rPr lang="en-US" sz="4000" b="1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«Він говорить інакше, </a:t>
            </a:r>
            <a:r>
              <a:rPr lang="en-US" sz="4000" b="1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але</a:t>
            </a:r>
            <a:r>
              <a:rPr lang="en-US" sz="4000" b="1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uk-UA" sz="4000" b="1" dirty="0" err="1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захопливо</a:t>
            </a:r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!»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653" y="3029001"/>
            <a:ext cx="6903269" cy="391189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829298" y="2225427"/>
            <a:ext cx="8789430" cy="95617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marL="360000" indent="0" algn="l">
              <a:lnSpc>
                <a:spcPct val="133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«Давай разом займатися спортом!»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0" name="Text 3"/>
          <p:cNvSpPr/>
          <p:nvPr/>
        </p:nvSpPr>
        <p:spPr>
          <a:xfrm>
            <a:off x="1038221" y="2299445"/>
            <a:ext cx="4752977" cy="88215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uk-UA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«</a:t>
            </a:r>
            <a:r>
              <a:rPr lang="en-US" sz="4000" b="1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Ти такий товстий!»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56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7176" y="23679"/>
            <a:ext cx="18080824" cy="10123642"/>
          </a:xfrm>
          <a:custGeom>
            <a:avLst/>
            <a:gdLst/>
            <a:ahLst/>
            <a:cxnLst/>
            <a:rect l="l" t="t" r="r" b="b"/>
            <a:pathLst>
              <a:path w="18080824" h="10123642">
                <a:moveTo>
                  <a:pt x="0" y="0"/>
                </a:moveTo>
                <a:lnTo>
                  <a:pt x="18080824" y="0"/>
                </a:lnTo>
                <a:lnTo>
                  <a:pt x="18080824" y="10123642"/>
                </a:lnTo>
                <a:lnTo>
                  <a:pt x="0" y="10123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019975"/>
            <a:ext cx="18288000" cy="267025"/>
            <a:chOff x="0" y="0"/>
            <a:chExt cx="4816593" cy="703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162800" y="1739563"/>
            <a:ext cx="9601200" cy="8341593"/>
          </a:xfrm>
          <a:custGeom>
            <a:avLst/>
            <a:gdLst/>
            <a:ahLst/>
            <a:cxnLst/>
            <a:rect l="l" t="t" r="r" b="b"/>
            <a:pathLst>
              <a:path w="8539600" h="6542823">
                <a:moveTo>
                  <a:pt x="0" y="0"/>
                </a:moveTo>
                <a:lnTo>
                  <a:pt x="8539600" y="0"/>
                </a:lnTo>
                <a:lnTo>
                  <a:pt x="8539600" y="6542823"/>
                </a:lnTo>
                <a:lnTo>
                  <a:pt x="0" y="654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287" b="-12287"/>
            </a:stretch>
          </a:blipFill>
        </p:spPr>
      </p:sp>
      <p:sp>
        <p:nvSpPr>
          <p:cNvPr id="13" name="Freeform 9"/>
          <p:cNvSpPr/>
          <p:nvPr/>
        </p:nvSpPr>
        <p:spPr>
          <a:xfrm>
            <a:off x="990600" y="2324100"/>
            <a:ext cx="5486400" cy="6553200"/>
          </a:xfrm>
          <a:custGeom>
            <a:avLst/>
            <a:gdLst/>
            <a:ahLst/>
            <a:cxnLst/>
            <a:rect l="l" t="t" r="r" b="b"/>
            <a:pathLst>
              <a:path w="3991356" h="4114800">
                <a:moveTo>
                  <a:pt x="0" y="0"/>
                </a:moveTo>
                <a:lnTo>
                  <a:pt x="3991356" y="0"/>
                </a:lnTo>
                <a:lnTo>
                  <a:pt x="399135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9"/>
          <p:cNvSpPr txBox="1"/>
          <p:nvPr/>
        </p:nvSpPr>
        <p:spPr>
          <a:xfrm>
            <a:off x="990602" y="723900"/>
            <a:ext cx="16363948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/>
            <a:r>
              <a:rPr lang="uk-UA" sz="6600" b="1" spc="-360" dirty="0" smtClean="0">
                <a:solidFill>
                  <a:srgbClr val="FFFF00"/>
                </a:solidFill>
                <a:ea typeface="Cy Grotesk V3 Grand Bold"/>
                <a:cs typeface="Cy Grotesk V3 Grand Bold"/>
                <a:sym typeface="Cy Grotesk V3 Grand Bold"/>
              </a:rPr>
              <a:t>Головна моя внутрішня цінність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/>
          </p:cNvPr>
          <p:cNvSpPr/>
          <p:nvPr/>
        </p:nvSpPr>
        <p:spPr>
          <a:xfrm>
            <a:off x="0" y="0"/>
            <a:ext cx="18288000" cy="10248900"/>
          </a:xfrm>
          <a:custGeom>
            <a:avLst/>
            <a:gdLst/>
            <a:ahLst/>
            <a:cxnLst/>
            <a:rect l="l" t="t" r="r" b="b"/>
            <a:pathLst>
              <a:path w="18446096" h="9965366">
                <a:moveTo>
                  <a:pt x="0" y="0"/>
                </a:moveTo>
                <a:lnTo>
                  <a:pt x="18446096" y="0"/>
                </a:lnTo>
                <a:lnTo>
                  <a:pt x="18446096" y="9965367"/>
                </a:lnTo>
                <a:lnTo>
                  <a:pt x="0" y="9965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510" y="10019975"/>
            <a:ext cx="6092497" cy="267025"/>
            <a:chOff x="0" y="0"/>
            <a:chExt cx="1604608" cy="70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04608" cy="70328"/>
            </a:xfrm>
            <a:custGeom>
              <a:avLst/>
              <a:gdLst/>
              <a:ahLst/>
              <a:cxnLst/>
              <a:rect l="l" t="t" r="r" b="b"/>
              <a:pathLst>
                <a:path w="1604608" h="70328">
                  <a:moveTo>
                    <a:pt x="0" y="0"/>
                  </a:moveTo>
                  <a:lnTo>
                    <a:pt x="1604608" y="0"/>
                  </a:lnTo>
                  <a:lnTo>
                    <a:pt x="1604608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04608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95503" y="10019975"/>
            <a:ext cx="6092497" cy="267025"/>
            <a:chOff x="0" y="0"/>
            <a:chExt cx="1604608" cy="7032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04608" cy="70328"/>
            </a:xfrm>
            <a:custGeom>
              <a:avLst/>
              <a:gdLst/>
              <a:ahLst/>
              <a:cxnLst/>
              <a:rect l="l" t="t" r="r" b="b"/>
              <a:pathLst>
                <a:path w="1604608" h="70328">
                  <a:moveTo>
                    <a:pt x="0" y="0"/>
                  </a:moveTo>
                  <a:lnTo>
                    <a:pt x="1604608" y="0"/>
                  </a:lnTo>
                  <a:lnTo>
                    <a:pt x="1604608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04608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06650" y="7048500"/>
            <a:ext cx="9500236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Сьогодні м</a:t>
            </a:r>
            <a:r>
              <a:rPr lang="en-US" sz="4400" b="1" dirty="0" smtClean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и </a:t>
            </a:r>
            <a:r>
              <a:rPr lang="en-US" sz="44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поговоримо</a:t>
            </a:r>
            <a:r>
              <a:rPr lang="en-US" sz="44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про</a:t>
            </a:r>
            <a:r>
              <a:rPr lang="en-US" sz="44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те</a:t>
            </a:r>
            <a:r>
              <a:rPr lang="en-US" sz="44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, </a:t>
            </a:r>
            <a:endParaRPr lang="uk-UA" sz="4400" b="1" dirty="0" smtClean="0">
              <a:solidFill>
                <a:srgbClr val="0070C0"/>
              </a:solidFill>
              <a:ea typeface="Roboto" pitchFamily="34" charset="-122"/>
              <a:cs typeface="Roboto" pitchFamily="34" charset="-120"/>
            </a:endParaRP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як</a:t>
            </a:r>
            <a:r>
              <a:rPr lang="en-US" sz="4400" b="1" dirty="0" smtClean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слова</a:t>
            </a:r>
            <a:r>
              <a:rPr lang="en-US" sz="44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можуть робити </a:t>
            </a:r>
            <a:r>
              <a:rPr lang="en-US" sz="4400" b="1" dirty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світ </a:t>
            </a:r>
            <a:r>
              <a:rPr lang="en-US" sz="4400" b="1" dirty="0" err="1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кращим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3" name="Text 6"/>
          <p:cNvSpPr/>
          <p:nvPr/>
        </p:nvSpPr>
        <p:spPr>
          <a:xfrm>
            <a:off x="4099715" y="2974479"/>
            <a:ext cx="26632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450" dirty="0"/>
          </a:p>
        </p:txBody>
      </p:sp>
      <p:sp>
        <p:nvSpPr>
          <p:cNvPr id="16" name="TextBox 9"/>
          <p:cNvSpPr txBox="1"/>
          <p:nvPr/>
        </p:nvSpPr>
        <p:spPr>
          <a:xfrm>
            <a:off x="990601" y="495300"/>
            <a:ext cx="16382999" cy="1366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ct val="150000"/>
              </a:lnSpc>
            </a:pPr>
            <a:r>
              <a:rPr lang="uk-UA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Висловіть свої думки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90599" y="2167741"/>
            <a:ext cx="961628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Що для вас означає слово «</a:t>
            </a:r>
            <a:r>
              <a:rPr lang="ru-RU" sz="4000" b="1" dirty="0" err="1">
                <a:solidFill>
                  <a:srgbClr val="0070C0"/>
                </a:solidFill>
              </a:rPr>
              <a:t>гідність</a:t>
            </a:r>
            <a:r>
              <a:rPr lang="ru-RU" sz="4000" b="1" dirty="0" smtClean="0">
                <a:solidFill>
                  <a:srgbClr val="0070C0"/>
                </a:solidFill>
              </a:rPr>
              <a:t>»?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535054"/>
            <a:ext cx="6062330" cy="909372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990601" y="2932777"/>
            <a:ext cx="1120490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Як </a:t>
            </a:r>
            <a:r>
              <a:rPr lang="ru-RU" sz="4000" b="1" dirty="0">
                <a:solidFill>
                  <a:srgbClr val="0070C0"/>
                </a:solidFill>
              </a:rPr>
              <a:t>ви розумієте, що до вас ставляться з </a:t>
            </a:r>
            <a:r>
              <a:rPr lang="ru-RU" sz="4000" b="1" dirty="0" err="1">
                <a:solidFill>
                  <a:srgbClr val="0070C0"/>
                </a:solidFill>
              </a:rPr>
              <a:t>повагою</a:t>
            </a:r>
            <a:r>
              <a:rPr lang="ru-RU" sz="4000" b="1" dirty="0" smtClean="0">
                <a:solidFill>
                  <a:srgbClr val="0070C0"/>
                </a:solidFill>
              </a:rPr>
              <a:t>?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9" y="3804642"/>
            <a:ext cx="961628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Що </a:t>
            </a:r>
            <a:r>
              <a:rPr lang="ru-RU" sz="4000" b="1" dirty="0">
                <a:solidFill>
                  <a:srgbClr val="0070C0"/>
                </a:solidFill>
              </a:rPr>
              <a:t>таке </a:t>
            </a:r>
            <a:r>
              <a:rPr lang="ru-RU" sz="4000" b="1" dirty="0" err="1">
                <a:solidFill>
                  <a:srgbClr val="0070C0"/>
                </a:solidFill>
              </a:rPr>
              <a:t>інклюзія</a:t>
            </a:r>
            <a:r>
              <a:rPr lang="ru-RU" sz="4000" b="1" dirty="0">
                <a:solidFill>
                  <a:srgbClr val="0070C0"/>
                </a:solidFill>
              </a:rPr>
              <a:t> і чому вона </a:t>
            </a:r>
            <a:r>
              <a:rPr lang="ru-RU" sz="4000" b="1" dirty="0" err="1">
                <a:solidFill>
                  <a:srgbClr val="0070C0"/>
                </a:solidFill>
              </a:rPr>
              <a:t>важлива</a:t>
            </a:r>
            <a:r>
              <a:rPr lang="ru-RU" sz="4000" b="1" dirty="0" smtClean="0">
                <a:solidFill>
                  <a:srgbClr val="0070C0"/>
                </a:solidFill>
              </a:rPr>
              <a:t>?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66801" y="4652308"/>
            <a:ext cx="9540085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Чи </a:t>
            </a:r>
            <a:r>
              <a:rPr lang="ru-RU" sz="4000" b="1" dirty="0">
                <a:solidFill>
                  <a:srgbClr val="0070C0"/>
                </a:solidFill>
              </a:rPr>
              <a:t>були у </a:t>
            </a:r>
            <a:r>
              <a:rPr lang="ru-RU" sz="4000" b="1" dirty="0" err="1">
                <a:solidFill>
                  <a:srgbClr val="0070C0"/>
                </a:solidFill>
              </a:rPr>
              <a:t>вашому</a:t>
            </a:r>
            <a:r>
              <a:rPr lang="ru-RU" sz="4000" b="1" dirty="0">
                <a:solidFill>
                  <a:srgbClr val="0070C0"/>
                </a:solidFill>
              </a:rPr>
              <a:t> житті </a:t>
            </a:r>
            <a:r>
              <a:rPr lang="ru-RU" sz="4000" b="1" dirty="0" err="1">
                <a:solidFill>
                  <a:srgbClr val="0070C0"/>
                </a:solidFill>
              </a:rPr>
              <a:t>випадки</a:t>
            </a:r>
            <a:r>
              <a:rPr lang="ru-RU" sz="4000" b="1" dirty="0">
                <a:solidFill>
                  <a:srgbClr val="0070C0"/>
                </a:solidFill>
              </a:rPr>
              <a:t>, коли ви </a:t>
            </a:r>
            <a:r>
              <a:rPr lang="ru-RU" sz="4000" b="1" dirty="0" err="1">
                <a:solidFill>
                  <a:srgbClr val="0070C0"/>
                </a:solidFill>
              </a:rPr>
              <a:t>відчували</a:t>
            </a:r>
            <a:r>
              <a:rPr lang="ru-RU" sz="4000" b="1" dirty="0">
                <a:solidFill>
                  <a:srgbClr val="0070C0"/>
                </a:solidFill>
              </a:rPr>
              <a:t> себе </a:t>
            </a:r>
            <a:r>
              <a:rPr lang="ru-RU" sz="4000" b="1" dirty="0" err="1">
                <a:solidFill>
                  <a:srgbClr val="0070C0"/>
                </a:solidFill>
              </a:rPr>
              <a:t>незручно</a:t>
            </a:r>
            <a:r>
              <a:rPr lang="ru-RU" sz="4000" b="1" dirty="0">
                <a:solidFill>
                  <a:srgbClr val="0070C0"/>
                </a:solidFill>
              </a:rPr>
              <a:t> або принижено? Що ви </a:t>
            </a:r>
            <a:r>
              <a:rPr lang="ru-RU" sz="4000" b="1" dirty="0" err="1">
                <a:solidFill>
                  <a:srgbClr val="0070C0"/>
                </a:solidFill>
              </a:rPr>
              <a:t>відчували</a:t>
            </a:r>
            <a:r>
              <a:rPr lang="ru-RU" sz="4000" b="1" dirty="0">
                <a:solidFill>
                  <a:srgbClr val="0070C0"/>
                </a:solidFill>
              </a:rPr>
              <a:t> в той момент?</a:t>
            </a:r>
          </a:p>
        </p:txBody>
      </p:sp>
    </p:spTree>
    <p:extLst>
      <p:ext uri="{BB962C8B-B14F-4D97-AF65-F5344CB8AC3E}">
        <p14:creationId xmlns:p14="http://schemas.microsoft.com/office/powerpoint/2010/main" val="211235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762" y="9982525"/>
            <a:ext cx="18288000" cy="267025"/>
            <a:chOff x="0" y="0"/>
            <a:chExt cx="4816593" cy="703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24000" y="4091676"/>
            <a:ext cx="5029200" cy="5171575"/>
          </a:xfrm>
          <a:custGeom>
            <a:avLst/>
            <a:gdLst/>
            <a:ahLst/>
            <a:cxnLst/>
            <a:rect l="l" t="t" r="r" b="b"/>
            <a:pathLst>
              <a:path w="4032504" h="4114800">
                <a:moveTo>
                  <a:pt x="0" y="0"/>
                </a:moveTo>
                <a:lnTo>
                  <a:pt x="4032504" y="0"/>
                </a:lnTo>
                <a:lnTo>
                  <a:pt x="40325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4401" y="800100"/>
            <a:ext cx="1638299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ts val="7200"/>
              </a:lnSpc>
            </a:pPr>
            <a:r>
              <a:rPr lang="en-US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Щ</a:t>
            </a:r>
            <a:r>
              <a:rPr lang="uk-UA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о</a:t>
            </a:r>
            <a:r>
              <a:rPr lang="en-US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 </a:t>
            </a:r>
            <a:r>
              <a:rPr lang="uk-UA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 таке  гідність?</a:t>
            </a:r>
            <a:r>
              <a:rPr lang="en-US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 </a:t>
            </a:r>
            <a:endParaRPr lang="uk-UA" sz="6600" b="1" spc="-360" dirty="0" smtClean="0">
              <a:solidFill>
                <a:srgbClr val="FFFF00"/>
              </a:solidFill>
              <a:latin typeface="+mj-lt"/>
              <a:ea typeface="Cy Grotesk V3 Grand Bold"/>
              <a:cs typeface="Cy Grotesk V3 Grand Bold"/>
              <a:sym typeface="Cy Grotesk V3 Gran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14401" y="2433438"/>
            <a:ext cx="747906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6000" b="1" dirty="0">
                <a:solidFill>
                  <a:srgbClr val="FFFF00"/>
                </a:solidFill>
                <a:ea typeface="Canva Sans"/>
                <a:cs typeface="Canva Sans"/>
                <a:sym typeface="Canva Sans"/>
              </a:rPr>
              <a:t>Людська гідність </a:t>
            </a:r>
            <a:r>
              <a:rPr lang="en-US" sz="6000" b="1" dirty="0" smtClean="0">
                <a:solidFill>
                  <a:srgbClr val="FFFF00"/>
                </a:solidFill>
                <a:ea typeface="Canva Sans"/>
                <a:cs typeface="Canva Sans"/>
                <a:sym typeface="Canva Sans"/>
              </a:rPr>
              <a:t>–</a:t>
            </a:r>
            <a:r>
              <a:rPr lang="uk-UA" sz="6000" b="1" dirty="0" smtClean="0">
                <a:solidFill>
                  <a:srgbClr val="FFFF00"/>
                </a:solidFill>
                <a:ea typeface="Canva Sans"/>
                <a:cs typeface="Canva Sans"/>
                <a:sym typeface="Canva Sans"/>
              </a:rPr>
              <a:t> </a:t>
            </a:r>
            <a:endParaRPr lang="en-US" sz="6000" b="1" dirty="0">
              <a:solidFill>
                <a:srgbClr val="FFFF0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20" name="TextBox 11"/>
          <p:cNvSpPr txBox="1"/>
          <p:nvPr/>
        </p:nvSpPr>
        <p:spPr>
          <a:xfrm>
            <a:off x="7687623" y="6972300"/>
            <a:ext cx="9685975" cy="17440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7"/>
              </a:lnSpc>
              <a:spcBef>
                <a:spcPct val="0"/>
              </a:spcBef>
            </a:pPr>
            <a:r>
              <a:rPr lang="uk-UA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Це і п</a:t>
            </a:r>
            <a:r>
              <a:rPr lang="en-US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овага –</a:t>
            </a:r>
            <a:r>
              <a:rPr lang="uk-UA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шанобливе </a:t>
            </a:r>
            <a:r>
              <a:rPr lang="en-US" sz="4800" b="1" dirty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ставлення до гідності іншої людини.</a:t>
            </a:r>
          </a:p>
        </p:txBody>
      </p:sp>
      <p:sp>
        <p:nvSpPr>
          <p:cNvPr id="21" name="TextBox 11"/>
          <p:cNvSpPr txBox="1"/>
          <p:nvPr/>
        </p:nvSpPr>
        <p:spPr>
          <a:xfrm>
            <a:off x="9086848" y="2023069"/>
            <a:ext cx="6351717" cy="17440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7"/>
              </a:lnSpc>
              <a:spcBef>
                <a:spcPct val="0"/>
              </a:spcBef>
            </a:pPr>
            <a:r>
              <a:rPr lang="uk-UA" sz="4800" b="1" dirty="0" smtClean="0">
                <a:solidFill>
                  <a:srgbClr val="1F5CA6"/>
                </a:solidFill>
                <a:ea typeface="Canva Sans Bold"/>
                <a:cs typeface="Canva Sans Bold"/>
                <a:sym typeface="Canva Sans Bold"/>
              </a:rPr>
              <a:t>Це </a:t>
            </a:r>
            <a:r>
              <a:rPr lang="en-US" sz="4800" b="1" dirty="0" smtClean="0">
                <a:solidFill>
                  <a:srgbClr val="1F5CA6"/>
                </a:solidFill>
                <a:ea typeface="Canva Sans Bold"/>
                <a:cs typeface="Canva Sans Bold"/>
                <a:sym typeface="Canva Sans Bold"/>
              </a:rPr>
              <a:t>внутрішня </a:t>
            </a:r>
            <a:r>
              <a:rPr lang="en-US" sz="4800" b="1" dirty="0">
                <a:solidFill>
                  <a:srgbClr val="1F5CA6"/>
                </a:solidFill>
                <a:ea typeface="Canva Sans Bold"/>
                <a:cs typeface="Canva Sans Bold"/>
                <a:sym typeface="Canva Sans Bold"/>
              </a:rPr>
              <a:t>цінність кожної </a:t>
            </a:r>
            <a:r>
              <a:rPr lang="en-US" sz="4800" b="1" dirty="0" smtClean="0">
                <a:solidFill>
                  <a:srgbClr val="1F5CA6"/>
                </a:solidFill>
                <a:ea typeface="Canva Sans Bold"/>
                <a:cs typeface="Canva Sans Bold"/>
                <a:sym typeface="Canva Sans Bold"/>
              </a:rPr>
              <a:t>людини</a:t>
            </a:r>
            <a:endParaRPr lang="en-US" sz="4800" b="1" dirty="0">
              <a:solidFill>
                <a:srgbClr val="F2D106"/>
              </a:solidFill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2" name="TextBox 11"/>
          <p:cNvSpPr txBox="1"/>
          <p:nvPr/>
        </p:nvSpPr>
        <p:spPr>
          <a:xfrm>
            <a:off x="7649524" y="4061362"/>
            <a:ext cx="9685975" cy="261610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7"/>
              </a:lnSpc>
              <a:spcBef>
                <a:spcPct val="0"/>
              </a:spcBef>
            </a:pPr>
            <a:r>
              <a:rPr lang="uk-UA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Це </a:t>
            </a:r>
            <a:r>
              <a:rPr lang="en-US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усвідомлення </a:t>
            </a:r>
            <a:r>
              <a:rPr lang="en-US" sz="4800" b="1" dirty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своєї значущості та </a:t>
            </a:r>
            <a:r>
              <a:rPr lang="uk-UA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важлив</a:t>
            </a:r>
            <a:r>
              <a:rPr lang="en-US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ості</a:t>
            </a:r>
            <a:r>
              <a:rPr lang="uk-UA" sz="4800" b="1" dirty="0" smtClean="0">
                <a:solidFill>
                  <a:srgbClr val="0070C0"/>
                </a:solidFill>
                <a:ea typeface="Canva Sans Bold"/>
                <a:cs typeface="Canva Sans Bold"/>
                <a:sym typeface="Canva Sans Bold"/>
              </a:rPr>
              <a:t>,</a:t>
            </a:r>
            <a:r>
              <a:rPr lang="en-US" sz="4800" b="1" dirty="0" smtClean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незалежно від того, що ти вмієш чи </a:t>
            </a:r>
            <a:r>
              <a:rPr lang="en-US" sz="4800" b="1" dirty="0" smtClean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маєш</a:t>
            </a:r>
            <a:endParaRPr lang="en-US" sz="4800" b="1" dirty="0">
              <a:solidFill>
                <a:srgbClr val="0070C0"/>
              </a:solidFill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762" y="9982525"/>
            <a:ext cx="18288000" cy="267025"/>
            <a:chOff x="0" y="0"/>
            <a:chExt cx="4816593" cy="703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231241" y="2269743"/>
            <a:ext cx="4724400" cy="642612"/>
          </a:xfrm>
          <a:prstGeom prst="rect">
            <a:avLst/>
          </a:prstGeom>
          <a:solidFill>
            <a:srgbClr val="FFD653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uk-UA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Вміння слухати</a:t>
            </a:r>
            <a:endParaRPr lang="en-US" sz="48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21" name="TextBox 11"/>
          <p:cNvSpPr txBox="1"/>
          <p:nvPr/>
        </p:nvSpPr>
        <p:spPr>
          <a:xfrm>
            <a:off x="1752600" y="3252160"/>
            <a:ext cx="7221664" cy="1881797"/>
          </a:xfrm>
          <a:prstGeom prst="rect">
            <a:avLst/>
          </a:prstGeom>
          <a:solidFill>
            <a:srgbClr val="FFD653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3000"/>
              </a:lnSpc>
            </a:pP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Уважно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вислуховувати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те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, що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говорить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інша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людина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15" name="TextBox 10"/>
          <p:cNvSpPr txBox="1"/>
          <p:nvPr/>
        </p:nvSpPr>
        <p:spPr>
          <a:xfrm>
            <a:off x="12268200" y="2262069"/>
            <a:ext cx="4419602" cy="641201"/>
          </a:xfrm>
          <a:prstGeom prst="rect">
            <a:avLst/>
          </a:prstGeom>
          <a:solidFill>
            <a:srgbClr val="FFD653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uk-UA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Вміння </a:t>
            </a:r>
            <a:r>
              <a:rPr lang="uk-UA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розуміти</a:t>
            </a:r>
            <a:endParaRPr lang="en-US" sz="48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3978477" y="5811562"/>
            <a:ext cx="5233055" cy="642612"/>
          </a:xfrm>
          <a:prstGeom prst="rect">
            <a:avLst/>
          </a:prstGeom>
          <a:solidFill>
            <a:srgbClr val="FFD653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uk-UA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Вміння </a:t>
            </a:r>
            <a:r>
              <a:rPr lang="uk-UA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цінувати</a:t>
            </a:r>
            <a:endParaRPr lang="en-US" sz="48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42976" y="3271210"/>
            <a:ext cx="6477000" cy="1974130"/>
          </a:xfrm>
          <a:prstGeom prst="rect">
            <a:avLst/>
          </a:prstGeom>
          <a:solidFill>
            <a:srgbClr val="FFD653"/>
          </a:solidFill>
        </p:spPr>
        <p:txBody>
          <a:bodyPr wrap="square">
            <a:spAutoFit/>
          </a:bodyPr>
          <a:lstStyle/>
          <a:p>
            <a:pPr algn="ctr">
              <a:lnSpc>
                <a:spcPct val="133000"/>
              </a:lnSpc>
            </a:pP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Намагатися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зрозуміти почуття та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думки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інших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2599" y="6800680"/>
            <a:ext cx="8458199" cy="2057230"/>
          </a:xfrm>
          <a:prstGeom prst="rect">
            <a:avLst/>
          </a:prstGeom>
          <a:solidFill>
            <a:srgbClr val="FFD653"/>
          </a:solidFill>
        </p:spPr>
        <p:txBody>
          <a:bodyPr wrap="square">
            <a:spAutoFit/>
          </a:bodyPr>
          <a:lstStyle/>
          <a:p>
            <a:pPr algn="ctr">
              <a:lnSpc>
                <a:spcPct val="133000"/>
              </a:lnSpc>
            </a:pP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Визнавати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, що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кожна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людина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особлива</a:t>
            </a:r>
            <a:r>
              <a:rPr lang="en-US" sz="4800" b="1" dirty="0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 та </a:t>
            </a:r>
            <a:r>
              <a:rPr lang="en-US" sz="4800" b="1" dirty="0" err="1">
                <a:solidFill>
                  <a:srgbClr val="0070C0"/>
                </a:solidFill>
                <a:ea typeface="Roboto" pitchFamily="34" charset="-122"/>
                <a:cs typeface="Roboto" pitchFamily="34" charset="-120"/>
              </a:rPr>
              <a:t>важлива</a:t>
            </a:r>
            <a:endParaRPr lang="en-US" sz="4800" b="1" dirty="0">
              <a:solidFill>
                <a:srgbClr val="0070C0"/>
              </a:solidFill>
            </a:endParaRPr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057400" y="2028995"/>
            <a:ext cx="961369" cy="961393"/>
          </a:xfrm>
          <a:prstGeom prst="rect">
            <a:avLst/>
          </a:prstGeom>
        </p:spPr>
      </p:pic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125200" y="2156589"/>
            <a:ext cx="960903" cy="960927"/>
          </a:xfrm>
          <a:prstGeom prst="rect">
            <a:avLst/>
          </a:prstGeom>
        </p:spPr>
      </p:pic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737918" y="5415945"/>
            <a:ext cx="986646" cy="986671"/>
          </a:xfrm>
          <a:prstGeom prst="rect">
            <a:avLst/>
          </a:prstGeom>
        </p:spPr>
      </p:pic>
      <p:sp>
        <p:nvSpPr>
          <p:cNvPr id="20" name="TextBox 9"/>
          <p:cNvSpPr txBox="1"/>
          <p:nvPr/>
        </p:nvSpPr>
        <p:spPr>
          <a:xfrm>
            <a:off x="990601" y="495300"/>
            <a:ext cx="16382999" cy="1366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ct val="150000"/>
              </a:lnSpc>
            </a:pPr>
            <a:r>
              <a:rPr lang="en-US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Щ</a:t>
            </a:r>
            <a:r>
              <a:rPr lang="uk-UA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о</a:t>
            </a:r>
            <a:r>
              <a:rPr lang="en-US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 </a:t>
            </a:r>
            <a:r>
              <a:rPr lang="uk-UA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 таке  повага</a:t>
            </a:r>
            <a:r>
              <a:rPr lang="en-US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?</a:t>
            </a:r>
            <a:endParaRPr lang="uk-UA" sz="6600" b="1" spc="-360" dirty="0" smtClean="0">
              <a:solidFill>
                <a:srgbClr val="FFFF00"/>
              </a:solidFill>
              <a:latin typeface="+mj-lt"/>
              <a:ea typeface="Cy Grotesk V3 Grand Bold"/>
              <a:cs typeface="Cy Grotesk V3 Grand Bold"/>
              <a:sym typeface="Cy Grotesk V3 Grand Bold"/>
            </a:endParaRPr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62702" y="5600700"/>
            <a:ext cx="6237549" cy="353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  <p:bldP spid="15" grpId="0" animBg="1"/>
      <p:bldP spid="16" grpId="0" animBg="1"/>
      <p:bldP spid="11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019975"/>
            <a:ext cx="18288000" cy="267025"/>
            <a:chOff x="0" y="0"/>
            <a:chExt cx="4816593" cy="703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19457" y="2019300"/>
            <a:ext cx="7965087" cy="76841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Ставте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себе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на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 місце 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людини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906061" y="2019300"/>
            <a:ext cx="8656139" cy="84536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79"/>
              </a:lnSpc>
              <a:spcBef>
                <a:spcPct val="0"/>
              </a:spcBef>
            </a:pP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Запитайте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саму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  <a:ea typeface="Canva Sans Bold"/>
                <a:cs typeface="Canva Sans Bold"/>
                <a:sym typeface="Canva Sans Bold"/>
              </a:rPr>
              <a:t>людину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600407" y="3009900"/>
            <a:ext cx="7965087" cy="3693319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Коли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не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впевнені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, чи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слово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ображає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,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запитайте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себе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:</a:t>
            </a:r>
          </a:p>
          <a:p>
            <a:pPr algn="ctr">
              <a:spcBef>
                <a:spcPct val="0"/>
              </a:spcBef>
            </a:pP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«Чи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сподобалося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б мені таке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звернення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? Чи хотів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би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я, щоб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про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мене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говорили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саме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так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?»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8884675" y="3091363"/>
            <a:ext cx="8656139" cy="443198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Якщо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ви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не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знаєте,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як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звернутися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чи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як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правильно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назвати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певну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ознаку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-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просто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запитайте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.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Перепитати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й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уточнити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не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соромно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, це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прояв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уваги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 й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тактовності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ea typeface="Canva Sans"/>
                <a:cs typeface="Canva Sans"/>
                <a:sym typeface="Canva Sans"/>
              </a:rPr>
              <a:t>.</a:t>
            </a:r>
          </a:p>
        </p:txBody>
      </p:sp>
      <p:sp>
        <p:nvSpPr>
          <p:cNvPr id="16" name="TextBox 9"/>
          <p:cNvSpPr txBox="1"/>
          <p:nvPr/>
        </p:nvSpPr>
        <p:spPr>
          <a:xfrm>
            <a:off x="971551" y="965537"/>
            <a:ext cx="16382999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/>
            <a:r>
              <a:rPr lang="uk-UA" sz="6600" b="1" spc="-360" dirty="0" smtClean="0">
                <a:solidFill>
                  <a:srgbClr val="FFFF00"/>
                </a:solidFill>
                <a:ea typeface="Cy Grotesk V3 Grand Bold"/>
                <a:cs typeface="Cy Grotesk V3 Grand Bold"/>
                <a:sym typeface="Cy Grotesk V3 Grand Bold"/>
              </a:rPr>
              <a:t>Два золоті правила  спілкування</a:t>
            </a:r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6954786"/>
            <a:ext cx="4648200" cy="2634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019975"/>
            <a:ext cx="18288000" cy="267025"/>
            <a:chOff x="0" y="0"/>
            <a:chExt cx="4816593" cy="703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90601" y="2171699"/>
            <a:ext cx="9819943" cy="19648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360000">
              <a:lnSpc>
                <a:spcPct val="133000"/>
              </a:lnSpc>
            </a:pPr>
            <a:r>
              <a:rPr lang="en-US" sz="4800" b="1" dirty="0" err="1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Інклюзія</a:t>
            </a:r>
            <a:r>
              <a:rPr lang="en-US" sz="48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— це </a:t>
            </a:r>
            <a:r>
              <a:rPr lang="en-US" sz="4800" b="1" dirty="0" err="1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залучення</a:t>
            </a:r>
            <a:r>
              <a:rPr lang="en-US" sz="4800" b="1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всіх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людей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до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повноцінного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життя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90601" y="4269856"/>
            <a:ext cx="11506199" cy="19648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360000">
              <a:lnSpc>
                <a:spcPct val="133000"/>
              </a:lnSpc>
            </a:pPr>
            <a:r>
              <a:rPr lang="uk-UA" sz="4800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Це означає, що </a:t>
            </a:r>
            <a:r>
              <a:rPr lang="uk-UA" sz="4800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к</a:t>
            </a:r>
            <a:r>
              <a:rPr lang="en-US" sz="4800" b="1" dirty="0" err="1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ожен</a:t>
            </a:r>
            <a:r>
              <a:rPr lang="en-US" sz="48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b="1" dirty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може </a:t>
            </a:r>
            <a:r>
              <a:rPr lang="en-US" sz="4800" b="1" dirty="0" err="1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брати</a:t>
            </a:r>
            <a:r>
              <a:rPr lang="en-US" sz="4800" b="1" dirty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участь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, незалежно від своїх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особливостей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6040" y="6310953"/>
            <a:ext cx="11520760" cy="19648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360000">
              <a:lnSpc>
                <a:spcPct val="133000"/>
              </a:lnSpc>
            </a:pPr>
            <a:r>
              <a:rPr lang="uk-UA" sz="48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Наше правило</a:t>
            </a:r>
            <a:r>
              <a:rPr lang="uk-UA" sz="4800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:</a:t>
            </a:r>
          </a:p>
          <a:p>
            <a:pPr marL="360000">
              <a:lnSpc>
                <a:spcPct val="133000"/>
              </a:lnSpc>
            </a:pPr>
            <a:r>
              <a:rPr lang="uk-UA" sz="4800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у</a:t>
            </a:r>
            <a:r>
              <a:rPr lang="en-US" sz="4800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нас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немає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місця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для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дискримінації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!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750" y="2158052"/>
            <a:ext cx="5068167" cy="7602439"/>
          </a:xfrm>
          <a:prstGeom prst="rect">
            <a:avLst/>
          </a:prstGeom>
        </p:spPr>
      </p:pic>
      <p:sp>
        <p:nvSpPr>
          <p:cNvPr id="14" name="TextBox 9"/>
          <p:cNvSpPr txBox="1"/>
          <p:nvPr/>
        </p:nvSpPr>
        <p:spPr>
          <a:xfrm>
            <a:off x="990601" y="495300"/>
            <a:ext cx="16382999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ct val="150000"/>
              </a:lnSpc>
            </a:pPr>
            <a:r>
              <a:rPr lang="uk-UA" sz="6600" b="1" spc="-360" dirty="0" smtClean="0">
                <a:solidFill>
                  <a:srgbClr val="FFFF00"/>
                </a:solidFill>
                <a:ea typeface="Cy Grotesk V3 Grand Bold"/>
                <a:cs typeface="Cy Grotesk V3 Grand Bold"/>
                <a:sym typeface="Cy Grotesk V3 Grand Bold"/>
              </a:rPr>
              <a:t>Що таке інклюзія?</a:t>
            </a:r>
          </a:p>
        </p:txBody>
      </p:sp>
    </p:spTree>
    <p:extLst>
      <p:ext uri="{BB962C8B-B14F-4D97-AF65-F5344CB8AC3E}">
        <p14:creationId xmlns:p14="http://schemas.microsoft.com/office/powerpoint/2010/main" val="65399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628" y="4269856"/>
            <a:ext cx="9891872" cy="5605459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019975"/>
            <a:ext cx="18288000" cy="267025"/>
            <a:chOff x="0" y="0"/>
            <a:chExt cx="4816593" cy="703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52500" y="1984573"/>
            <a:ext cx="16382999" cy="22159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>
              <a:spcAft>
                <a:spcPts val="1300"/>
              </a:spcAft>
            </a:pPr>
            <a:r>
              <a:rPr lang="en-US" sz="4800" b="1" dirty="0" err="1">
                <a:solidFill>
                  <a:schemeClr val="bg1"/>
                </a:solidFill>
                <a:ea typeface="Roboto Bold" pitchFamily="34" charset="-122"/>
                <a:cs typeface="Roboto Bold" pitchFamily="34" charset="-120"/>
              </a:rPr>
              <a:t>Дискримінація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— </a:t>
            </a:r>
            <a:r>
              <a:rPr lang="ru-RU" sz="4800" dirty="0"/>
              <a:t>це </a:t>
            </a:r>
            <a:r>
              <a:rPr lang="ru-RU" sz="4800" dirty="0" err="1"/>
              <a:t>несправедливе</a:t>
            </a:r>
            <a:r>
              <a:rPr lang="ru-RU" sz="4800" dirty="0"/>
              <a:t> ставлення до людини або </a:t>
            </a:r>
            <a:r>
              <a:rPr lang="ru-RU" sz="4800" dirty="0" err="1"/>
              <a:t>групи</a:t>
            </a:r>
            <a:r>
              <a:rPr lang="ru-RU" sz="4800" dirty="0"/>
              <a:t> людей через </a:t>
            </a:r>
            <a:r>
              <a:rPr lang="ru-RU" sz="4800" dirty="0" err="1"/>
              <a:t>певні</a:t>
            </a:r>
            <a:r>
              <a:rPr lang="ru-RU" sz="4800" dirty="0"/>
              <a:t> </a:t>
            </a:r>
            <a:r>
              <a:rPr lang="ru-RU" sz="4800" dirty="0" err="1"/>
              <a:t>ознаки</a:t>
            </a:r>
            <a:r>
              <a:rPr lang="ru-RU" sz="4800" dirty="0"/>
              <a:t> (наприклад, стать, </a:t>
            </a:r>
            <a:r>
              <a:rPr lang="ru-RU" sz="4800" dirty="0" err="1"/>
              <a:t>вік</a:t>
            </a:r>
            <a:r>
              <a:rPr lang="ru-RU" sz="4800" dirty="0"/>
              <a:t>, </a:t>
            </a:r>
            <a:r>
              <a:rPr lang="ru-RU" sz="4800" dirty="0" err="1"/>
              <a:t>національність</a:t>
            </a:r>
            <a:r>
              <a:rPr lang="ru-RU" sz="4800" dirty="0"/>
              <a:t>, </a:t>
            </a:r>
            <a:r>
              <a:rPr lang="ru-RU" sz="4800" dirty="0" err="1"/>
              <a:t>інвалідність</a:t>
            </a:r>
            <a:r>
              <a:rPr lang="ru-RU" sz="4800" dirty="0"/>
              <a:t>)</a:t>
            </a:r>
            <a:r>
              <a:rPr lang="en-US" sz="4800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.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31239" y="4616135"/>
            <a:ext cx="8517561" cy="22159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>
              <a:spcAft>
                <a:spcPts val="1300"/>
              </a:spcAft>
            </a:pP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Деякі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слова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можуть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образити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або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принизити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людину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, навіть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якщо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ми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цього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не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хочемо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.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990601" y="495300"/>
            <a:ext cx="16382999" cy="1366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>
              <a:lnSpc>
                <a:spcPct val="150000"/>
              </a:lnSpc>
            </a:pPr>
            <a:r>
              <a:rPr lang="uk-UA" sz="6600" b="1" dirty="0" smtClean="0">
                <a:solidFill>
                  <a:srgbClr val="FFFF00"/>
                </a:solidFill>
                <a:ea typeface="Raleway" pitchFamily="34" charset="-122"/>
                <a:cs typeface="Raleway" pitchFamily="34" charset="-120"/>
              </a:rPr>
              <a:t>Що таке дискримінація?</a:t>
            </a:r>
            <a:endParaRPr lang="uk-UA" sz="6600" b="1" spc="-360" dirty="0" smtClean="0">
              <a:solidFill>
                <a:srgbClr val="FFFF00"/>
              </a:solidFill>
              <a:ea typeface="Cy Grotesk V3 Grand Bold"/>
              <a:cs typeface="Cy Grotesk V3 Grand Bold"/>
              <a:sym typeface="Cy Grotesk V3 Grand Bold"/>
            </a:endParaRPr>
          </a:p>
        </p:txBody>
      </p:sp>
      <p:sp>
        <p:nvSpPr>
          <p:cNvPr id="18" name="TextBox 12"/>
          <p:cNvSpPr txBox="1"/>
          <p:nvPr/>
        </p:nvSpPr>
        <p:spPr>
          <a:xfrm>
            <a:off x="912189" y="7382150"/>
            <a:ext cx="8536611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>
              <a:spcAft>
                <a:spcPts val="1300"/>
              </a:spcAft>
            </a:pP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Ми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маємо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навчитися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говорити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з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повагою</a:t>
            </a:r>
            <a:r>
              <a:rPr lang="en-US" sz="4800" dirty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 та </a:t>
            </a:r>
            <a:r>
              <a:rPr lang="en-US" sz="4800" dirty="0" err="1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добротою</a:t>
            </a:r>
            <a:r>
              <a:rPr lang="en-US" sz="4800" dirty="0" smtClean="0">
                <a:solidFill>
                  <a:schemeClr val="bg1"/>
                </a:solidFill>
                <a:ea typeface="Roboto" pitchFamily="34" charset="-122"/>
                <a:cs typeface="Roboto" pitchFamily="34" charset="-120"/>
              </a:rPr>
              <a:t>.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37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510" y="10019975"/>
            <a:ext cx="6092497" cy="267025"/>
            <a:chOff x="0" y="0"/>
            <a:chExt cx="1604608" cy="70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04608" cy="70328"/>
            </a:xfrm>
            <a:custGeom>
              <a:avLst/>
              <a:gdLst/>
              <a:ahLst/>
              <a:cxnLst/>
              <a:rect l="l" t="t" r="r" b="b"/>
              <a:pathLst>
                <a:path w="1604608" h="70328">
                  <a:moveTo>
                    <a:pt x="0" y="0"/>
                  </a:moveTo>
                  <a:lnTo>
                    <a:pt x="1604608" y="0"/>
                  </a:lnTo>
                  <a:lnTo>
                    <a:pt x="1604608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04608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95503" y="10019975"/>
            <a:ext cx="6092497" cy="267025"/>
            <a:chOff x="0" y="0"/>
            <a:chExt cx="1604608" cy="7032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04608" cy="70328"/>
            </a:xfrm>
            <a:custGeom>
              <a:avLst/>
              <a:gdLst/>
              <a:ahLst/>
              <a:cxnLst/>
              <a:rect l="l" t="t" r="r" b="b"/>
              <a:pathLst>
                <a:path w="1604608" h="70328">
                  <a:moveTo>
                    <a:pt x="0" y="0"/>
                  </a:moveTo>
                  <a:lnTo>
                    <a:pt x="1604608" y="0"/>
                  </a:lnTo>
                  <a:lnTo>
                    <a:pt x="1604608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F2D10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04608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 6"/>
          <p:cNvSpPr/>
          <p:nvPr/>
        </p:nvSpPr>
        <p:spPr>
          <a:xfrm>
            <a:off x="4099715" y="2974479"/>
            <a:ext cx="26632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450" dirty="0"/>
          </a:p>
        </p:txBody>
      </p:sp>
      <p:sp>
        <p:nvSpPr>
          <p:cNvPr id="16" name="TextBox 9"/>
          <p:cNvSpPr txBox="1"/>
          <p:nvPr/>
        </p:nvSpPr>
        <p:spPr>
          <a:xfrm>
            <a:off x="990601" y="495300"/>
            <a:ext cx="16382999" cy="15234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ct val="150000"/>
              </a:lnSpc>
            </a:pPr>
            <a:r>
              <a:rPr lang="uk-UA" sz="6600" b="1" spc="-360" dirty="0" smtClean="0">
                <a:solidFill>
                  <a:srgbClr val="FFFF00"/>
                </a:solidFill>
                <a:latin typeface="+mj-lt"/>
                <a:ea typeface="Cy Grotesk V3 Grand Bold"/>
                <a:cs typeface="Cy Grotesk V3 Grand Bold"/>
                <a:sym typeface="Cy Grotesk V3 Grand Bold"/>
              </a:rPr>
              <a:t>Висловіть  свої  думки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90599" y="2167741"/>
            <a:ext cx="9616287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Чи </a:t>
            </a:r>
            <a:r>
              <a:rPr lang="ru-RU" sz="4000" dirty="0" err="1">
                <a:solidFill>
                  <a:srgbClr val="0070C0"/>
                </a:solidFill>
              </a:rPr>
              <a:t>чули</a:t>
            </a:r>
            <a:r>
              <a:rPr lang="ru-RU" sz="4000" dirty="0">
                <a:solidFill>
                  <a:srgbClr val="0070C0"/>
                </a:solidFill>
              </a:rPr>
              <a:t> ви колись висловлювання, які </a:t>
            </a:r>
            <a:r>
              <a:rPr lang="ru-RU" sz="4000" dirty="0" err="1">
                <a:solidFill>
                  <a:srgbClr val="0070C0"/>
                </a:solidFill>
              </a:rPr>
              <a:t>ображають</a:t>
            </a:r>
            <a:r>
              <a:rPr lang="ru-RU" sz="4000" dirty="0">
                <a:solidFill>
                  <a:srgbClr val="0070C0"/>
                </a:solidFill>
              </a:rPr>
              <a:t> або </a:t>
            </a:r>
            <a:r>
              <a:rPr lang="ru-RU" sz="4000" dirty="0" err="1">
                <a:solidFill>
                  <a:srgbClr val="0070C0"/>
                </a:solidFill>
              </a:rPr>
              <a:t>принижують</a:t>
            </a:r>
            <a:r>
              <a:rPr lang="ru-RU" sz="4000" dirty="0">
                <a:solidFill>
                  <a:srgbClr val="0070C0"/>
                </a:solidFill>
              </a:rPr>
              <a:t> інших людей?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5561" y="3758476"/>
            <a:ext cx="810653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Як ви </a:t>
            </a:r>
            <a:r>
              <a:rPr lang="ru-RU" sz="4000" dirty="0" err="1">
                <a:solidFill>
                  <a:srgbClr val="0070C0"/>
                </a:solidFill>
              </a:rPr>
              <a:t>вважаєте</a:t>
            </a:r>
            <a:r>
              <a:rPr lang="ru-RU" sz="4000" dirty="0">
                <a:solidFill>
                  <a:srgbClr val="0070C0"/>
                </a:solidFill>
              </a:rPr>
              <a:t>, чи слова можуть бути </a:t>
            </a:r>
            <a:r>
              <a:rPr lang="ru-RU" sz="4000" dirty="0" err="1">
                <a:solidFill>
                  <a:srgbClr val="0070C0"/>
                </a:solidFill>
              </a:rPr>
              <a:t>шкідливими</a:t>
            </a:r>
            <a:r>
              <a:rPr lang="ru-RU" sz="40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75561" y="5372100"/>
            <a:ext cx="810653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Які слова або вирази, на вашу думку, є </a:t>
            </a:r>
            <a:r>
              <a:rPr lang="ru-RU" sz="4000" dirty="0" err="1">
                <a:solidFill>
                  <a:srgbClr val="0070C0"/>
                </a:solidFill>
              </a:rPr>
              <a:t>дискримінаційними</a:t>
            </a:r>
            <a:r>
              <a:rPr lang="ru-RU" sz="40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75561" y="7152739"/>
            <a:ext cx="810653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Як можна </a:t>
            </a:r>
            <a:r>
              <a:rPr lang="ru-RU" sz="4000" dirty="0" err="1">
                <a:solidFill>
                  <a:srgbClr val="0070C0"/>
                </a:solidFill>
              </a:rPr>
              <a:t>замінити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  <a:r>
              <a:rPr lang="ru-RU" sz="4000" dirty="0" err="1">
                <a:solidFill>
                  <a:srgbClr val="0070C0"/>
                </a:solidFill>
              </a:rPr>
              <a:t>дискримінаційні</a:t>
            </a:r>
            <a:r>
              <a:rPr lang="ru-RU" sz="4000" dirty="0">
                <a:solidFill>
                  <a:srgbClr val="0070C0"/>
                </a:solidFill>
              </a:rPr>
              <a:t> слова на </a:t>
            </a:r>
            <a:r>
              <a:rPr lang="ru-RU" sz="4000" dirty="0" err="1">
                <a:solidFill>
                  <a:srgbClr val="0070C0"/>
                </a:solidFill>
              </a:rPr>
              <a:t>недискримінаційні</a:t>
            </a:r>
            <a:r>
              <a:rPr lang="ru-RU" sz="4000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0" y="3758475"/>
            <a:ext cx="8212452" cy="465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7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7025"/>
            <a:chOff x="0" y="0"/>
            <a:chExt cx="4816593" cy="70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0328"/>
            </a:xfrm>
            <a:custGeom>
              <a:avLst/>
              <a:gdLst/>
              <a:ahLst/>
              <a:cxnLst/>
              <a:rect l="l" t="t" r="r" b="b"/>
              <a:pathLst>
                <a:path w="4816592" h="70328">
                  <a:moveTo>
                    <a:pt x="0" y="0"/>
                  </a:moveTo>
                  <a:lnTo>
                    <a:pt x="4816592" y="0"/>
                  </a:lnTo>
                  <a:lnTo>
                    <a:pt x="4816592" y="70328"/>
                  </a:lnTo>
                  <a:lnTo>
                    <a:pt x="0" y="70328"/>
                  </a:lnTo>
                  <a:close/>
                </a:path>
              </a:pathLst>
            </a:custGeom>
            <a:solidFill>
              <a:srgbClr val="1F5C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66801" y="3025202"/>
            <a:ext cx="7992366" cy="394979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інвалід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» </a:t>
            </a: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–</a:t>
            </a:r>
            <a:endParaRPr lang="uk-UA" sz="4800" b="1" dirty="0" smtClean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неповноцінний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» </a:t>
            </a: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–</a:t>
            </a:r>
            <a:endParaRPr lang="uk-UA" sz="4800" b="1" dirty="0" smtClean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«він/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вона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хворий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на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…» </a:t>
            </a: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–</a:t>
            </a:r>
            <a:endParaRPr lang="uk-UA" sz="4800" b="1" dirty="0" smtClean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«він/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вона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ненормальний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» –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4712" y="3009900"/>
            <a:ext cx="7107621" cy="9874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людина з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інвалідністю</a:t>
            </a: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».</a:t>
            </a:r>
            <a:endParaRPr lang="en-US" sz="48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4712" y="4000832"/>
            <a:ext cx="10409838" cy="9874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людина з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особливими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потребами</a:t>
            </a: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».</a:t>
            </a:r>
            <a:endParaRPr lang="en-US" sz="48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22072" y="4984704"/>
            <a:ext cx="5133261" cy="9874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він/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вона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має</a:t>
            </a: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…».</a:t>
            </a:r>
            <a:endParaRPr lang="en-US" sz="48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16362" y="5972154"/>
            <a:ext cx="8657238" cy="9874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«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він/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вона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має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іншу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точку</a:t>
            </a:r>
            <a:r>
              <a:rPr lang="en-US" sz="4800" b="1" dirty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 зору».</a:t>
            </a:r>
          </a:p>
        </p:txBody>
      </p:sp>
      <p:sp>
        <p:nvSpPr>
          <p:cNvPr id="14" name="TextBox 9"/>
          <p:cNvSpPr txBox="1"/>
          <p:nvPr/>
        </p:nvSpPr>
        <p:spPr>
          <a:xfrm>
            <a:off x="990602" y="495300"/>
            <a:ext cx="13061732" cy="15234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l">
              <a:lnSpc>
                <a:spcPct val="150000"/>
              </a:lnSpc>
            </a:pPr>
            <a:r>
              <a:rPr lang="uk-UA" sz="6600" b="1" spc="-360" dirty="0" smtClean="0">
                <a:solidFill>
                  <a:srgbClr val="FFFF00"/>
                </a:solidFill>
                <a:ea typeface="Cy Grotesk V3 Grand Bold"/>
                <a:cs typeface="Cy Grotesk V3 Grand Bold"/>
                <a:sym typeface="Cy Grotesk V3 Grand Bold"/>
              </a:rPr>
              <a:t>Словник поваги</a:t>
            </a:r>
          </a:p>
        </p:txBody>
      </p:sp>
      <p:sp>
        <p:nvSpPr>
          <p:cNvPr id="15" name="TextBox 10"/>
          <p:cNvSpPr txBox="1"/>
          <p:nvPr/>
        </p:nvSpPr>
        <p:spPr>
          <a:xfrm>
            <a:off x="1066801" y="2095500"/>
            <a:ext cx="4724400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6000" b="1" dirty="0" smtClean="0">
                <a:solidFill>
                  <a:srgbClr val="0070C0"/>
                </a:solidFill>
                <a:ea typeface="Canva Sans"/>
                <a:cs typeface="Canva Sans"/>
                <a:sym typeface="Canva Sans"/>
              </a:rPr>
              <a:t>Замість слів</a:t>
            </a:r>
            <a:endParaRPr lang="en-US" sz="6000" b="1" dirty="0">
              <a:solidFill>
                <a:srgbClr val="0070C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782800" y="495300"/>
            <a:ext cx="2872738" cy="3784602"/>
          </a:xfrm>
          <a:custGeom>
            <a:avLst/>
            <a:gdLst/>
            <a:ahLst/>
            <a:cxnLst/>
            <a:rect l="l" t="t" r="r" b="b"/>
            <a:pathLst>
              <a:path w="3188970" h="4114800">
                <a:moveTo>
                  <a:pt x="0" y="0"/>
                </a:moveTo>
                <a:lnTo>
                  <a:pt x="3188970" y="0"/>
                </a:lnTo>
                <a:lnTo>
                  <a:pt x="31889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1"/>
          <p:cNvSpPr txBox="1"/>
          <p:nvPr/>
        </p:nvSpPr>
        <p:spPr>
          <a:xfrm>
            <a:off x="1070613" y="7353300"/>
            <a:ext cx="16302987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360000" algn="ctr">
              <a:spcAft>
                <a:spcPts val="1300"/>
              </a:spcAft>
            </a:pPr>
            <a:r>
              <a:rPr lang="uk-UA" sz="4400" b="1" dirty="0" smtClean="0">
                <a:solidFill>
                  <a:srgbClr val="FF0000"/>
                </a:solidFill>
                <a:ea typeface="Roboto Bold" pitchFamily="34" charset="-122"/>
                <a:cs typeface="Roboto Bold" pitchFamily="34" charset="-120"/>
              </a:rPr>
              <a:t>Мова</a:t>
            </a:r>
            <a:r>
              <a:rPr lang="en-US" sz="44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uk-UA" sz="44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перетворює нашу внутрішню повагу на реальну безпеку для оточуючих</a:t>
            </a:r>
            <a:r>
              <a:rPr lang="en-US" sz="44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.</a:t>
            </a:r>
            <a:r>
              <a:rPr lang="uk-UA" sz="4400" b="1" dirty="0" smtClean="0">
                <a:solidFill>
                  <a:srgbClr val="FF0000"/>
                </a:solidFill>
                <a:ea typeface="Roboto" pitchFamily="34" charset="-122"/>
                <a:cs typeface="Roboto" pitchFamily="34" charset="-120"/>
              </a:rPr>
              <a:t> Без правильних слів повага залишається невидимою.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502</Words>
  <Application>Microsoft Office PowerPoint</Application>
  <PresentationFormat>Произвольный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Roboto</vt:lpstr>
      <vt:lpstr>Canva Sans</vt:lpstr>
      <vt:lpstr>Roboto Bold</vt:lpstr>
      <vt:lpstr>Calibri</vt:lpstr>
      <vt:lpstr>Cy Grotesk V3 Grand Bold</vt:lpstr>
      <vt:lpstr>PT Serif Bold</vt:lpstr>
      <vt:lpstr>Raleway</vt:lpstr>
      <vt:lpstr>Canva Sans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«Мова гідності»</dc:title>
  <dc:creator>Esmiralda Ivanova</dc:creator>
  <cp:lastModifiedBy>Esmiralda Ivanova</cp:lastModifiedBy>
  <cp:revision>34</cp:revision>
  <dcterms:created xsi:type="dcterms:W3CDTF">2006-08-16T00:00:00Z</dcterms:created>
  <dcterms:modified xsi:type="dcterms:W3CDTF">2026-08-31T17:38:50Z</dcterms:modified>
  <dc:identifier>DAHQ9WF7QII</dc:identifier>
</cp:coreProperties>
</file>