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82" r:id="rId2"/>
    <p:sldId id="872" r:id="rId3"/>
    <p:sldId id="873" r:id="rId4"/>
    <p:sldId id="286" r:id="rId5"/>
    <p:sldId id="828" r:id="rId6"/>
    <p:sldId id="867" r:id="rId7"/>
    <p:sldId id="856" r:id="rId8"/>
    <p:sldId id="855" r:id="rId9"/>
    <p:sldId id="870" r:id="rId10"/>
    <p:sldId id="871" r:id="rId11"/>
    <p:sldId id="863" r:id="rId12"/>
    <p:sldId id="866" r:id="rId13"/>
  </p:sldIdLst>
  <p:sldSz cx="12184063" cy="6859588"/>
  <p:notesSz cx="6858000" cy="9144000"/>
  <p:defaultTextStyle>
    <a:defPPr>
      <a:defRPr lang="ru-RU"/>
    </a:defPPr>
    <a:lvl1pPr marL="0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352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704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056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408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6760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114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9465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0817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695" autoAdjust="0"/>
  </p:normalViewPr>
  <p:slideViewPr>
    <p:cSldViewPr>
      <p:cViewPr>
        <p:scale>
          <a:sx n="90" d="100"/>
          <a:sy n="90" d="100"/>
        </p:scale>
        <p:origin x="-462" y="-54"/>
      </p:cViewPr>
      <p:guideLst>
        <p:guide orient="horz" pos="2161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9AA968-9F58-4A6E-B11C-582CA574AD65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7FCBCD0-5166-44EF-A995-697AB50FC98B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РОЗВ’ЯЗУВАННЯ РІВНЯНЬ</a:t>
          </a:r>
          <a:endParaRPr lang="ru-RU" sz="2400" b="0" dirty="0">
            <a:solidFill>
              <a:schemeClr val="bg1"/>
            </a:solidFill>
          </a:endParaRPr>
        </a:p>
      </dgm:t>
    </dgm:pt>
    <dgm:pt modelId="{5DA8E561-7845-4F5E-8BAA-7476E17DE152}" type="parTrans" cxnId="{61173E0E-C7CE-4D50-8A41-FB11AB1EF1A9}">
      <dgm:prSet/>
      <dgm:spPr/>
      <dgm:t>
        <a:bodyPr/>
        <a:lstStyle/>
        <a:p>
          <a:endParaRPr lang="ru-RU"/>
        </a:p>
      </dgm:t>
    </dgm:pt>
    <dgm:pt modelId="{51DA5559-1D76-4E84-9E22-8C1484394DD0}" type="sibTrans" cxnId="{61173E0E-C7CE-4D50-8A41-FB11AB1EF1A9}">
      <dgm:prSet/>
      <dgm:spPr/>
      <dgm:t>
        <a:bodyPr/>
        <a:lstStyle/>
        <a:p>
          <a:endParaRPr lang="ru-RU"/>
        </a:p>
      </dgm:t>
    </dgm:pt>
    <dgm:pt modelId="{BC7931E8-86A7-44AD-A246-C659A84EF1D0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РОЗВ’ЯЗУВАННЯ ЗАДАЧ ДВОМА СПОСОБАМИ</a:t>
          </a:r>
          <a:endParaRPr lang="uk-UA" sz="2400" b="0" dirty="0">
            <a:solidFill>
              <a:schemeClr val="bg1"/>
            </a:solidFill>
          </a:endParaRPr>
        </a:p>
      </dgm:t>
    </dgm:pt>
    <dgm:pt modelId="{F78F4AAA-2F15-475F-922E-F959D1C7547E}" type="parTrans" cxnId="{1256F933-2110-4277-86C1-A231C153A6C9}">
      <dgm:prSet/>
      <dgm:spPr/>
      <dgm:t>
        <a:bodyPr/>
        <a:lstStyle/>
        <a:p>
          <a:endParaRPr lang="ru-RU"/>
        </a:p>
      </dgm:t>
    </dgm:pt>
    <dgm:pt modelId="{46BA457C-7EE8-4DE0-8B1E-DA724D446462}" type="sibTrans" cxnId="{1256F933-2110-4277-86C1-A231C153A6C9}">
      <dgm:prSet/>
      <dgm:spPr/>
      <dgm:t>
        <a:bodyPr/>
        <a:lstStyle/>
        <a:p>
          <a:endParaRPr lang="ru-RU"/>
        </a:p>
      </dgm:t>
    </dgm:pt>
    <dgm:pt modelId="{6115EC9A-5D0A-49BC-89B0-C823DAA39B65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ДОДАВАННЯ І ВІДНІМАННЯ ТРИЦИФРОВИХ ЧИСЕЛ СПОСОБОМ ОКРУГЛЕННЯ. </a:t>
          </a:r>
          <a:endParaRPr lang="ru-RU" sz="2400" b="0" dirty="0">
            <a:solidFill>
              <a:schemeClr val="bg1"/>
            </a:solidFill>
          </a:endParaRPr>
        </a:p>
      </dgm:t>
    </dgm:pt>
    <dgm:pt modelId="{A4FE801B-8756-4E15-A4D7-1BF852671781}" type="parTrans" cxnId="{AE6A85AA-C1E7-4CC6-AD76-7491E08E3E96}">
      <dgm:prSet/>
      <dgm:spPr/>
      <dgm:t>
        <a:bodyPr/>
        <a:lstStyle/>
        <a:p>
          <a:endParaRPr lang="ru-RU"/>
        </a:p>
      </dgm:t>
    </dgm:pt>
    <dgm:pt modelId="{626858F5-C7D4-4A07-AB22-3CCF0B1FAB8F}" type="sibTrans" cxnId="{AE6A85AA-C1E7-4CC6-AD76-7491E08E3E96}">
      <dgm:prSet/>
      <dgm:spPr/>
      <dgm:t>
        <a:bodyPr/>
        <a:lstStyle/>
        <a:p>
          <a:endParaRPr lang="ru-RU"/>
        </a:p>
      </dgm:t>
    </dgm:pt>
    <dgm:pt modelId="{B8BDD424-9492-4512-80FF-938BF7CFE1AC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КЛАСИФІКАЦІЯ ГЕОМЕТРИЧНИХ ФІГУР</a:t>
          </a:r>
          <a:endParaRPr lang="ru-RU" sz="2400" b="1" dirty="0">
            <a:solidFill>
              <a:schemeClr val="bg1"/>
            </a:solidFill>
          </a:endParaRPr>
        </a:p>
      </dgm:t>
    </dgm:pt>
    <dgm:pt modelId="{9C4AEB6D-170E-4FA1-996A-D5B2176042C0}" type="parTrans" cxnId="{23143B07-9FAC-47C8-A13D-B50BD72BCA06}">
      <dgm:prSet/>
      <dgm:spPr/>
      <dgm:t>
        <a:bodyPr/>
        <a:lstStyle/>
        <a:p>
          <a:endParaRPr lang="ru-RU"/>
        </a:p>
      </dgm:t>
    </dgm:pt>
    <dgm:pt modelId="{46CD9F72-CA7A-48F6-8E67-73B59B19B81F}" type="sibTrans" cxnId="{23143B07-9FAC-47C8-A13D-B50BD72BCA06}">
      <dgm:prSet/>
      <dgm:spPr/>
      <dgm:t>
        <a:bodyPr/>
        <a:lstStyle/>
        <a:p>
          <a:endParaRPr lang="ru-RU"/>
        </a:p>
      </dgm:t>
    </dgm:pt>
    <dgm:pt modelId="{6408D3F1-0C0E-4F5D-B5D5-053E6D4B4C50}" type="pres">
      <dgm:prSet presAssocID="{289AA968-9F58-4A6E-B11C-582CA574AD6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28CD1A-1E54-41AB-ABBF-267B83BF69D9}" type="pres">
      <dgm:prSet presAssocID="{B8BDD424-9492-4512-80FF-938BF7CFE1AC}" presName="node" presStyleLbl="node1" presStyleIdx="0" presStyleCnt="4" custScaleX="156373" custLinFactX="451606" custLinFactNeighborX="500000" custLinFactNeighborY="-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BD397D-046F-40AA-B079-23418C3C10A6}" type="pres">
      <dgm:prSet presAssocID="{46CD9F72-CA7A-48F6-8E67-73B59B19B81F}" presName="sibTrans" presStyleCnt="0"/>
      <dgm:spPr/>
    </dgm:pt>
    <dgm:pt modelId="{00E23834-4C97-4BAD-9028-AA93134EBB29}" type="pres">
      <dgm:prSet presAssocID="{6115EC9A-5D0A-49BC-89B0-C823DAA39B65}" presName="node" presStyleLbl="node1" presStyleIdx="1" presStyleCnt="4" custScaleX="152777" custLinFactX="-142472" custLinFactNeighborX="-200000" custLinFactNeighborY="-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76FB75-3E41-41EA-914C-4542E25630F3}" type="pres">
      <dgm:prSet presAssocID="{626858F5-C7D4-4A07-AB22-3CCF0B1FAB8F}" presName="sibTrans" presStyleCnt="0"/>
      <dgm:spPr/>
    </dgm:pt>
    <dgm:pt modelId="{8C93B566-6306-40C5-A3D5-B84E788E517B}" type="pres">
      <dgm:prSet presAssocID="{17FCBCD0-5166-44EF-A995-697AB50FC98B}" presName="node" presStyleLbl="node1" presStyleIdx="2" presStyleCnt="4" custScaleX="156678" custLinFactX="-148745" custLinFactNeighborX="-200000" custLinFactNeighborY="-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E8D5E2-E5AE-41CC-80D3-5A0016AFADCC}" type="pres">
      <dgm:prSet presAssocID="{51DA5559-1D76-4E84-9E22-8C1484394DD0}" presName="sibTrans" presStyleCnt="0"/>
      <dgm:spPr/>
    </dgm:pt>
    <dgm:pt modelId="{D2B473EA-0294-46C9-BEB1-B63C89DB6F91}" type="pres">
      <dgm:prSet presAssocID="{BC7931E8-86A7-44AD-A246-C659A84EF1D0}" presName="node" presStyleLbl="node1" presStyleIdx="3" presStyleCnt="4" custScaleX="158701" custLinFactX="-150707" custLinFactNeighborX="-200000" custLinFactNeighborY="1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305DF-F2D1-469F-A188-E615459E2DD9}" type="presOf" srcId="{6115EC9A-5D0A-49BC-89B0-C823DAA39B65}" destId="{00E23834-4C97-4BAD-9028-AA93134EBB29}" srcOrd="0" destOrd="0" presId="urn:microsoft.com/office/officeart/2005/8/layout/hList6"/>
    <dgm:cxn modelId="{AE6A85AA-C1E7-4CC6-AD76-7491E08E3E96}" srcId="{289AA968-9F58-4A6E-B11C-582CA574AD65}" destId="{6115EC9A-5D0A-49BC-89B0-C823DAA39B65}" srcOrd="1" destOrd="0" parTransId="{A4FE801B-8756-4E15-A4D7-1BF852671781}" sibTransId="{626858F5-C7D4-4A07-AB22-3CCF0B1FAB8F}"/>
    <dgm:cxn modelId="{1256F933-2110-4277-86C1-A231C153A6C9}" srcId="{289AA968-9F58-4A6E-B11C-582CA574AD65}" destId="{BC7931E8-86A7-44AD-A246-C659A84EF1D0}" srcOrd="3" destOrd="0" parTransId="{F78F4AAA-2F15-475F-922E-F959D1C7547E}" sibTransId="{46BA457C-7EE8-4DE0-8B1E-DA724D446462}"/>
    <dgm:cxn modelId="{5D06D076-AA30-444E-81CD-7C3D8E16BEDD}" type="presOf" srcId="{B8BDD424-9492-4512-80FF-938BF7CFE1AC}" destId="{D128CD1A-1E54-41AB-ABBF-267B83BF69D9}" srcOrd="0" destOrd="0" presId="urn:microsoft.com/office/officeart/2005/8/layout/hList6"/>
    <dgm:cxn modelId="{5CDAA885-2502-456B-888F-86EAEC823115}" type="presOf" srcId="{17FCBCD0-5166-44EF-A995-697AB50FC98B}" destId="{8C93B566-6306-40C5-A3D5-B84E788E517B}" srcOrd="0" destOrd="0" presId="urn:microsoft.com/office/officeart/2005/8/layout/hList6"/>
    <dgm:cxn modelId="{A7E97C1C-AF6F-4389-8A70-9488635D44AA}" type="presOf" srcId="{BC7931E8-86A7-44AD-A246-C659A84EF1D0}" destId="{D2B473EA-0294-46C9-BEB1-B63C89DB6F91}" srcOrd="0" destOrd="0" presId="urn:microsoft.com/office/officeart/2005/8/layout/hList6"/>
    <dgm:cxn modelId="{2BB2753D-7677-45FC-BD9A-A055991F4404}" type="presOf" srcId="{289AA968-9F58-4A6E-B11C-582CA574AD65}" destId="{6408D3F1-0C0E-4F5D-B5D5-053E6D4B4C50}" srcOrd="0" destOrd="0" presId="urn:microsoft.com/office/officeart/2005/8/layout/hList6"/>
    <dgm:cxn modelId="{61173E0E-C7CE-4D50-8A41-FB11AB1EF1A9}" srcId="{289AA968-9F58-4A6E-B11C-582CA574AD65}" destId="{17FCBCD0-5166-44EF-A995-697AB50FC98B}" srcOrd="2" destOrd="0" parTransId="{5DA8E561-7845-4F5E-8BAA-7476E17DE152}" sibTransId="{51DA5559-1D76-4E84-9E22-8C1484394DD0}"/>
    <dgm:cxn modelId="{23143B07-9FAC-47C8-A13D-B50BD72BCA06}" srcId="{289AA968-9F58-4A6E-B11C-582CA574AD65}" destId="{B8BDD424-9492-4512-80FF-938BF7CFE1AC}" srcOrd="0" destOrd="0" parTransId="{9C4AEB6D-170E-4FA1-996A-D5B2176042C0}" sibTransId="{46CD9F72-CA7A-48F6-8E67-73B59B19B81F}"/>
    <dgm:cxn modelId="{69E273D6-FC6E-4B04-9AC8-FC3832C4333D}" type="presParOf" srcId="{6408D3F1-0C0E-4F5D-B5D5-053E6D4B4C50}" destId="{D128CD1A-1E54-41AB-ABBF-267B83BF69D9}" srcOrd="0" destOrd="0" presId="urn:microsoft.com/office/officeart/2005/8/layout/hList6"/>
    <dgm:cxn modelId="{D9600C9C-0EAD-4D15-87C3-EDFDF1A5DD80}" type="presParOf" srcId="{6408D3F1-0C0E-4F5D-B5D5-053E6D4B4C50}" destId="{ECBD397D-046F-40AA-B079-23418C3C10A6}" srcOrd="1" destOrd="0" presId="urn:microsoft.com/office/officeart/2005/8/layout/hList6"/>
    <dgm:cxn modelId="{B70D6CEE-6637-41E6-9B3A-0FAF7F3A3717}" type="presParOf" srcId="{6408D3F1-0C0E-4F5D-B5D5-053E6D4B4C50}" destId="{00E23834-4C97-4BAD-9028-AA93134EBB29}" srcOrd="2" destOrd="0" presId="urn:microsoft.com/office/officeart/2005/8/layout/hList6"/>
    <dgm:cxn modelId="{7BE1A9B5-A942-4785-AE3E-68E88B006EC8}" type="presParOf" srcId="{6408D3F1-0C0E-4F5D-B5D5-053E6D4B4C50}" destId="{8876FB75-3E41-41EA-914C-4542E25630F3}" srcOrd="3" destOrd="0" presId="urn:microsoft.com/office/officeart/2005/8/layout/hList6"/>
    <dgm:cxn modelId="{1FBC6E4A-21F2-4BF4-8D83-73FDFAD90F18}" type="presParOf" srcId="{6408D3F1-0C0E-4F5D-B5D5-053E6D4B4C50}" destId="{8C93B566-6306-40C5-A3D5-B84E788E517B}" srcOrd="4" destOrd="0" presId="urn:microsoft.com/office/officeart/2005/8/layout/hList6"/>
    <dgm:cxn modelId="{8992CE1B-F086-41BA-9C4C-39D9D6391CE1}" type="presParOf" srcId="{6408D3F1-0C0E-4F5D-B5D5-053E6D4B4C50}" destId="{B4E8D5E2-E5AE-41CC-80D3-5A0016AFADCC}" srcOrd="5" destOrd="0" presId="urn:microsoft.com/office/officeart/2005/8/layout/hList6"/>
    <dgm:cxn modelId="{39A03257-633E-4574-8F06-9149194EABE1}" type="presParOf" srcId="{6408D3F1-0C0E-4F5D-B5D5-053E6D4B4C50}" destId="{D2B473EA-0294-46C9-BEB1-B63C89DB6F91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8CD1A-1E54-41AB-ABBF-267B83BF69D9}">
      <dsp:nvSpPr>
        <dsp:cNvPr id="0" name=""/>
        <dsp:cNvSpPr/>
      </dsp:nvSpPr>
      <dsp:spPr>
        <a:xfrm rot="16200000">
          <a:off x="7432900" y="817873"/>
          <a:ext cx="4273486" cy="2637739"/>
        </a:xfrm>
        <a:prstGeom prst="flowChartManualOperation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КЛАСИФІКАЦІЯ ГЕОМЕТРИЧНИХ ФІГУР</a:t>
          </a:r>
          <a:endParaRPr lang="ru-RU" sz="2400" b="1" kern="1200" dirty="0">
            <a:solidFill>
              <a:schemeClr val="bg1"/>
            </a:solidFill>
          </a:endParaRPr>
        </a:p>
      </dsp:txBody>
      <dsp:txXfrm rot="5400000">
        <a:off x="8250774" y="854696"/>
        <a:ext cx="2637739" cy="2564092"/>
      </dsp:txXfrm>
    </dsp:sp>
    <dsp:sp modelId="{00E23834-4C97-4BAD-9028-AA93134EBB29}">
      <dsp:nvSpPr>
        <dsp:cNvPr id="0" name=""/>
        <dsp:cNvSpPr/>
      </dsp:nvSpPr>
      <dsp:spPr>
        <a:xfrm rot="16200000">
          <a:off x="-739820" y="848202"/>
          <a:ext cx="4273486" cy="2577081"/>
        </a:xfrm>
        <a:prstGeom prst="flowChartManualOperation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ДОДАВАННЯ І ВІДНІМАННЯ ТРИЦИФРОВИХ ЧИСЕЛ СПОСОБОМ ОКРУГЛЕННЯ. </a:t>
          </a:r>
          <a:endParaRPr lang="ru-RU" sz="2400" b="0" kern="1200" dirty="0">
            <a:solidFill>
              <a:schemeClr val="bg1"/>
            </a:solidFill>
          </a:endParaRPr>
        </a:p>
      </dsp:txBody>
      <dsp:txXfrm rot="5400000">
        <a:off x="108383" y="854696"/>
        <a:ext cx="2577081" cy="2564092"/>
      </dsp:txXfrm>
    </dsp:sp>
    <dsp:sp modelId="{8C93B566-6306-40C5-A3D5-B84E788E517B}">
      <dsp:nvSpPr>
        <dsp:cNvPr id="0" name=""/>
        <dsp:cNvSpPr/>
      </dsp:nvSpPr>
      <dsp:spPr>
        <a:xfrm rot="16200000">
          <a:off x="1890860" y="815300"/>
          <a:ext cx="4273486" cy="2642884"/>
        </a:xfrm>
        <a:prstGeom prst="flowChartManualOperation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РОЗВ’ЯЗУВАННЯ РІВНЯНЬ</a:t>
          </a:r>
          <a:endParaRPr lang="ru-RU" sz="2400" b="0" kern="1200" dirty="0">
            <a:solidFill>
              <a:schemeClr val="bg1"/>
            </a:solidFill>
          </a:endParaRPr>
        </a:p>
      </dsp:txBody>
      <dsp:txXfrm rot="5400000">
        <a:off x="2706161" y="854696"/>
        <a:ext cx="2642884" cy="2564092"/>
      </dsp:txXfrm>
    </dsp:sp>
    <dsp:sp modelId="{D2B473EA-0294-46C9-BEB1-B63C89DB6F91}">
      <dsp:nvSpPr>
        <dsp:cNvPr id="0" name=""/>
        <dsp:cNvSpPr/>
      </dsp:nvSpPr>
      <dsp:spPr>
        <a:xfrm rot="16200000">
          <a:off x="4644223" y="798238"/>
          <a:ext cx="4273486" cy="2677009"/>
        </a:xfrm>
        <a:prstGeom prst="flowChartManualOperati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РОЗВ’ЯЗУВАННЯ ЗАДАЧ ДВОМА СПОСОБАМИ</a:t>
          </a:r>
          <a:endParaRPr lang="uk-UA" sz="2400" b="0" kern="1200" dirty="0">
            <a:solidFill>
              <a:schemeClr val="bg1"/>
            </a:solidFill>
          </a:endParaRPr>
        </a:p>
      </dsp:txBody>
      <dsp:txXfrm rot="5400000">
        <a:off x="5442462" y="854696"/>
        <a:ext cx="2677009" cy="2564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83D0F-16AD-4207-BA1B-9AA45B8CA75D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4673B-B7F4-4A21-9006-118821B4F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948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352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704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056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408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6760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114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9465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0817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3805" y="2130919"/>
            <a:ext cx="10356454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7610" y="3887100"/>
            <a:ext cx="8528844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4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2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5669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568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3446" y="274702"/>
            <a:ext cx="27414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203" y="274702"/>
            <a:ext cx="8021175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294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769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457" y="4407921"/>
            <a:ext cx="10356454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457" y="2907387"/>
            <a:ext cx="10356454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06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1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2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627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03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44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84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25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254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203" y="1600571"/>
            <a:ext cx="5381294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3566" y="1600571"/>
            <a:ext cx="5381294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911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03" y="1535469"/>
            <a:ext cx="538341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068" indent="0">
              <a:buNone/>
              <a:defRPr sz="2400" b="1"/>
            </a:lvl2pPr>
            <a:lvl3pPr marL="1088136" indent="0">
              <a:buNone/>
              <a:defRPr sz="2100" b="1"/>
            </a:lvl3pPr>
            <a:lvl4pPr marL="1632204" indent="0">
              <a:buNone/>
              <a:defRPr sz="1900" b="1"/>
            </a:lvl4pPr>
            <a:lvl5pPr marL="2176272" indent="0">
              <a:buNone/>
              <a:defRPr sz="1900" b="1"/>
            </a:lvl5pPr>
            <a:lvl6pPr marL="2720340" indent="0">
              <a:buNone/>
              <a:defRPr sz="1900" b="1"/>
            </a:lvl6pPr>
            <a:lvl7pPr marL="3264408" indent="0">
              <a:buNone/>
              <a:defRPr sz="1900" b="1"/>
            </a:lvl7pPr>
            <a:lvl8pPr marL="3808476" indent="0">
              <a:buNone/>
              <a:defRPr sz="1900" b="1"/>
            </a:lvl8pPr>
            <a:lvl9pPr marL="435254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03" y="2175379"/>
            <a:ext cx="538341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9335" y="1535469"/>
            <a:ext cx="5385525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068" indent="0">
              <a:buNone/>
              <a:defRPr sz="2400" b="1"/>
            </a:lvl2pPr>
            <a:lvl3pPr marL="1088136" indent="0">
              <a:buNone/>
              <a:defRPr sz="2100" b="1"/>
            </a:lvl3pPr>
            <a:lvl4pPr marL="1632204" indent="0">
              <a:buNone/>
              <a:defRPr sz="1900" b="1"/>
            </a:lvl4pPr>
            <a:lvl5pPr marL="2176272" indent="0">
              <a:buNone/>
              <a:defRPr sz="1900" b="1"/>
            </a:lvl5pPr>
            <a:lvl6pPr marL="2720340" indent="0">
              <a:buNone/>
              <a:defRPr sz="1900" b="1"/>
            </a:lvl6pPr>
            <a:lvl7pPr marL="3264408" indent="0">
              <a:buNone/>
              <a:defRPr sz="1900" b="1"/>
            </a:lvl7pPr>
            <a:lvl8pPr marL="3808476" indent="0">
              <a:buNone/>
              <a:defRPr sz="1900" b="1"/>
            </a:lvl8pPr>
            <a:lvl9pPr marL="435254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89335" y="2175379"/>
            <a:ext cx="5385525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853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06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921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04" y="273113"/>
            <a:ext cx="4008473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3630" y="273114"/>
            <a:ext cx="6811230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04" y="1435433"/>
            <a:ext cx="4008473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068" indent="0">
              <a:buNone/>
              <a:defRPr sz="1400"/>
            </a:lvl2pPr>
            <a:lvl3pPr marL="1088136" indent="0">
              <a:buNone/>
              <a:defRPr sz="1200"/>
            </a:lvl3pPr>
            <a:lvl4pPr marL="1632204" indent="0">
              <a:buNone/>
              <a:defRPr sz="1100"/>
            </a:lvl4pPr>
            <a:lvl5pPr marL="2176272" indent="0">
              <a:buNone/>
              <a:defRPr sz="1100"/>
            </a:lvl5pPr>
            <a:lvl6pPr marL="2720340" indent="0">
              <a:buNone/>
              <a:defRPr sz="1100"/>
            </a:lvl6pPr>
            <a:lvl7pPr marL="3264408" indent="0">
              <a:buNone/>
              <a:defRPr sz="1100"/>
            </a:lvl7pPr>
            <a:lvl8pPr marL="3808476" indent="0">
              <a:buNone/>
              <a:defRPr sz="1100"/>
            </a:lvl8pPr>
            <a:lvl9pPr marL="435254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390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162" y="4801712"/>
            <a:ext cx="731043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162" y="612917"/>
            <a:ext cx="731043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068" indent="0">
              <a:buNone/>
              <a:defRPr sz="3300"/>
            </a:lvl2pPr>
            <a:lvl3pPr marL="1088136" indent="0">
              <a:buNone/>
              <a:defRPr sz="2900"/>
            </a:lvl3pPr>
            <a:lvl4pPr marL="1632204" indent="0">
              <a:buNone/>
              <a:defRPr sz="2400"/>
            </a:lvl4pPr>
            <a:lvl5pPr marL="2176272" indent="0">
              <a:buNone/>
              <a:defRPr sz="2400"/>
            </a:lvl5pPr>
            <a:lvl6pPr marL="2720340" indent="0">
              <a:buNone/>
              <a:defRPr sz="2400"/>
            </a:lvl6pPr>
            <a:lvl7pPr marL="3264408" indent="0">
              <a:buNone/>
              <a:defRPr sz="2400"/>
            </a:lvl7pPr>
            <a:lvl8pPr marL="3808476" indent="0">
              <a:buNone/>
              <a:defRPr sz="2400"/>
            </a:lvl8pPr>
            <a:lvl9pPr marL="4352544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162" y="5368581"/>
            <a:ext cx="731043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068" indent="0">
              <a:buNone/>
              <a:defRPr sz="1400"/>
            </a:lvl2pPr>
            <a:lvl3pPr marL="1088136" indent="0">
              <a:buNone/>
              <a:defRPr sz="1200"/>
            </a:lvl3pPr>
            <a:lvl4pPr marL="1632204" indent="0">
              <a:buNone/>
              <a:defRPr sz="1100"/>
            </a:lvl4pPr>
            <a:lvl5pPr marL="2176272" indent="0">
              <a:buNone/>
              <a:defRPr sz="1100"/>
            </a:lvl5pPr>
            <a:lvl6pPr marL="2720340" indent="0">
              <a:buNone/>
              <a:defRPr sz="1100"/>
            </a:lvl6pPr>
            <a:lvl7pPr marL="3264408" indent="0">
              <a:buNone/>
              <a:defRPr sz="1100"/>
            </a:lvl7pPr>
            <a:lvl8pPr marL="3808476" indent="0">
              <a:buNone/>
              <a:defRPr sz="1100"/>
            </a:lvl8pPr>
            <a:lvl9pPr marL="435254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2020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03" y="274701"/>
            <a:ext cx="10965657" cy="1143265"/>
          </a:xfrm>
          <a:prstGeom prst="rect">
            <a:avLst/>
          </a:prstGeom>
        </p:spPr>
        <p:txBody>
          <a:bodyPr vert="horz" lIns="108814" tIns="54407" rIns="108814" bIns="5440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03" y="1600571"/>
            <a:ext cx="10965657" cy="4527011"/>
          </a:xfrm>
          <a:prstGeom prst="rect">
            <a:avLst/>
          </a:prstGeom>
        </p:spPr>
        <p:txBody>
          <a:bodyPr vert="horz" lIns="108814" tIns="54407" rIns="108814" bIns="5440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203" y="6357822"/>
            <a:ext cx="2842948" cy="365210"/>
          </a:xfrm>
          <a:prstGeom prst="rect">
            <a:avLst/>
          </a:prstGeom>
        </p:spPr>
        <p:txBody>
          <a:bodyPr vert="horz" lIns="108814" tIns="54407" rIns="108814" bIns="5440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6B65A-C128-4DF6-9DC2-5A7C37140CA0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2888" y="6357822"/>
            <a:ext cx="3858287" cy="365210"/>
          </a:xfrm>
          <a:prstGeom prst="rect">
            <a:avLst/>
          </a:prstGeom>
        </p:spPr>
        <p:txBody>
          <a:bodyPr vert="horz" lIns="108814" tIns="54407" rIns="108814" bIns="5440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1912" y="6357822"/>
            <a:ext cx="2842948" cy="365210"/>
          </a:xfrm>
          <a:prstGeom prst="rect">
            <a:avLst/>
          </a:prstGeom>
        </p:spPr>
        <p:txBody>
          <a:bodyPr vert="horz" lIns="108814" tIns="54407" rIns="108814" bIns="5440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244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1088136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051" indent="-408051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111" indent="-340043" algn="l" defTabSz="1088136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170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238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306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2374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442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0510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4578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068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136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204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272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340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4408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8476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2544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67496" y="981522"/>
            <a:ext cx="9649071" cy="1815868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ДОДАВАННЯ І ВІДНІМАННЯ ТРИЦИФРОВИХ ЧИСЕЛ СПОСОБОМ ОКРУГЛЕННЯ. РОЗВ’ЯЗУВАННЯ ЗАДАЧ ДВОМА СПОСОБАМИ. РІВНЯННЯ. КЛАСИФІКАЦІЯ ГЕОМЕТРИЧНИХ ФІГУР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77057" y="3573810"/>
            <a:ext cx="3500149" cy="1938978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uk-UA" sz="2400" b="1" dirty="0">
                <a:solidFill>
                  <a:srgbClr val="7030A0"/>
                </a:solidFill>
              </a:rPr>
              <a:t>Математика</a:t>
            </a:r>
            <a:endParaRPr lang="en-US" sz="2400" b="1" dirty="0">
              <a:solidFill>
                <a:srgbClr val="7030A0"/>
              </a:solidFill>
            </a:endParaRPr>
          </a:p>
          <a:p>
            <a:pPr algn="ctr"/>
            <a:r>
              <a:rPr lang="uk-UA" sz="2400" b="1" dirty="0" smtClean="0">
                <a:solidFill>
                  <a:srgbClr val="7030A0"/>
                </a:solidFill>
              </a:rPr>
              <a:t>4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uk-UA" sz="2400" b="1" dirty="0">
                <a:solidFill>
                  <a:srgbClr val="7030A0"/>
                </a:solidFill>
              </a:rPr>
              <a:t>клас</a:t>
            </a:r>
          </a:p>
          <a:p>
            <a:pPr algn="ctr"/>
            <a:r>
              <a:rPr lang="uk-UA" sz="2400" b="1" i="1" dirty="0">
                <a:solidFill>
                  <a:srgbClr val="7030A0"/>
                </a:solidFill>
              </a:rPr>
              <a:t>Розділ </a:t>
            </a:r>
            <a:r>
              <a:rPr lang="uk-UA" sz="2400" b="1" i="1" dirty="0" smtClean="0">
                <a:solidFill>
                  <a:srgbClr val="7030A0"/>
                </a:solidFill>
              </a:rPr>
              <a:t>1. </a:t>
            </a:r>
            <a:r>
              <a:rPr lang="uk-UA" sz="2400" b="1" dirty="0" smtClean="0">
                <a:solidFill>
                  <a:srgbClr val="7030A0"/>
                </a:solidFill>
              </a:rPr>
              <a:t>Повторення вивченого в 3 класі</a:t>
            </a:r>
            <a:endParaRPr lang="uk-UA" sz="2400" b="1" dirty="0">
              <a:solidFill>
                <a:schemeClr val="bg1"/>
              </a:solidFill>
            </a:endParaRPr>
          </a:p>
          <a:p>
            <a:pPr algn="ctr"/>
            <a:r>
              <a:rPr lang="uk-UA" sz="2400" b="1" dirty="0" smtClean="0">
                <a:solidFill>
                  <a:srgbClr val="7030A0"/>
                </a:solidFill>
              </a:rPr>
              <a:t>Урок 3</a:t>
            </a:r>
            <a:endParaRPr lang="uk-UA" sz="2400" b="1" dirty="0">
              <a:solidFill>
                <a:srgbClr val="7030A0"/>
              </a:solidFill>
            </a:endParaRPr>
          </a:p>
        </p:txBody>
      </p:sp>
      <p:pic>
        <p:nvPicPr>
          <p:cNvPr id="3074" name="Picture 2" descr="D:\Картинки до тестів\!!! Учні\_free_2024-01-20-22-09-20_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66" y="3145816"/>
            <a:ext cx="2736304" cy="2736304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612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79463" y="549474"/>
            <a:ext cx="10297144" cy="720080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ru-RU" sz="4000" b="1" dirty="0" err="1" smtClean="0"/>
              <a:t>Поділіть</a:t>
            </a:r>
            <a:r>
              <a:rPr lang="ru-RU" sz="4000" b="1" dirty="0" smtClean="0"/>
              <a:t> </a:t>
            </a:r>
            <a:r>
              <a:rPr lang="ru-RU" sz="4000" b="1" dirty="0" err="1"/>
              <a:t>фігури</a:t>
            </a:r>
            <a:r>
              <a:rPr lang="ru-RU" sz="4000" b="1" dirty="0"/>
              <a:t> на дві </a:t>
            </a:r>
            <a:r>
              <a:rPr lang="ru-RU" sz="4000" b="1" dirty="0" err="1"/>
              <a:t>групи</a:t>
            </a:r>
            <a:r>
              <a:rPr lang="ru-RU" sz="4000" b="1" dirty="0"/>
              <a:t>.</a:t>
            </a:r>
            <a:endParaRPr lang="uk-UA" sz="4000" b="1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103698" y="1413570"/>
            <a:ext cx="6048672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За </a:t>
            </a:r>
            <a:r>
              <a:rPr lang="ru-RU" sz="2400" b="1" dirty="0" err="1" smtClean="0">
                <a:solidFill>
                  <a:srgbClr val="7030A0"/>
                </a:solidFill>
              </a:rPr>
              <a:t>якою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ознакою</a:t>
            </a:r>
            <a:r>
              <a:rPr lang="ru-RU" sz="2400" b="1" dirty="0" smtClean="0">
                <a:solidFill>
                  <a:srgbClr val="7030A0"/>
                </a:solidFill>
              </a:rPr>
              <a:t> ви це </a:t>
            </a:r>
            <a:r>
              <a:rPr lang="ru-RU" sz="2400" b="1" dirty="0" err="1" smtClean="0">
                <a:solidFill>
                  <a:srgbClr val="7030A0"/>
                </a:solidFill>
              </a:rPr>
              <a:t>зробите</a:t>
            </a:r>
            <a:r>
              <a:rPr lang="ru-RU" sz="2400" b="1" dirty="0" smtClean="0">
                <a:solidFill>
                  <a:srgbClr val="7030A0"/>
                </a:solidFill>
              </a:rPr>
              <a:t>?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303" y="3933850"/>
            <a:ext cx="3215151" cy="2754599"/>
          </a:xfrm>
          <a:prstGeom prst="rect">
            <a:avLst/>
          </a:prstGeom>
        </p:spPr>
      </p:pic>
      <p:pic>
        <p:nvPicPr>
          <p:cNvPr id="6146" name="Picture 2" descr="D:\4 клас\3 МАТЕМАТИКА\1 Листопад\1 Повторення вивченого в 3 кл\2026-09-02_2344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340" y="2133650"/>
            <a:ext cx="10071389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0" y="6123599"/>
            <a:ext cx="981635" cy="735988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Ст.8 №32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6144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79463" y="549474"/>
            <a:ext cx="10297144" cy="792088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Домашнє завдання</a:t>
            </a:r>
          </a:p>
        </p:txBody>
      </p:sp>
      <p:sp>
        <p:nvSpPr>
          <p:cNvPr id="6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-19994" y="5878066"/>
            <a:ext cx="1483676" cy="971057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</a:t>
            </a:r>
          </a:p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Ч.1 Ст.9 </a:t>
            </a:r>
          </a:p>
        </p:txBody>
      </p:sp>
      <p:pic>
        <p:nvPicPr>
          <p:cNvPr id="8" name="Picture 2" descr="D:\Картинки до тестів\!!! Учні\634ce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5337" y="1557586"/>
            <a:ext cx="162463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4 клас\3 МАТЕМАТИКА\1 Листопад\1 Повторення вивченого в 3 кл\2026-09-02_2343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746" y="1701602"/>
            <a:ext cx="900686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906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9048" y="494643"/>
            <a:ext cx="9776608" cy="677203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bg1"/>
                </a:solidFill>
              </a:rPr>
              <a:t>Вправа </a:t>
            </a:r>
            <a:r>
              <a:rPr lang="uk-UA" sz="3600" b="1" dirty="0" smtClean="0">
                <a:solidFill>
                  <a:schemeClr val="bg1"/>
                </a:solidFill>
              </a:rPr>
              <a:t>«Незакінчене речення». Рефлексія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74591" y="1238524"/>
            <a:ext cx="8044287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b="1" dirty="0" smtClean="0">
                <a:solidFill>
                  <a:srgbClr val="7030A0"/>
                </a:solidFill>
              </a:rPr>
              <a:t>Сьогодні на уроці я дізнався/дізналась про…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7030A0"/>
                </a:solidFill>
              </a:rPr>
              <a:t>Найбільш цікавим було</a:t>
            </a:r>
            <a:r>
              <a:rPr lang="uk-UA" sz="2800" b="1" dirty="0" smtClean="0">
                <a:solidFill>
                  <a:srgbClr val="7030A0"/>
                </a:solidFill>
              </a:rPr>
              <a:t>…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rgbClr val="7030A0"/>
                </a:solidFill>
              </a:rPr>
              <a:t>Мені було важко</a:t>
            </a:r>
            <a:r>
              <a:rPr lang="ru-RU" sz="2800" b="1" dirty="0" smtClean="0">
                <a:solidFill>
                  <a:srgbClr val="7030A0"/>
                </a:solidFill>
              </a:rPr>
              <a:t>...</a:t>
            </a:r>
            <a:endParaRPr lang="uk-UA" sz="2800" b="1" dirty="0">
              <a:solidFill>
                <a:srgbClr val="7030A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7030A0"/>
                </a:solidFill>
              </a:rPr>
              <a:t>Урок запам'ятався мені тим, що </a:t>
            </a:r>
            <a:r>
              <a:rPr lang="uk-UA" sz="2800" b="1" dirty="0" smtClean="0">
                <a:solidFill>
                  <a:srgbClr val="7030A0"/>
                </a:solidFill>
              </a:rPr>
              <a:t>…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6159" y="5140842"/>
            <a:ext cx="1751459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Було </a:t>
            </a:r>
            <a:r>
              <a:rPr lang="uk-UA" sz="2800" b="1" dirty="0"/>
              <a:t>складно!</a:t>
            </a:r>
            <a:endParaRPr lang="ru-RU" sz="2800" b="1" dirty="0"/>
          </a:p>
        </p:txBody>
      </p:sp>
      <p:pic>
        <p:nvPicPr>
          <p:cNvPr id="1030" name="Picture 6" descr="D:\Картинки до тестів\Палець 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80" y="3114452"/>
            <a:ext cx="1208776" cy="213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Картинки до тестів\Палець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285" y="3054406"/>
            <a:ext cx="1324067" cy="223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Картинки до тестів\Пальці 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441">
            <a:off x="5334305" y="3084731"/>
            <a:ext cx="1438203" cy="236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Картинки до тестів\Пальці 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1681">
            <a:off x="7340746" y="3091018"/>
            <a:ext cx="1544693" cy="23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Картинки до тестів\Пальці 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354">
            <a:off x="9491575" y="3099936"/>
            <a:ext cx="1650896" cy="222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276597" y="5109492"/>
            <a:ext cx="1702616" cy="954107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/>
              <a:t>Все було легко! </a:t>
            </a:r>
            <a:endParaRPr lang="ru-RU" sz="28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94472" y="5085501"/>
            <a:ext cx="1867557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Відчуваю втому </a:t>
            </a:r>
            <a:endParaRPr lang="ru-RU" sz="2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506925" y="4894047"/>
            <a:ext cx="1697983" cy="1384995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У </a:t>
            </a:r>
            <a:r>
              <a:rPr lang="uk-UA" sz="2800" b="1" dirty="0"/>
              <a:t>мене все </a:t>
            </a:r>
            <a:r>
              <a:rPr lang="uk-UA" sz="2800" b="1" dirty="0" smtClean="0"/>
              <a:t>вийшло</a:t>
            </a:r>
            <a:endParaRPr lang="ru-RU" sz="28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257965" y="5085309"/>
            <a:ext cx="1610955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Було </a:t>
            </a:r>
            <a:r>
              <a:rPr lang="uk-UA" sz="2800" b="1" dirty="0"/>
              <a:t>цікаво!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31065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315408" y="1485578"/>
            <a:ext cx="8827231" cy="68423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8814" tIns="54407" rIns="108814" bIns="54407" rtlCol="0" anchor="ctr"/>
          <a:lstStyle/>
          <a:p>
            <a:pPr algn="ctr"/>
            <a:r>
              <a:rPr lang="uk-UA" sz="32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Оберіть </a:t>
            </a:r>
            <a:r>
              <a:rPr lang="uk-UA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смайлика</a:t>
            </a:r>
            <a:r>
              <a:rPr lang="uk-UA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свого настрою</a:t>
            </a:r>
            <a:endParaRPr lang="ru-RU" sz="32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www.equilibrium-oakville.com/s/img/emotionhead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47" y="2493690"/>
            <a:ext cx="10517640" cy="251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763440" y="549474"/>
            <a:ext cx="10517640" cy="684234"/>
          </a:xfrm>
          <a:prstGeom prst="round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108814" tIns="54407" rIns="108814" bIns="54407" rtlCol="0" anchor="ctr"/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Рефлексія </a:t>
            </a:r>
            <a:endParaRPr lang="ru-RU" sz="40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779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4">
            <a:extLst>
              <a:ext uri="{FF2B5EF4-FFF2-40B4-BE49-F238E27FC236}">
                <a16:creationId xmlns:a16="http://schemas.microsoft.com/office/drawing/2014/main" xmlns="" id="{F6E7EC80-9589-4937-924A-CEEA2719A5E3}"/>
              </a:ext>
            </a:extLst>
          </p:cNvPr>
          <p:cNvSpPr/>
          <p:nvPr/>
        </p:nvSpPr>
        <p:spPr>
          <a:xfrm>
            <a:off x="2" y="5950074"/>
            <a:ext cx="1267493" cy="90951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</a:t>
            </a:r>
          </a:p>
          <a:p>
            <a:pPr algn="ctr"/>
            <a:r>
              <a:rPr lang="uk-UA" sz="2900" b="1" dirty="0" smtClean="0">
                <a:solidFill>
                  <a:schemeClr val="bg1"/>
                </a:solidFill>
              </a:rPr>
              <a:t>Ст.7</a:t>
            </a:r>
            <a:endParaRPr lang="ru-RU" sz="29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37203" y="549474"/>
            <a:ext cx="10108647" cy="833864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Перевірка домашнього завдання</a:t>
            </a:r>
          </a:p>
        </p:txBody>
      </p:sp>
      <p:pic>
        <p:nvPicPr>
          <p:cNvPr id="8" name="Picture 2" descr="D:\Картинки до тестів\!!! Учні\634ce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971" y="4221882"/>
            <a:ext cx="1719705" cy="232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4 клас\3 МАТЕМАТИКА\1 Листопад\1 Повторення вивченого в 3 кл\2026-09-02_2041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37" y="1557586"/>
            <a:ext cx="1006655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890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33088" y="599705"/>
            <a:ext cx="9886706" cy="707872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План уроку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630969899"/>
              </p:ext>
            </p:extLst>
          </p:nvPr>
        </p:nvGraphicFramePr>
        <p:xfrm>
          <a:off x="649570" y="1577826"/>
          <a:ext cx="10915068" cy="4273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3418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81" y="987326"/>
            <a:ext cx="10278148" cy="54820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28605" y="-510299"/>
            <a:ext cx="420932" cy="27656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5261723" y="-642357"/>
            <a:ext cx="454720" cy="56779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580132" y="-664526"/>
            <a:ext cx="454720" cy="56779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1163" y="-635119"/>
            <a:ext cx="454720" cy="567792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7010284" y="-611907"/>
            <a:ext cx="420547" cy="534723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450806" y="-690974"/>
            <a:ext cx="454720" cy="567792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8084646" y="-703675"/>
            <a:ext cx="454720" cy="567792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1321651" y="-545185"/>
            <a:ext cx="302667" cy="272949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=""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1960" y="-552900"/>
            <a:ext cx="312405" cy="291645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768527" y="-696991"/>
            <a:ext cx="454720" cy="5677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42698" y="-728431"/>
            <a:ext cx="301490" cy="6464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·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2420708" y="-689442"/>
            <a:ext cx="307897" cy="6464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24318" y="-683909"/>
            <a:ext cx="309498" cy="5849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/>
              <a:t>(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2123541" y="-689442"/>
            <a:ext cx="309498" cy="5849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/>
              <a:t>)</a:t>
            </a:r>
          </a:p>
        </p:txBody>
      </p:sp>
      <p:sp>
        <p:nvSpPr>
          <p:cNvPr id="14" name="Прямоугольник 4"/>
          <p:cNvSpPr/>
          <p:nvPr/>
        </p:nvSpPr>
        <p:spPr>
          <a:xfrm>
            <a:off x="918081" y="330940"/>
            <a:ext cx="10237155" cy="720080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Вправа «</a:t>
            </a:r>
            <a:r>
              <a:rPr lang="ru-RU" sz="4000" b="1" dirty="0" err="1"/>
              <a:t>Відновіть</a:t>
            </a:r>
            <a:r>
              <a:rPr lang="ru-RU" sz="4000" b="1" dirty="0"/>
              <a:t> </a:t>
            </a:r>
            <a:r>
              <a:rPr lang="ru-RU" sz="4000" b="1" dirty="0" err="1"/>
              <a:t>рівності</a:t>
            </a:r>
            <a:r>
              <a:rPr lang="ru-RU" sz="4000" b="1" dirty="0" smtClean="0"/>
              <a:t>» </a:t>
            </a:r>
            <a:r>
              <a:rPr lang="ru-RU" sz="4000" b="1" dirty="0" err="1" smtClean="0"/>
              <a:t>усно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1" t="46720" r="16769" b="36401"/>
          <a:stretch/>
        </p:blipFill>
        <p:spPr>
          <a:xfrm>
            <a:off x="3168000" y="1692000"/>
            <a:ext cx="4999524" cy="1080000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1764429C-F8FC-485D-AEFF-E3BC1A2AA38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5458" t="28869" r="17585" b="20413"/>
          <a:stretch/>
        </p:blipFill>
        <p:spPr>
          <a:xfrm>
            <a:off x="10111283" y="-731998"/>
            <a:ext cx="1703198" cy="747074"/>
          </a:xfrm>
          <a:prstGeom prst="rect">
            <a:avLst/>
          </a:prstGeom>
        </p:spPr>
      </p:pic>
      <p:sp>
        <p:nvSpPr>
          <p:cNvPr id="99" name="TextBox 98"/>
          <p:cNvSpPr txBox="1"/>
          <p:nvPr/>
        </p:nvSpPr>
        <p:spPr>
          <a:xfrm>
            <a:off x="9002184" y="-899523"/>
            <a:ext cx="4299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uk-UA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919727" y="-813734"/>
            <a:ext cx="466490" cy="7696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uk-UA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1" name="Рисунок 110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943803" y="-659045"/>
            <a:ext cx="454720" cy="567792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4688651" y="-611907"/>
            <a:ext cx="454720" cy="567792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339119" y="-720896"/>
            <a:ext cx="580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432110" y="-821837"/>
            <a:ext cx="389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114097" y="-769513"/>
            <a:ext cx="684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" name="Рисунок 70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625883" y="-650098"/>
            <a:ext cx="454720" cy="567792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>
          <a:xfrm>
            <a:off x="3584741" y="-785514"/>
            <a:ext cx="590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194673" y="-84199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4" name="Рисунок 83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962453" y="-655913"/>
            <a:ext cx="454720" cy="567792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2" t="18143" r="6696" b="5524"/>
          <a:stretch/>
        </p:blipFill>
        <p:spPr>
          <a:xfrm>
            <a:off x="5410166" y="1086851"/>
            <a:ext cx="2268000" cy="1116000"/>
          </a:xfrm>
          <a:prstGeom prst="rect">
            <a:avLst/>
          </a:prstGeom>
        </p:spPr>
      </p:pic>
      <p:pic>
        <p:nvPicPr>
          <p:cNvPr id="56" name="Picture 2" descr="D:\4 клас\3 МАТЕМАТИКА\1 Листопад\1 Повторення вивченого в 3 кл\2026-09-02_204442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96" y="2869223"/>
            <a:ext cx="10169346" cy="89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1446950" y="2828152"/>
            <a:ext cx="326016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59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1990071" y="3256443"/>
            <a:ext cx="624419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21</a:t>
            </a:r>
            <a:endParaRPr lang="ru-RU" sz="2800" b="1" dirty="0"/>
          </a:p>
        </p:txBody>
      </p:sp>
      <p:sp>
        <p:nvSpPr>
          <p:cNvPr id="61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6187099" y="2786825"/>
            <a:ext cx="317324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62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607391" y="2776262"/>
            <a:ext cx="342630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64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6504423" y="3277653"/>
            <a:ext cx="409296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7</a:t>
            </a:r>
            <a:endParaRPr lang="ru-RU" sz="2800" b="1" dirty="0"/>
          </a:p>
        </p:txBody>
      </p:sp>
      <p:sp>
        <p:nvSpPr>
          <p:cNvPr id="65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094424" y="3241802"/>
            <a:ext cx="418545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6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876145" y="2825790"/>
            <a:ext cx="338030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70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171182" y="3228311"/>
            <a:ext cx="409296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9</a:t>
            </a:r>
            <a:endParaRPr lang="ru-RU" sz="2800" b="1" dirty="0"/>
          </a:p>
        </p:txBody>
      </p:sp>
      <p:sp>
        <p:nvSpPr>
          <p:cNvPr id="77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795629" y="3289879"/>
            <a:ext cx="418545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7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81738" y="4099990"/>
            <a:ext cx="8894407" cy="1512168"/>
          </a:xfrm>
          <a:prstGeom prst="round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/>
              <a:t>— Яке число </a:t>
            </a:r>
            <a:r>
              <a:rPr lang="ru-RU" sz="2800" b="1" dirty="0" err="1"/>
              <a:t>називається</a:t>
            </a:r>
            <a:r>
              <a:rPr lang="ru-RU" sz="2800" b="1" dirty="0"/>
              <a:t> круглим? </a:t>
            </a:r>
            <a:endParaRPr lang="ru-RU" sz="2800" b="1" dirty="0" smtClean="0"/>
          </a:p>
          <a:p>
            <a:r>
              <a:rPr lang="ru-RU" sz="2800" b="1" dirty="0" smtClean="0"/>
              <a:t>— </a:t>
            </a:r>
            <a:r>
              <a:rPr lang="ru-RU" sz="2800" b="1" dirty="0" err="1"/>
              <a:t>Виберіть</a:t>
            </a:r>
            <a:r>
              <a:rPr lang="ru-RU" sz="2800" b="1" dirty="0"/>
              <a:t> круглі числа з-</a:t>
            </a:r>
            <a:r>
              <a:rPr lang="ru-RU" sz="2800" b="1" dirty="0" err="1"/>
              <a:t>поміж</a:t>
            </a:r>
            <a:r>
              <a:rPr lang="ru-RU" sz="2800" b="1" dirty="0"/>
              <a:t> </a:t>
            </a:r>
            <a:r>
              <a:rPr lang="ru-RU" sz="2800" b="1" dirty="0" err="1"/>
              <a:t>поданих</a:t>
            </a:r>
            <a:r>
              <a:rPr lang="ru-RU" sz="2800" b="1" dirty="0"/>
              <a:t>. Запишіть їх. </a:t>
            </a:r>
            <a:endParaRPr lang="ru-RU" sz="2800" b="1" dirty="0" smtClean="0"/>
          </a:p>
          <a:p>
            <a:r>
              <a:rPr lang="ru-RU" sz="3200" b="1" dirty="0"/>
              <a:t>390, 45, 500, 70, 210, 5, 1000, 67, 555, 10.</a:t>
            </a:r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036" y="4393690"/>
            <a:ext cx="2328666" cy="224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005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58" grpId="0" animBg="1"/>
      <p:bldP spid="59" grpId="0" animBg="1"/>
      <p:bldP spid="61" grpId="0" animBg="1"/>
      <p:bldP spid="62" grpId="0" animBg="1"/>
      <p:bldP spid="64" grpId="0" animBg="1"/>
      <p:bldP spid="65" grpId="0" animBg="1"/>
      <p:bldP spid="68" grpId="0" animBg="1"/>
      <p:bldP spid="70" grpId="0" animBg="1"/>
      <p:bldP spid="77" grpId="0" animBg="1"/>
      <p:bldP spid="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385" y="491744"/>
            <a:ext cx="10169347" cy="939904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Для кожного із чисел назви два круглі числа, між </a:t>
            </a:r>
            <a:r>
              <a:rPr lang="ru-RU" sz="3200" dirty="0" err="1"/>
              <a:t>якими</a:t>
            </a:r>
            <a:r>
              <a:rPr lang="ru-RU" sz="3200" dirty="0"/>
              <a:t> воно </a:t>
            </a:r>
            <a:r>
              <a:rPr lang="ru-RU" sz="3200" dirty="0" err="1"/>
              <a:t>міститься</a:t>
            </a:r>
            <a:r>
              <a:rPr lang="ru-RU" sz="3200" dirty="0"/>
              <a:t>. 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474" y="-144496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774" y="7939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075" y="160374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376" y="312810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28605" y="-510299"/>
            <a:ext cx="420932" cy="27656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11059" y="-651427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26119" y="-534204"/>
            <a:ext cx="302667" cy="27294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1960" y="-552900"/>
            <a:ext cx="312405" cy="281731"/>
          </a:xfrm>
          <a:prstGeom prst="rect">
            <a:avLst/>
          </a:prstGeom>
        </p:spPr>
      </p:pic>
      <p:sp>
        <p:nvSpPr>
          <p:cNvPr id="49" name="Прямоугольник 48"/>
          <p:cNvSpPr/>
          <p:nvPr/>
        </p:nvSpPr>
        <p:spPr>
          <a:xfrm>
            <a:off x="954179" y="1524324"/>
            <a:ext cx="7027502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7030A0"/>
                </a:solidFill>
              </a:rPr>
              <a:t>Зразок</a:t>
            </a:r>
            <a:r>
              <a:rPr lang="ru-RU" sz="2400" b="1" dirty="0">
                <a:solidFill>
                  <a:srgbClr val="7030A0"/>
                </a:solidFill>
              </a:rPr>
              <a:t>. Число 155 </a:t>
            </a:r>
            <a:r>
              <a:rPr lang="ru-RU" sz="2400" b="1" dirty="0" err="1">
                <a:solidFill>
                  <a:srgbClr val="7030A0"/>
                </a:solidFill>
              </a:rPr>
              <a:t>міститься</a:t>
            </a:r>
            <a:r>
              <a:rPr lang="ru-RU" sz="2400" b="1" dirty="0">
                <a:solidFill>
                  <a:srgbClr val="7030A0"/>
                </a:solidFill>
              </a:rPr>
              <a:t> між числами 150 і 160.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627744"/>
              </p:ext>
            </p:extLst>
          </p:nvPr>
        </p:nvGraphicFramePr>
        <p:xfrm>
          <a:off x="916975" y="2016666"/>
          <a:ext cx="9855575" cy="1341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23397"/>
                <a:gridCol w="1355569"/>
                <a:gridCol w="1774501"/>
                <a:gridCol w="1388495"/>
                <a:gridCol w="1729438"/>
                <a:gridCol w="158417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Число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37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299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55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127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584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Сусідні круглі</a:t>
                      </a:r>
                      <a:r>
                        <a:rPr lang="uk-UA" sz="2400" b="1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числа</a:t>
                      </a:r>
                      <a:endParaRPr lang="ru-RU" sz="24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0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001708" y="2501314"/>
            <a:ext cx="636540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30</a:t>
            </a:r>
            <a:endParaRPr lang="ru-RU" sz="2800" b="1" dirty="0"/>
          </a:p>
        </p:txBody>
      </p:sp>
      <p:sp>
        <p:nvSpPr>
          <p:cNvPr id="51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638247" y="2830755"/>
            <a:ext cx="624419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40</a:t>
            </a:r>
            <a:endParaRPr lang="ru-RU" sz="2800" b="1" dirty="0"/>
          </a:p>
        </p:txBody>
      </p:sp>
      <p:sp>
        <p:nvSpPr>
          <p:cNvPr id="52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4390810" y="2459924"/>
            <a:ext cx="827819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290</a:t>
            </a:r>
            <a:endParaRPr lang="ru-RU" sz="2800" b="1" dirty="0"/>
          </a:p>
        </p:txBody>
      </p:sp>
      <p:sp>
        <p:nvSpPr>
          <p:cNvPr id="53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228527" y="2829693"/>
            <a:ext cx="819389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300</a:t>
            </a:r>
            <a:endParaRPr lang="ru-RU" sz="2800" b="1" dirty="0"/>
          </a:p>
        </p:txBody>
      </p:sp>
      <p:sp>
        <p:nvSpPr>
          <p:cNvPr id="54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6111059" y="2459922"/>
            <a:ext cx="605263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50</a:t>
            </a:r>
            <a:endParaRPr lang="ru-RU" sz="2800" b="1" dirty="0"/>
          </a:p>
        </p:txBody>
      </p:sp>
      <p:sp>
        <p:nvSpPr>
          <p:cNvPr id="55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6809761" y="2830755"/>
            <a:ext cx="605985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60</a:t>
            </a:r>
            <a:endParaRPr lang="ru-RU" sz="2800" b="1" dirty="0"/>
          </a:p>
        </p:txBody>
      </p:sp>
      <p:sp>
        <p:nvSpPr>
          <p:cNvPr id="56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7524515" y="2459924"/>
            <a:ext cx="877947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120</a:t>
            </a:r>
            <a:endParaRPr lang="ru-RU" sz="2800" b="1" dirty="0"/>
          </a:p>
        </p:txBody>
      </p:sp>
      <p:sp>
        <p:nvSpPr>
          <p:cNvPr id="57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8355870" y="2824651"/>
            <a:ext cx="852296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130</a:t>
            </a:r>
            <a:endParaRPr lang="ru-RU" sz="2800" b="1" dirty="0"/>
          </a:p>
        </p:txBody>
      </p:sp>
      <p:sp>
        <p:nvSpPr>
          <p:cNvPr id="5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209703" y="2459924"/>
            <a:ext cx="838605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580</a:t>
            </a:r>
            <a:endParaRPr lang="ru-RU" sz="2800" b="1" dirty="0"/>
          </a:p>
        </p:txBody>
      </p:sp>
      <p:sp>
        <p:nvSpPr>
          <p:cNvPr id="60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978161" y="2830755"/>
            <a:ext cx="838605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590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89716" y="3548374"/>
            <a:ext cx="9088446" cy="830997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Для кожного із чисел назви два </a:t>
            </a:r>
            <a:r>
              <a:rPr lang="ru-RU" sz="2400" b="1" dirty="0" err="1"/>
              <a:t>розрядні</a:t>
            </a:r>
            <a:r>
              <a:rPr lang="ru-RU" sz="2400" b="1" dirty="0"/>
              <a:t> числа </a:t>
            </a:r>
            <a:r>
              <a:rPr lang="ru-RU" sz="2400" b="1" dirty="0" err="1"/>
              <a:t>третього</a:t>
            </a:r>
            <a:r>
              <a:rPr lang="ru-RU" sz="2400" b="1" dirty="0"/>
              <a:t> </a:t>
            </a:r>
            <a:r>
              <a:rPr lang="ru-RU" sz="2400" b="1" dirty="0" err="1"/>
              <a:t>розряду</a:t>
            </a:r>
            <a:r>
              <a:rPr lang="ru-RU" sz="2400" b="1" dirty="0"/>
              <a:t>, між </a:t>
            </a:r>
            <a:r>
              <a:rPr lang="ru-RU" sz="2400" b="1" dirty="0" err="1"/>
              <a:t>якими</a:t>
            </a:r>
            <a:r>
              <a:rPr lang="ru-RU" sz="2400" b="1" dirty="0"/>
              <a:t> воно </a:t>
            </a:r>
            <a:r>
              <a:rPr lang="ru-RU" sz="2400" b="1" dirty="0" err="1"/>
              <a:t>міститься</a:t>
            </a:r>
            <a:r>
              <a:rPr lang="ru-RU" sz="2400" b="1" dirty="0"/>
              <a:t>. </a:t>
            </a:r>
            <a:endParaRPr lang="ru-RU" sz="2400" b="1" dirty="0" smtClean="0"/>
          </a:p>
        </p:txBody>
      </p:sp>
      <p:sp>
        <p:nvSpPr>
          <p:cNvPr id="61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0" y="6123599"/>
            <a:ext cx="1339503" cy="735988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Ст.8 №26, 27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576782" y="4109990"/>
            <a:ext cx="6952855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7030A0"/>
                </a:solidFill>
              </a:rPr>
              <a:t>Зразок</a:t>
            </a:r>
            <a:r>
              <a:rPr lang="ru-RU" sz="2400" b="1" dirty="0" smtClean="0">
                <a:solidFill>
                  <a:srgbClr val="7030A0"/>
                </a:solidFill>
              </a:rPr>
              <a:t>.</a:t>
            </a:r>
            <a:r>
              <a:rPr lang="ru-RU" sz="2400" dirty="0" smtClean="0"/>
              <a:t> </a:t>
            </a:r>
            <a:r>
              <a:rPr lang="ru-RU" sz="2400" b="1" dirty="0">
                <a:solidFill>
                  <a:srgbClr val="7030A0"/>
                </a:solidFill>
              </a:rPr>
              <a:t>Число 148 </a:t>
            </a:r>
            <a:r>
              <a:rPr lang="ru-RU" sz="2400" b="1" dirty="0" err="1">
                <a:solidFill>
                  <a:srgbClr val="7030A0"/>
                </a:solidFill>
              </a:rPr>
              <a:t>міститься</a:t>
            </a:r>
            <a:r>
              <a:rPr lang="ru-RU" sz="2400" b="1" dirty="0">
                <a:solidFill>
                  <a:srgbClr val="7030A0"/>
                </a:solidFill>
              </a:rPr>
              <a:t> між числами 100 і </a:t>
            </a:r>
            <a:r>
              <a:rPr lang="ru-RU" sz="2400" b="1" dirty="0" smtClean="0">
                <a:solidFill>
                  <a:srgbClr val="7030A0"/>
                </a:solidFill>
              </a:rPr>
              <a:t>200</a:t>
            </a:r>
            <a:endParaRPr lang="ru-RU" sz="2400" b="1" dirty="0">
              <a:solidFill>
                <a:srgbClr val="7030A0"/>
              </a:solidFill>
            </a:endParaRPr>
          </a:p>
        </p:txBody>
      </p:sp>
      <p:graphicFrame>
        <p:nvGraphicFramePr>
          <p:cNvPr id="63" name="Таблица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989447"/>
              </p:ext>
            </p:extLst>
          </p:nvPr>
        </p:nvGraphicFramePr>
        <p:xfrm>
          <a:off x="764677" y="4797946"/>
          <a:ext cx="10373055" cy="1341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42978"/>
                <a:gridCol w="1715595"/>
                <a:gridCol w="1668781"/>
                <a:gridCol w="1558103"/>
                <a:gridCol w="1682257"/>
                <a:gridCol w="180534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Число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285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730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899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444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dirty="0" smtClean="0"/>
                        <a:t>580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Сусідні числа розрядні</a:t>
                      </a:r>
                      <a:endParaRPr lang="ru-RU" sz="24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4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2741256" y="5291827"/>
            <a:ext cx="816561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200</a:t>
            </a:r>
            <a:endParaRPr lang="ru-RU" sz="2800" b="1" dirty="0"/>
          </a:p>
        </p:txBody>
      </p:sp>
      <p:sp>
        <p:nvSpPr>
          <p:cNvPr id="65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528937" y="5636794"/>
            <a:ext cx="861873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300</a:t>
            </a:r>
            <a:endParaRPr lang="ru-RU" sz="2800" b="1" dirty="0"/>
          </a:p>
        </p:txBody>
      </p:sp>
      <p:sp>
        <p:nvSpPr>
          <p:cNvPr id="66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4435847" y="5320145"/>
            <a:ext cx="827819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700</a:t>
            </a:r>
            <a:endParaRPr lang="ru-RU" sz="2800" b="1" dirty="0"/>
          </a:p>
        </p:txBody>
      </p:sp>
      <p:sp>
        <p:nvSpPr>
          <p:cNvPr id="67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272642" y="5679293"/>
            <a:ext cx="819389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800</a:t>
            </a:r>
            <a:endParaRPr lang="ru-RU" sz="2800" b="1" dirty="0"/>
          </a:p>
        </p:txBody>
      </p:sp>
      <p:sp>
        <p:nvSpPr>
          <p:cNvPr id="6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6079453" y="5271316"/>
            <a:ext cx="824216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800</a:t>
            </a:r>
            <a:endParaRPr lang="ru-RU" sz="2800" b="1" dirty="0"/>
          </a:p>
        </p:txBody>
      </p:sp>
      <p:sp>
        <p:nvSpPr>
          <p:cNvPr id="69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6809761" y="5636796"/>
            <a:ext cx="808862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900</a:t>
            </a:r>
            <a:endParaRPr lang="ru-RU" sz="2800" b="1" dirty="0"/>
          </a:p>
        </p:txBody>
      </p:sp>
      <p:sp>
        <p:nvSpPr>
          <p:cNvPr id="70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7666768" y="5302002"/>
            <a:ext cx="783839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400</a:t>
            </a:r>
            <a:endParaRPr lang="ru-RU" sz="2800" b="1" dirty="0"/>
          </a:p>
        </p:txBody>
      </p:sp>
      <p:sp>
        <p:nvSpPr>
          <p:cNvPr id="71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8540303" y="5679293"/>
            <a:ext cx="790218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500</a:t>
            </a:r>
            <a:endParaRPr lang="ru-RU" sz="2800" b="1" dirty="0"/>
          </a:p>
        </p:txBody>
      </p:sp>
      <p:sp>
        <p:nvSpPr>
          <p:cNvPr id="72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347568" y="5302001"/>
            <a:ext cx="838605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500</a:t>
            </a:r>
            <a:endParaRPr lang="ru-RU" sz="2800" b="1" dirty="0"/>
          </a:p>
        </p:txBody>
      </p:sp>
      <p:sp>
        <p:nvSpPr>
          <p:cNvPr id="73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10245494" y="5636793"/>
            <a:ext cx="838605" cy="48680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/>
              <a:t>600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074545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8" grpId="0" animBg="1"/>
      <p:bldP spid="62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78529" y="1265434"/>
            <a:ext cx="2249901" cy="230425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963244" y="405458"/>
            <a:ext cx="10169347" cy="720080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/>
              <a:t>Обчисліть</a:t>
            </a:r>
            <a:r>
              <a:rPr lang="ru-RU" sz="3600" b="1" dirty="0" smtClean="0"/>
              <a:t> </a:t>
            </a:r>
            <a:r>
              <a:rPr lang="ru-RU" sz="3600" b="1" dirty="0"/>
              <a:t>способом </a:t>
            </a:r>
            <a:r>
              <a:rPr lang="ru-RU" sz="3600" b="1" dirty="0" err="1"/>
              <a:t>округлення</a:t>
            </a:r>
            <a:r>
              <a:rPr lang="ru-RU" sz="3600" b="1" dirty="0"/>
              <a:t> за </a:t>
            </a:r>
            <a:r>
              <a:rPr lang="ru-RU" sz="3600" b="1" dirty="0" err="1"/>
              <a:t>зразком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474" y="-144496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774" y="7939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075" y="160374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376" y="312810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28605" y="-510299"/>
            <a:ext cx="420932" cy="27656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11059" y="-655911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26119" y="-534204"/>
            <a:ext cx="302667" cy="27294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1960" y="-552900"/>
            <a:ext cx="312405" cy="281731"/>
          </a:xfrm>
          <a:prstGeom prst="rect">
            <a:avLst/>
          </a:prstGeom>
        </p:spPr>
      </p:pic>
      <p:sp>
        <p:nvSpPr>
          <p:cNvPr id="72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7626027" y="3645818"/>
            <a:ext cx="3834387" cy="244623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err="1" smtClean="0">
                <a:solidFill>
                  <a:srgbClr val="7030A0"/>
                </a:solidFill>
              </a:rPr>
              <a:t>Зверніть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>
                <a:solidFill>
                  <a:srgbClr val="7030A0"/>
                </a:solidFill>
              </a:rPr>
              <a:t>увагу на </a:t>
            </a:r>
            <a:r>
              <a:rPr lang="ru-RU" sz="2800" b="1" dirty="0" err="1">
                <a:solidFill>
                  <a:srgbClr val="7030A0"/>
                </a:solidFill>
              </a:rPr>
              <a:t>випадок</a:t>
            </a:r>
            <a:r>
              <a:rPr lang="ru-RU" sz="2800" b="1" dirty="0">
                <a:solidFill>
                  <a:srgbClr val="7030A0"/>
                </a:solidFill>
              </a:rPr>
              <a:t>, коли </a:t>
            </a:r>
            <a:r>
              <a:rPr lang="ru-RU" sz="2800" b="1" dirty="0" err="1">
                <a:solidFill>
                  <a:srgbClr val="7030A0"/>
                </a:solidFill>
              </a:rPr>
              <a:t>спосіб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округлення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використовують</a:t>
            </a:r>
            <a:r>
              <a:rPr lang="ru-RU" sz="2800" b="1" dirty="0">
                <a:solidFill>
                  <a:srgbClr val="7030A0"/>
                </a:solidFill>
              </a:rPr>
              <a:t> під час </a:t>
            </a:r>
            <a:r>
              <a:rPr lang="ru-RU" sz="2800" b="1" dirty="0" err="1">
                <a:solidFill>
                  <a:srgbClr val="7030A0"/>
                </a:solidFill>
              </a:rPr>
              <a:t>віднімання</a:t>
            </a:r>
            <a:r>
              <a:rPr lang="ru-RU" sz="2800" b="1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43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117880" y="5625817"/>
            <a:ext cx="2813944" cy="49778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473 – </a:t>
            </a:r>
            <a:endParaRPr lang="ru-RU" sz="3200" b="1" dirty="0"/>
          </a:p>
        </p:txBody>
      </p:sp>
      <p:sp>
        <p:nvSpPr>
          <p:cNvPr id="44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130103" y="2765070"/>
            <a:ext cx="2848766" cy="5393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567 +</a:t>
            </a:r>
            <a:endParaRPr lang="uk-UA" sz="3200" b="1" dirty="0"/>
          </a:p>
        </p:txBody>
      </p:sp>
      <p:sp>
        <p:nvSpPr>
          <p:cNvPr id="45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149537" y="3682540"/>
            <a:ext cx="2832798" cy="5393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267 +</a:t>
            </a:r>
            <a:endParaRPr lang="uk-UA" sz="3200" b="1" dirty="0"/>
          </a:p>
        </p:txBody>
      </p:sp>
      <p:sp>
        <p:nvSpPr>
          <p:cNvPr id="46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107289" y="4604229"/>
            <a:ext cx="2813944" cy="52282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746 – </a:t>
            </a:r>
            <a:endParaRPr lang="uk-UA" sz="3200" b="1" dirty="0"/>
          </a:p>
        </p:txBody>
      </p:sp>
      <p:sp>
        <p:nvSpPr>
          <p:cNvPr id="47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69939" y="2765070"/>
            <a:ext cx="2079644" cy="5393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567 + 97 =</a:t>
            </a:r>
            <a:endParaRPr lang="ru-RU" sz="3200" b="1" dirty="0"/>
          </a:p>
        </p:txBody>
      </p:sp>
      <p:sp>
        <p:nvSpPr>
          <p:cNvPr id="4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21681" y="3682539"/>
            <a:ext cx="2176161" cy="5393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267 + 379 = </a:t>
            </a:r>
            <a:endParaRPr lang="ru-RU" sz="3200" b="1" dirty="0"/>
          </a:p>
        </p:txBody>
      </p:sp>
      <p:sp>
        <p:nvSpPr>
          <p:cNvPr id="49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898326" y="4610818"/>
            <a:ext cx="2219554" cy="51623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746 – 390 =  </a:t>
            </a:r>
            <a:endParaRPr lang="ru-RU" sz="3200" b="1" dirty="0"/>
          </a:p>
        </p:txBody>
      </p:sp>
      <p:sp>
        <p:nvSpPr>
          <p:cNvPr id="50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797245" y="5604952"/>
            <a:ext cx="2252338" cy="48710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473 – 195 =  </a:t>
            </a:r>
            <a:endParaRPr lang="ru-RU" sz="3200" b="1" dirty="0"/>
          </a:p>
        </p:txBody>
      </p:sp>
      <p:sp>
        <p:nvSpPr>
          <p:cNvPr id="40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0" y="6123599"/>
            <a:ext cx="981635" cy="735988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Ст.8 №28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D:\4 клас\3 МАТЕМАТИКА\1 Листопад\1 Повторення вивченого в 3 кл\2026-09-02_22342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635" y="1265434"/>
            <a:ext cx="7962073" cy="129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96163" y="2742353"/>
            <a:ext cx="1707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100 – 3 =</a:t>
            </a:r>
            <a:endParaRPr lang="uk-UA" sz="3200" b="1" dirty="0">
              <a:solidFill>
                <a:srgbClr val="FFFF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147815" y="3645818"/>
            <a:ext cx="19159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400 </a:t>
            </a:r>
            <a:r>
              <a:rPr lang="ru-RU" sz="3200" b="1" dirty="0">
                <a:solidFill>
                  <a:srgbClr val="FFFF00"/>
                </a:solidFill>
              </a:rPr>
              <a:t>– </a:t>
            </a:r>
            <a:r>
              <a:rPr lang="ru-RU" sz="3200" b="1" dirty="0" smtClean="0">
                <a:solidFill>
                  <a:srgbClr val="FFFF00"/>
                </a:solidFill>
              </a:rPr>
              <a:t>21 </a:t>
            </a:r>
            <a:r>
              <a:rPr lang="ru-RU" sz="3200" b="1" dirty="0">
                <a:solidFill>
                  <a:srgbClr val="FFFF00"/>
                </a:solidFill>
              </a:rPr>
              <a:t>=</a:t>
            </a:r>
            <a:endParaRPr lang="uk-UA" sz="3200" b="1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16027" y="2490150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667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982335" y="2689877"/>
            <a:ext cx="864662" cy="6469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dirty="0" smtClean="0"/>
              <a:t>664</a:t>
            </a:r>
            <a:endParaRPr lang="uk-UA" sz="3200" b="1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3781368" y="3304412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667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5978869" y="3628717"/>
            <a:ext cx="864662" cy="6469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dirty="0" smtClean="0"/>
              <a:t>646</a:t>
            </a:r>
            <a:endParaRPr lang="uk-UA" sz="3200" b="1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4080699" y="4592032"/>
            <a:ext cx="19159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400 + 10 </a:t>
            </a:r>
            <a:r>
              <a:rPr lang="ru-RU" sz="3200" b="1" dirty="0">
                <a:solidFill>
                  <a:srgbClr val="FFFF00"/>
                </a:solidFill>
              </a:rPr>
              <a:t>=</a:t>
            </a:r>
            <a:endParaRPr lang="uk-UA" sz="3200" b="1" dirty="0">
              <a:solidFill>
                <a:srgbClr val="FFFF00"/>
              </a:solidFill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5903682" y="4560926"/>
            <a:ext cx="864662" cy="6469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dirty="0" smtClean="0"/>
              <a:t>356</a:t>
            </a:r>
            <a:endParaRPr lang="uk-UA" sz="3200" b="1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735037" y="4230593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346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073547" y="5582320"/>
            <a:ext cx="1707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200 + 5 </a:t>
            </a:r>
            <a:r>
              <a:rPr lang="ru-RU" sz="3200" b="1" dirty="0">
                <a:solidFill>
                  <a:srgbClr val="FFFF00"/>
                </a:solidFill>
              </a:rPr>
              <a:t>=</a:t>
            </a:r>
            <a:endParaRPr lang="uk-UA" sz="3200" b="1" dirty="0">
              <a:solidFill>
                <a:srgbClr val="FFFF00"/>
              </a:solidFill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936528" y="5527437"/>
            <a:ext cx="864662" cy="64698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b="1" dirty="0" smtClean="0"/>
              <a:t>278</a:t>
            </a:r>
            <a:endParaRPr lang="uk-UA" sz="3200" b="1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3714252" y="5257784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273</a:t>
            </a:r>
            <a:endParaRPr lang="uk-UA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8121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4" grpId="0"/>
      <p:bldP spid="55" grpId="0"/>
      <p:bldP spid="8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/>
      <p:bldP spid="63" grpId="0" animBg="1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3244" y="587762"/>
            <a:ext cx="10169347" cy="609784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/>
              <a:t>Розв’яжіть</a:t>
            </a:r>
            <a:r>
              <a:rPr lang="ru-RU" sz="4000" b="1" dirty="0" smtClean="0"/>
              <a:t> </a:t>
            </a:r>
            <a:r>
              <a:rPr lang="ru-RU" sz="4000" b="1" dirty="0"/>
              <a:t>рівняння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474" y="-144496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774" y="7939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075" y="160374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376" y="312810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28605" y="-510299"/>
            <a:ext cx="420932" cy="27656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10990" y="-634892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26119" y="-534204"/>
            <a:ext cx="302667" cy="27294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1960" y="-552900"/>
            <a:ext cx="312405" cy="2817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52664" y="1641180"/>
            <a:ext cx="2912944" cy="25545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/>
              <a:t>х – 288 = </a:t>
            </a:r>
            <a:r>
              <a:rPr lang="ru-RU" sz="3200" b="1" dirty="0" smtClean="0"/>
              <a:t>685</a:t>
            </a:r>
          </a:p>
          <a:p>
            <a:r>
              <a:rPr lang="ru-RU" sz="3200" b="1" dirty="0"/>
              <a:t>х </a:t>
            </a:r>
            <a:r>
              <a:rPr lang="ru-RU" sz="3200" b="1" dirty="0" smtClean="0"/>
              <a:t>= 685    288 </a:t>
            </a:r>
            <a:endParaRPr lang="ru-RU" sz="3200" b="1" dirty="0"/>
          </a:p>
          <a:p>
            <a:r>
              <a:rPr lang="ru-RU" sz="3200" b="1" dirty="0"/>
              <a:t>х = 973   </a:t>
            </a:r>
          </a:p>
          <a:p>
            <a:r>
              <a:rPr lang="ru-RU" sz="3200" b="1" dirty="0"/>
              <a:t>973 – 288 = 685 </a:t>
            </a:r>
          </a:p>
          <a:p>
            <a:r>
              <a:rPr lang="ru-RU" sz="3200" b="1" dirty="0"/>
              <a:t>685 = </a:t>
            </a:r>
            <a:r>
              <a:rPr lang="ru-RU" sz="3200" b="1" dirty="0" smtClean="0"/>
              <a:t>685</a:t>
            </a:r>
            <a:endParaRPr lang="uk-UA" sz="3200" b="1" dirty="0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t="5754" r="6815" b="9804"/>
          <a:stretch/>
        </p:blipFill>
        <p:spPr>
          <a:xfrm>
            <a:off x="8932945" y="3680002"/>
            <a:ext cx="2900978" cy="2827535"/>
          </a:xfrm>
          <a:prstGeom prst="rect">
            <a:avLst/>
          </a:prstGeom>
        </p:spPr>
      </p:pic>
      <p:sp>
        <p:nvSpPr>
          <p:cNvPr id="34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0" y="6123599"/>
            <a:ext cx="981635" cy="735988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Ст.8 №29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036833" y="1641180"/>
            <a:ext cx="3007526" cy="25545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790 </a:t>
            </a:r>
            <a:r>
              <a:rPr lang="ru-RU" sz="3200" b="1" dirty="0"/>
              <a:t>+ а = </a:t>
            </a:r>
            <a:r>
              <a:rPr lang="ru-RU" sz="3200" b="1" dirty="0" smtClean="0"/>
              <a:t>967</a:t>
            </a:r>
          </a:p>
          <a:p>
            <a:r>
              <a:rPr lang="ru-RU" sz="3200" b="1" dirty="0"/>
              <a:t>а = 967 </a:t>
            </a:r>
            <a:r>
              <a:rPr lang="ru-RU" sz="3200" b="1" dirty="0" smtClean="0"/>
              <a:t>   790 </a:t>
            </a:r>
          </a:p>
          <a:p>
            <a:r>
              <a:rPr lang="ru-RU" sz="3200" b="1" dirty="0" smtClean="0"/>
              <a:t>а </a:t>
            </a:r>
            <a:r>
              <a:rPr lang="ru-RU" sz="3200" b="1" dirty="0"/>
              <a:t>= 177 </a:t>
            </a:r>
            <a:endParaRPr lang="ru-RU" sz="3200" b="1" dirty="0" smtClean="0"/>
          </a:p>
          <a:p>
            <a:r>
              <a:rPr lang="ru-RU" sz="3200" b="1" dirty="0" smtClean="0"/>
              <a:t>790 </a:t>
            </a:r>
            <a:r>
              <a:rPr lang="ru-RU" sz="3200" b="1" dirty="0"/>
              <a:t>+ 177 = </a:t>
            </a:r>
            <a:r>
              <a:rPr lang="ru-RU" sz="3200" b="1" dirty="0" smtClean="0"/>
              <a:t>967</a:t>
            </a:r>
          </a:p>
          <a:p>
            <a:r>
              <a:rPr lang="ru-RU" sz="3200" b="1" dirty="0" smtClean="0"/>
              <a:t> </a:t>
            </a:r>
            <a:r>
              <a:rPr lang="ru-RU" sz="3200" b="1" dirty="0"/>
              <a:t>967 = 967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10819" y="2127544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+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73087" y="1702735"/>
            <a:ext cx="1097645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   685    </a:t>
            </a:r>
          </a:p>
          <a:p>
            <a:r>
              <a:rPr lang="ru-RU" sz="3200" b="1" dirty="0" smtClean="0"/>
              <a:t>   </a:t>
            </a:r>
            <a:r>
              <a:rPr lang="ru-RU" sz="3200" b="1" u="sng" dirty="0" smtClean="0"/>
              <a:t>288</a:t>
            </a:r>
          </a:p>
          <a:p>
            <a:r>
              <a:rPr lang="ru-RU" sz="3200" b="1" dirty="0"/>
              <a:t> </a:t>
            </a:r>
            <a:r>
              <a:rPr lang="ru-RU" sz="3200" b="1" dirty="0" smtClean="0"/>
              <a:t>  </a:t>
            </a:r>
            <a:endParaRPr lang="ru-RU" sz="2800" u="sng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4273087" y="1890032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+</a:t>
            </a:r>
            <a:endParaRPr lang="ru-RU" sz="2800" dirty="0">
              <a:solidFill>
                <a:schemeClr val="bg1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81635" y="3141762"/>
            <a:ext cx="26566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358365" y="2128561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–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9764439" y="1641180"/>
            <a:ext cx="1080120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_967    </a:t>
            </a:r>
          </a:p>
          <a:p>
            <a:r>
              <a:rPr lang="ru-RU" sz="3200" b="1" dirty="0" smtClean="0"/>
              <a:t>  </a:t>
            </a:r>
            <a:r>
              <a:rPr lang="ru-RU" sz="3200" b="1" u="sng" dirty="0" smtClean="0"/>
              <a:t>790</a:t>
            </a:r>
          </a:p>
          <a:p>
            <a:r>
              <a:rPr lang="ru-RU" sz="3200" b="1" dirty="0"/>
              <a:t> </a:t>
            </a:r>
            <a:r>
              <a:rPr lang="ru-RU" sz="3200" b="1" dirty="0" smtClean="0"/>
              <a:t> 177</a:t>
            </a:r>
            <a:endParaRPr lang="ru-RU" sz="2800" u="sng" dirty="0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6048972" y="3141762"/>
            <a:ext cx="26566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576782" y="2687620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973</a:t>
            </a:r>
            <a:endParaRPr lang="ru-RU" sz="24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6653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41" grpId="0"/>
      <p:bldP spid="11" grpId="0"/>
      <p:bldP spid="42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35E112CB-298A-4A02-B09F-07EF6A840F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2" r="54307" b="54891"/>
          <a:stretch/>
        </p:blipFill>
        <p:spPr>
          <a:xfrm>
            <a:off x="799801" y="942729"/>
            <a:ext cx="10548000" cy="586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1AC8A322-BC43-4843-BFCE-48C5133FF8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DCE11F0F-5553-42C9-9307-07D210DF2B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D93B0E4B-1F7B-4126-A842-27F00148D0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DF32223D-D5D3-4745-BBF8-7241DE88D5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649E3F79-C56A-4CC2-80B8-4946FA2E62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266630E-8DE3-48DB-8DA0-461205CCF7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5795157E-71E0-47DE-BA16-2295EBB4EDF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18579685-51E3-4281-9A0C-A753F30C37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34FA8706-1790-47B9-ADC6-821A296B15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E309E241-9C00-4129-9D06-6BDAFBF89E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1163" y="-635119"/>
            <a:ext cx="454720" cy="56779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80" t="63032" b="12504"/>
          <a:stretch/>
        </p:blipFill>
        <p:spPr>
          <a:xfrm>
            <a:off x="1265566" y="5611890"/>
            <a:ext cx="2988351" cy="1166669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1194228" y="4510571"/>
            <a:ext cx="1031434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b="1" dirty="0" smtClean="0"/>
              <a:t>І </a:t>
            </a:r>
            <a:r>
              <a:rPr lang="uk-UA" sz="3200" b="1" dirty="0" err="1" smtClean="0"/>
              <a:t>сп</a:t>
            </a:r>
            <a:r>
              <a:rPr lang="uk-UA" sz="3200" b="1" dirty="0" smtClean="0"/>
              <a:t>.</a:t>
            </a:r>
            <a:endParaRPr lang="uk-UA" sz="3200" b="1" dirty="0"/>
          </a:p>
        </p:txBody>
      </p:sp>
      <p:sp>
        <p:nvSpPr>
          <p:cNvPr id="45" name="Прямоугольник: скругленные углы 1">
            <a:extLst>
              <a:ext uri="{FF2B5EF4-FFF2-40B4-BE49-F238E27FC236}">
                <a16:creationId xmlns="" xmlns:a16="http://schemas.microsoft.com/office/drawing/2014/main" id="{D14B6799-B0EC-4BEE-99B8-AB04A7CE5FB7}"/>
              </a:ext>
            </a:extLst>
          </p:cNvPr>
          <p:cNvSpPr/>
          <p:nvPr/>
        </p:nvSpPr>
        <p:spPr>
          <a:xfrm>
            <a:off x="799802" y="1812730"/>
            <a:ext cx="10272619" cy="141530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/>
              <a:t>Учасників</a:t>
            </a:r>
            <a:r>
              <a:rPr lang="ru-RU" sz="2400" b="1" dirty="0"/>
              <a:t> </a:t>
            </a:r>
            <a:r>
              <a:rPr lang="ru-RU" sz="2400" b="1" dirty="0" err="1"/>
              <a:t>пісенного</a:t>
            </a:r>
            <a:r>
              <a:rPr lang="ru-RU" sz="2400" b="1" dirty="0"/>
              <a:t> фестивалю перевозили </a:t>
            </a:r>
            <a:r>
              <a:rPr lang="ru-RU" sz="2400" b="1" dirty="0" err="1"/>
              <a:t>двома</a:t>
            </a:r>
            <a:r>
              <a:rPr lang="ru-RU" sz="2400" b="1" dirty="0"/>
              <a:t> автобусами, в одному з яких було 8 </a:t>
            </a:r>
            <a:r>
              <a:rPr lang="ru-RU" sz="2400" b="1" dirty="0" err="1" smtClean="0"/>
              <a:t>пасажирських</a:t>
            </a:r>
            <a:r>
              <a:rPr lang="ru-RU" sz="2400" b="1" dirty="0" smtClean="0"/>
              <a:t> </a:t>
            </a:r>
            <a:r>
              <a:rPr lang="ru-RU" sz="2400" b="1" dirty="0" err="1"/>
              <a:t>місць</a:t>
            </a:r>
            <a:r>
              <a:rPr lang="ru-RU" sz="2400" b="1" dirty="0"/>
              <a:t>, а в </a:t>
            </a:r>
            <a:r>
              <a:rPr lang="ru-RU" sz="2400" b="1" dirty="0" err="1"/>
              <a:t>іншому</a:t>
            </a:r>
            <a:r>
              <a:rPr lang="ru-RU" sz="2400" b="1" dirty="0"/>
              <a:t> — 12. </a:t>
            </a:r>
            <a:r>
              <a:rPr lang="ru-RU" sz="2400" b="1" dirty="0" err="1"/>
              <a:t>Кожний</a:t>
            </a:r>
            <a:r>
              <a:rPr lang="ru-RU" sz="2400" b="1" dirty="0"/>
              <a:t> </a:t>
            </a:r>
            <a:r>
              <a:rPr lang="ru-RU" sz="2400" b="1" dirty="0" smtClean="0"/>
              <a:t>автобус </a:t>
            </a:r>
            <a:r>
              <a:rPr lang="ru-RU" sz="2400" b="1" dirty="0"/>
              <a:t>зробив по 3 </a:t>
            </a:r>
            <a:r>
              <a:rPr lang="ru-RU" sz="2400" b="1" dirty="0" err="1"/>
              <a:t>рейси</a:t>
            </a:r>
            <a:r>
              <a:rPr lang="ru-RU" sz="2400" b="1" dirty="0"/>
              <a:t>. </a:t>
            </a:r>
            <a:r>
              <a:rPr lang="ru-RU" sz="2400" b="1" dirty="0" err="1"/>
              <a:t>Скільки</a:t>
            </a:r>
            <a:r>
              <a:rPr lang="ru-RU" sz="2400" b="1" dirty="0"/>
              <a:t> всього </a:t>
            </a:r>
            <a:r>
              <a:rPr lang="ru-RU" sz="2400" b="1" dirty="0" err="1"/>
              <a:t>учасників</a:t>
            </a:r>
            <a:r>
              <a:rPr lang="ru-RU" sz="2400" b="1" dirty="0"/>
              <a:t> перевезли ці </a:t>
            </a:r>
            <a:r>
              <a:rPr lang="ru-RU" sz="2400" b="1" dirty="0" err="1"/>
              <a:t>автобуси</a:t>
            </a:r>
            <a:r>
              <a:rPr lang="ru-RU" sz="2400" b="1" dirty="0"/>
              <a:t>?</a:t>
            </a:r>
            <a:endParaRPr lang="uk-UA" sz="2400" b="1" dirty="0"/>
          </a:p>
        </p:txBody>
      </p:sp>
      <p:sp>
        <p:nvSpPr>
          <p:cNvPr id="54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0" y="6152884"/>
            <a:ext cx="1103317" cy="706703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Ст.8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68806" y="261442"/>
            <a:ext cx="10579809" cy="681287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/>
              <a:t>Розв’яжіть</a:t>
            </a:r>
            <a:r>
              <a:rPr lang="ru-RU" sz="4000" b="1" dirty="0" smtClean="0"/>
              <a:t> задачу </a:t>
            </a:r>
            <a:r>
              <a:rPr lang="ru-RU" sz="4000" b="1" dirty="0" err="1" smtClean="0"/>
              <a:t>двома</a:t>
            </a:r>
            <a:r>
              <a:rPr lang="ru-RU" sz="4000" b="1" dirty="0" smtClean="0"/>
              <a:t> способами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8218285" y="3324118"/>
            <a:ext cx="3365325" cy="153233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Задача на знаходження  суми двох добутків</a:t>
            </a:r>
            <a:endParaRPr lang="uk-UA" sz="2800" dirty="0"/>
          </a:p>
        </p:txBody>
      </p:sp>
      <p:pic>
        <p:nvPicPr>
          <p:cNvPr id="48" name="Рисунок 47">
            <a:extLst>
              <a:ext uri="{FF2B5EF4-FFF2-40B4-BE49-F238E27FC236}">
                <a16:creationId xmlns="" xmlns:a16="http://schemas.microsoft.com/office/drawing/2014/main" id="{34FA8706-1790-47B9-ADC6-821A296B15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7019985" y="1244938"/>
            <a:ext cx="454720" cy="567792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69085447-83EF-41C4-B955-1D080D2D78C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5" t="9504" r="18880" b="9724"/>
          <a:stretch/>
        </p:blipFill>
        <p:spPr>
          <a:xfrm>
            <a:off x="4464000" y="1044000"/>
            <a:ext cx="2016000" cy="1116000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5367515" y="4520845"/>
            <a:ext cx="151172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b="1" dirty="0" smtClean="0"/>
              <a:t>60 (уч.) </a:t>
            </a:r>
            <a:endParaRPr lang="uk-UA" sz="3200" b="1" dirty="0"/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2667247" y="5168138"/>
            <a:ext cx="2380254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b="1" dirty="0" smtClean="0"/>
              <a:t>3 </a:t>
            </a:r>
            <a:r>
              <a:rPr lang="uk-UA" sz="3200" b="1" dirty="0" smtClean="0">
                <a:latin typeface="Calibri"/>
                <a:cs typeface="Calibri"/>
              </a:rPr>
              <a:t>∙  12 + 8  </a:t>
            </a:r>
            <a:r>
              <a:rPr lang="uk-UA" sz="3200" b="1" dirty="0" smtClean="0"/>
              <a:t>= </a:t>
            </a:r>
            <a:endParaRPr lang="uk-UA" sz="3200" b="1" dirty="0"/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5047501" y="5148807"/>
            <a:ext cx="1521285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b="1" dirty="0" smtClean="0"/>
              <a:t>60(уч.) </a:t>
            </a:r>
            <a:endParaRPr lang="uk-UA" sz="3200" b="1" dirty="0"/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2707909" y="4526528"/>
            <a:ext cx="2650041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b="1" dirty="0" smtClean="0"/>
              <a:t>3 </a:t>
            </a:r>
            <a:r>
              <a:rPr lang="uk-UA" sz="3200" b="1" dirty="0" smtClean="0">
                <a:cs typeface="Calibri"/>
              </a:rPr>
              <a:t>∙</a:t>
            </a:r>
            <a:r>
              <a:rPr lang="uk-UA" sz="3200" b="1" dirty="0" smtClean="0"/>
              <a:t> 8     3 </a:t>
            </a:r>
            <a:r>
              <a:rPr lang="uk-UA" sz="3200" b="1" dirty="0" smtClean="0">
                <a:cs typeface="Calibri"/>
              </a:rPr>
              <a:t>∙ 12</a:t>
            </a:r>
            <a:r>
              <a:rPr lang="uk-UA" sz="3200" b="1" dirty="0" smtClean="0"/>
              <a:t> = </a:t>
            </a:r>
            <a:endParaRPr lang="uk-UA" sz="3200" b="1" dirty="0"/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3134841" y="5168137"/>
            <a:ext cx="1517029" cy="5847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</a:rPr>
              <a:t>(</a:t>
            </a:r>
            <a:r>
              <a:rPr lang="uk-UA" sz="3200" dirty="0" smtClean="0">
                <a:solidFill>
                  <a:srgbClr val="FFFF00"/>
                </a:solidFill>
              </a:rPr>
              <a:t>           </a:t>
            </a:r>
            <a:r>
              <a:rPr lang="uk-UA" sz="3200" b="1" dirty="0" smtClean="0">
                <a:solidFill>
                  <a:srgbClr val="FFFF00"/>
                </a:solidFill>
              </a:rPr>
              <a:t>)</a:t>
            </a:r>
            <a:r>
              <a:rPr lang="uk-UA" sz="3200" dirty="0" smtClean="0">
                <a:solidFill>
                  <a:srgbClr val="FFFF00"/>
                </a:solidFill>
              </a:rPr>
              <a:t> </a:t>
            </a:r>
            <a:endParaRPr lang="uk-UA" sz="3200" dirty="0">
              <a:solidFill>
                <a:srgbClr val="FFFF00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4139686" y="5933614"/>
            <a:ext cx="667003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800" b="1" dirty="0" smtClean="0"/>
              <a:t>автобуси перевезли всього 60 учасників. </a:t>
            </a:r>
            <a:endParaRPr lang="uk-UA" sz="2800" b="1" dirty="0"/>
          </a:p>
        </p:txBody>
      </p:sp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D93B0E4B-1F7B-4126-A842-27F00148D0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6719639" y="1297554"/>
            <a:ext cx="454720" cy="567792"/>
          </a:xfrm>
          <a:prstGeom prst="rect">
            <a:avLst/>
          </a:prstGeom>
        </p:spPr>
      </p:pic>
      <p:pic>
        <p:nvPicPr>
          <p:cNvPr id="2" name="Picture 2" descr="D:\4 клас\3 МАТЕМАТИКА\1 Листопад\1 Повторення вивченого в 3 кл\2026-09-02_23261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3" y="3298363"/>
            <a:ext cx="4856695" cy="108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91013" y="455162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FF00"/>
                </a:solidFill>
              </a:rPr>
              <a:t>+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1194226" y="5186191"/>
            <a:ext cx="1031435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b="1" dirty="0" smtClean="0"/>
              <a:t>ІІ </a:t>
            </a:r>
            <a:r>
              <a:rPr lang="uk-UA" sz="3200" b="1" dirty="0" err="1" smtClean="0"/>
              <a:t>сп</a:t>
            </a:r>
            <a:r>
              <a:rPr lang="uk-UA" sz="3200" b="1" dirty="0" smtClean="0"/>
              <a:t>.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0699372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53" grpId="0" animBg="1"/>
      <p:bldP spid="68" grpId="0" animBg="1"/>
      <p:bldP spid="71" grpId="0" animBg="1"/>
      <p:bldP spid="72" grpId="0" animBg="1"/>
      <p:bldP spid="73" grpId="0"/>
      <p:bldP spid="74" grpId="0" animBg="1"/>
      <p:bldP spid="3" grpId="0"/>
      <p:bldP spid="3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8327</TotalTime>
  <Words>492</Words>
  <Application>Microsoft Office PowerPoint</Application>
  <PresentationFormat>Произвольный</PresentationFormat>
  <Paragraphs>152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Esmiralda Ivanova</dc:creator>
  <cp:lastModifiedBy>Esmiralda Ivanova</cp:lastModifiedBy>
  <cp:revision>739</cp:revision>
  <dcterms:created xsi:type="dcterms:W3CDTF">2025-08-27T14:01:18Z</dcterms:created>
  <dcterms:modified xsi:type="dcterms:W3CDTF">2026-09-03T08:39:02Z</dcterms:modified>
</cp:coreProperties>
</file>