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82" r:id="rId2"/>
    <p:sldId id="872" r:id="rId3"/>
    <p:sldId id="873" r:id="rId4"/>
    <p:sldId id="286" r:id="rId5"/>
    <p:sldId id="828" r:id="rId6"/>
    <p:sldId id="867" r:id="rId7"/>
    <p:sldId id="856" r:id="rId8"/>
    <p:sldId id="855" r:id="rId9"/>
    <p:sldId id="874" r:id="rId10"/>
    <p:sldId id="870" r:id="rId11"/>
    <p:sldId id="871" r:id="rId12"/>
    <p:sldId id="863" r:id="rId13"/>
    <p:sldId id="866" r:id="rId14"/>
  </p:sldIdLst>
  <p:sldSz cx="12184063" cy="6859588"/>
  <p:notesSz cx="6858000" cy="9144000"/>
  <p:defaultTextStyle>
    <a:defPPr>
      <a:defRPr lang="ru-RU"/>
    </a:defPPr>
    <a:lvl1pPr marL="0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52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704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056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408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760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114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465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817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695" autoAdjust="0"/>
  </p:normalViewPr>
  <p:slideViewPr>
    <p:cSldViewPr>
      <p:cViewPr>
        <p:scale>
          <a:sx n="90" d="100"/>
          <a:sy n="90" d="100"/>
        </p:scale>
        <p:origin x="-462" y="-54"/>
      </p:cViewPr>
      <p:guideLst>
        <p:guide orient="horz" pos="216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AA968-9F58-4A6E-B11C-582CA574AD65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7FCBCD0-5166-44EF-A995-697AB50FC98B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ПОРЯДОК ДІЙ У ВИРАЗАХ З ДУЖКАМИ І БЕЗ ДУЖОК</a:t>
          </a:r>
          <a:endParaRPr lang="ru-RU" sz="2400" b="0" dirty="0">
            <a:solidFill>
              <a:schemeClr val="bg1"/>
            </a:solidFill>
          </a:endParaRPr>
        </a:p>
      </dgm:t>
    </dgm:pt>
    <dgm:pt modelId="{5DA8E561-7845-4F5E-8BAA-7476E17DE152}" type="parTrans" cxnId="{61173E0E-C7CE-4D50-8A41-FB11AB1EF1A9}">
      <dgm:prSet/>
      <dgm:spPr/>
      <dgm:t>
        <a:bodyPr/>
        <a:lstStyle/>
        <a:p>
          <a:endParaRPr lang="ru-RU"/>
        </a:p>
      </dgm:t>
    </dgm:pt>
    <dgm:pt modelId="{51DA5559-1D76-4E84-9E22-8C1484394DD0}" type="sibTrans" cxnId="{61173E0E-C7CE-4D50-8A41-FB11AB1EF1A9}">
      <dgm:prSet/>
      <dgm:spPr/>
      <dgm:t>
        <a:bodyPr/>
        <a:lstStyle/>
        <a:p>
          <a:endParaRPr lang="ru-RU"/>
        </a:p>
      </dgm:t>
    </dgm:pt>
    <dgm:pt modelId="{BC7931E8-86A7-44AD-A246-C659A84EF1D0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ТВОРЧА РОБОТА НАД ЗАДАЧАМИ</a:t>
          </a:r>
          <a:endParaRPr lang="uk-UA" sz="2400" b="0" dirty="0">
            <a:solidFill>
              <a:schemeClr val="bg1"/>
            </a:solidFill>
          </a:endParaRPr>
        </a:p>
      </dgm:t>
    </dgm:pt>
    <dgm:pt modelId="{F78F4AAA-2F15-475F-922E-F959D1C7547E}" type="parTrans" cxnId="{1256F933-2110-4277-86C1-A231C153A6C9}">
      <dgm:prSet/>
      <dgm:spPr/>
      <dgm:t>
        <a:bodyPr/>
        <a:lstStyle/>
        <a:p>
          <a:endParaRPr lang="ru-RU"/>
        </a:p>
      </dgm:t>
    </dgm:pt>
    <dgm:pt modelId="{46BA457C-7EE8-4DE0-8B1E-DA724D446462}" type="sibTrans" cxnId="{1256F933-2110-4277-86C1-A231C153A6C9}">
      <dgm:prSet/>
      <dgm:spPr/>
      <dgm:t>
        <a:bodyPr/>
        <a:lstStyle/>
        <a:p>
          <a:endParaRPr lang="ru-RU"/>
        </a:p>
      </dgm:t>
    </dgm:pt>
    <dgm:pt modelId="{6115EC9A-5D0A-49BC-89B0-C823DAA39B65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ДОДАВАННЯ І ВІДНІМАННЯ ТРИЦИФРОВИХ ЧИСЕЛ СПОСОБОМ ОКРУГЛЕННЯ </a:t>
          </a:r>
          <a:endParaRPr lang="ru-RU" sz="2400" b="0" dirty="0">
            <a:solidFill>
              <a:schemeClr val="bg1"/>
            </a:solidFill>
          </a:endParaRPr>
        </a:p>
      </dgm:t>
    </dgm:pt>
    <dgm:pt modelId="{A4FE801B-8756-4E15-A4D7-1BF852671781}" type="parTrans" cxnId="{AE6A85AA-C1E7-4CC6-AD76-7491E08E3E96}">
      <dgm:prSet/>
      <dgm:spPr/>
      <dgm:t>
        <a:bodyPr/>
        <a:lstStyle/>
        <a:p>
          <a:endParaRPr lang="ru-RU"/>
        </a:p>
      </dgm:t>
    </dgm:pt>
    <dgm:pt modelId="{626858F5-C7D4-4A07-AB22-3CCF0B1FAB8F}" type="sibTrans" cxnId="{AE6A85AA-C1E7-4CC6-AD76-7491E08E3E96}">
      <dgm:prSet/>
      <dgm:spPr/>
      <dgm:t>
        <a:bodyPr/>
        <a:lstStyle/>
        <a:p>
          <a:endParaRPr lang="ru-RU"/>
        </a:p>
      </dgm:t>
    </dgm:pt>
    <dgm:pt modelId="{B8BDD424-9492-4512-80FF-938BF7CFE1AC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ОБ’ЄМНІ ГЕОМЕТРИЧНІ ФІГУРИ</a:t>
          </a:r>
          <a:endParaRPr lang="ru-RU" sz="2400" b="1" dirty="0">
            <a:solidFill>
              <a:schemeClr val="bg1"/>
            </a:solidFill>
          </a:endParaRPr>
        </a:p>
      </dgm:t>
    </dgm:pt>
    <dgm:pt modelId="{9C4AEB6D-170E-4FA1-996A-D5B2176042C0}" type="parTrans" cxnId="{23143B07-9FAC-47C8-A13D-B50BD72BCA06}">
      <dgm:prSet/>
      <dgm:spPr/>
      <dgm:t>
        <a:bodyPr/>
        <a:lstStyle/>
        <a:p>
          <a:endParaRPr lang="ru-RU"/>
        </a:p>
      </dgm:t>
    </dgm:pt>
    <dgm:pt modelId="{46CD9F72-CA7A-48F6-8E67-73B59B19B81F}" type="sibTrans" cxnId="{23143B07-9FAC-47C8-A13D-B50BD72BCA06}">
      <dgm:prSet/>
      <dgm:spPr/>
      <dgm:t>
        <a:bodyPr/>
        <a:lstStyle/>
        <a:p>
          <a:endParaRPr lang="ru-RU"/>
        </a:p>
      </dgm:t>
    </dgm:pt>
    <dgm:pt modelId="{6408D3F1-0C0E-4F5D-B5D5-053E6D4B4C50}" type="pres">
      <dgm:prSet presAssocID="{289AA968-9F58-4A6E-B11C-582CA574AD6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28CD1A-1E54-41AB-ABBF-267B83BF69D9}" type="pres">
      <dgm:prSet presAssocID="{B8BDD424-9492-4512-80FF-938BF7CFE1AC}" presName="node" presStyleLbl="node1" presStyleIdx="0" presStyleCnt="4" custScaleX="156373" custLinFactX="451606" custLinFactNeighborX="5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D397D-046F-40AA-B079-23418C3C10A6}" type="pres">
      <dgm:prSet presAssocID="{46CD9F72-CA7A-48F6-8E67-73B59B19B81F}" presName="sibTrans" presStyleCnt="0"/>
      <dgm:spPr/>
    </dgm:pt>
    <dgm:pt modelId="{00E23834-4C97-4BAD-9028-AA93134EBB29}" type="pres">
      <dgm:prSet presAssocID="{6115EC9A-5D0A-49BC-89B0-C823DAA39B65}" presName="node" presStyleLbl="node1" presStyleIdx="1" presStyleCnt="4" custScaleX="152777" custLinFactX="-142472" custLinFactNeighborX="-2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6FB75-3E41-41EA-914C-4542E25630F3}" type="pres">
      <dgm:prSet presAssocID="{626858F5-C7D4-4A07-AB22-3CCF0B1FAB8F}" presName="sibTrans" presStyleCnt="0"/>
      <dgm:spPr/>
    </dgm:pt>
    <dgm:pt modelId="{8C93B566-6306-40C5-A3D5-B84E788E517B}" type="pres">
      <dgm:prSet presAssocID="{17FCBCD0-5166-44EF-A995-697AB50FC98B}" presName="node" presStyleLbl="node1" presStyleIdx="2" presStyleCnt="4" custScaleX="156678" custLinFactX="-148745" custLinFactNeighborX="-2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8D5E2-E5AE-41CC-80D3-5A0016AFADCC}" type="pres">
      <dgm:prSet presAssocID="{51DA5559-1D76-4E84-9E22-8C1484394DD0}" presName="sibTrans" presStyleCnt="0"/>
      <dgm:spPr/>
    </dgm:pt>
    <dgm:pt modelId="{D2B473EA-0294-46C9-BEB1-B63C89DB6F91}" type="pres">
      <dgm:prSet presAssocID="{BC7931E8-86A7-44AD-A246-C659A84EF1D0}" presName="node" presStyleLbl="node1" presStyleIdx="3" presStyleCnt="4" custScaleX="158701" custLinFactX="-150707" custLinFactNeighborX="-200000" custLinFactNeighborY="1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305DF-F2D1-469F-A188-E615459E2DD9}" type="presOf" srcId="{6115EC9A-5D0A-49BC-89B0-C823DAA39B65}" destId="{00E23834-4C97-4BAD-9028-AA93134EBB29}" srcOrd="0" destOrd="0" presId="urn:microsoft.com/office/officeart/2005/8/layout/hList6"/>
    <dgm:cxn modelId="{AE6A85AA-C1E7-4CC6-AD76-7491E08E3E96}" srcId="{289AA968-9F58-4A6E-B11C-582CA574AD65}" destId="{6115EC9A-5D0A-49BC-89B0-C823DAA39B65}" srcOrd="1" destOrd="0" parTransId="{A4FE801B-8756-4E15-A4D7-1BF852671781}" sibTransId="{626858F5-C7D4-4A07-AB22-3CCF0B1FAB8F}"/>
    <dgm:cxn modelId="{1256F933-2110-4277-86C1-A231C153A6C9}" srcId="{289AA968-9F58-4A6E-B11C-582CA574AD65}" destId="{BC7931E8-86A7-44AD-A246-C659A84EF1D0}" srcOrd="3" destOrd="0" parTransId="{F78F4AAA-2F15-475F-922E-F959D1C7547E}" sibTransId="{46BA457C-7EE8-4DE0-8B1E-DA724D446462}"/>
    <dgm:cxn modelId="{5D06D076-AA30-444E-81CD-7C3D8E16BEDD}" type="presOf" srcId="{B8BDD424-9492-4512-80FF-938BF7CFE1AC}" destId="{D128CD1A-1E54-41AB-ABBF-267B83BF69D9}" srcOrd="0" destOrd="0" presId="urn:microsoft.com/office/officeart/2005/8/layout/hList6"/>
    <dgm:cxn modelId="{5CDAA885-2502-456B-888F-86EAEC823115}" type="presOf" srcId="{17FCBCD0-5166-44EF-A995-697AB50FC98B}" destId="{8C93B566-6306-40C5-A3D5-B84E788E517B}" srcOrd="0" destOrd="0" presId="urn:microsoft.com/office/officeart/2005/8/layout/hList6"/>
    <dgm:cxn modelId="{A7E97C1C-AF6F-4389-8A70-9488635D44AA}" type="presOf" srcId="{BC7931E8-86A7-44AD-A246-C659A84EF1D0}" destId="{D2B473EA-0294-46C9-BEB1-B63C89DB6F91}" srcOrd="0" destOrd="0" presId="urn:microsoft.com/office/officeart/2005/8/layout/hList6"/>
    <dgm:cxn modelId="{2BB2753D-7677-45FC-BD9A-A055991F4404}" type="presOf" srcId="{289AA968-9F58-4A6E-B11C-582CA574AD65}" destId="{6408D3F1-0C0E-4F5D-B5D5-053E6D4B4C50}" srcOrd="0" destOrd="0" presId="urn:microsoft.com/office/officeart/2005/8/layout/hList6"/>
    <dgm:cxn modelId="{61173E0E-C7CE-4D50-8A41-FB11AB1EF1A9}" srcId="{289AA968-9F58-4A6E-B11C-582CA574AD65}" destId="{17FCBCD0-5166-44EF-A995-697AB50FC98B}" srcOrd="2" destOrd="0" parTransId="{5DA8E561-7845-4F5E-8BAA-7476E17DE152}" sibTransId="{51DA5559-1D76-4E84-9E22-8C1484394DD0}"/>
    <dgm:cxn modelId="{23143B07-9FAC-47C8-A13D-B50BD72BCA06}" srcId="{289AA968-9F58-4A6E-B11C-582CA574AD65}" destId="{B8BDD424-9492-4512-80FF-938BF7CFE1AC}" srcOrd="0" destOrd="0" parTransId="{9C4AEB6D-170E-4FA1-996A-D5B2176042C0}" sibTransId="{46CD9F72-CA7A-48F6-8E67-73B59B19B81F}"/>
    <dgm:cxn modelId="{69E273D6-FC6E-4B04-9AC8-FC3832C4333D}" type="presParOf" srcId="{6408D3F1-0C0E-4F5D-B5D5-053E6D4B4C50}" destId="{D128CD1A-1E54-41AB-ABBF-267B83BF69D9}" srcOrd="0" destOrd="0" presId="urn:microsoft.com/office/officeart/2005/8/layout/hList6"/>
    <dgm:cxn modelId="{D9600C9C-0EAD-4D15-87C3-EDFDF1A5DD80}" type="presParOf" srcId="{6408D3F1-0C0E-4F5D-B5D5-053E6D4B4C50}" destId="{ECBD397D-046F-40AA-B079-23418C3C10A6}" srcOrd="1" destOrd="0" presId="urn:microsoft.com/office/officeart/2005/8/layout/hList6"/>
    <dgm:cxn modelId="{B70D6CEE-6637-41E6-9B3A-0FAF7F3A3717}" type="presParOf" srcId="{6408D3F1-0C0E-4F5D-B5D5-053E6D4B4C50}" destId="{00E23834-4C97-4BAD-9028-AA93134EBB29}" srcOrd="2" destOrd="0" presId="urn:microsoft.com/office/officeart/2005/8/layout/hList6"/>
    <dgm:cxn modelId="{7BE1A9B5-A942-4785-AE3E-68E88B006EC8}" type="presParOf" srcId="{6408D3F1-0C0E-4F5D-B5D5-053E6D4B4C50}" destId="{8876FB75-3E41-41EA-914C-4542E25630F3}" srcOrd="3" destOrd="0" presId="urn:microsoft.com/office/officeart/2005/8/layout/hList6"/>
    <dgm:cxn modelId="{1FBC6E4A-21F2-4BF4-8D83-73FDFAD90F18}" type="presParOf" srcId="{6408D3F1-0C0E-4F5D-B5D5-053E6D4B4C50}" destId="{8C93B566-6306-40C5-A3D5-B84E788E517B}" srcOrd="4" destOrd="0" presId="urn:microsoft.com/office/officeart/2005/8/layout/hList6"/>
    <dgm:cxn modelId="{8992CE1B-F086-41BA-9C4C-39D9D6391CE1}" type="presParOf" srcId="{6408D3F1-0C0E-4F5D-B5D5-053E6D4B4C50}" destId="{B4E8D5E2-E5AE-41CC-80D3-5A0016AFADCC}" srcOrd="5" destOrd="0" presId="urn:microsoft.com/office/officeart/2005/8/layout/hList6"/>
    <dgm:cxn modelId="{39A03257-633E-4574-8F06-9149194EABE1}" type="presParOf" srcId="{6408D3F1-0C0E-4F5D-B5D5-053E6D4B4C50}" destId="{D2B473EA-0294-46C9-BEB1-B63C89DB6F91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8CD1A-1E54-41AB-ABBF-267B83BF69D9}">
      <dsp:nvSpPr>
        <dsp:cNvPr id="0" name=""/>
        <dsp:cNvSpPr/>
      </dsp:nvSpPr>
      <dsp:spPr>
        <a:xfrm rot="16200000">
          <a:off x="7432900" y="817873"/>
          <a:ext cx="4273486" cy="2637739"/>
        </a:xfrm>
        <a:prstGeom prst="flowChartManualOperation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ОБ’ЄМНІ ГЕОМЕТРИЧНІ ФІГУРИ</a:t>
          </a:r>
          <a:endParaRPr lang="ru-RU" sz="2400" b="1" kern="1200" dirty="0">
            <a:solidFill>
              <a:schemeClr val="bg1"/>
            </a:solidFill>
          </a:endParaRPr>
        </a:p>
      </dsp:txBody>
      <dsp:txXfrm rot="5400000">
        <a:off x="8250774" y="854696"/>
        <a:ext cx="2637739" cy="2564092"/>
      </dsp:txXfrm>
    </dsp:sp>
    <dsp:sp modelId="{00E23834-4C97-4BAD-9028-AA93134EBB29}">
      <dsp:nvSpPr>
        <dsp:cNvPr id="0" name=""/>
        <dsp:cNvSpPr/>
      </dsp:nvSpPr>
      <dsp:spPr>
        <a:xfrm rot="16200000">
          <a:off x="-739820" y="848202"/>
          <a:ext cx="4273486" cy="2577081"/>
        </a:xfrm>
        <a:prstGeom prst="flowChartManualOperation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ДОДАВАННЯ І ВІДНІМАННЯ ТРИЦИФРОВИХ ЧИСЕЛ СПОСОБОМ ОКРУГЛЕННЯ </a:t>
          </a:r>
          <a:endParaRPr lang="ru-RU" sz="2400" b="0" kern="1200" dirty="0">
            <a:solidFill>
              <a:schemeClr val="bg1"/>
            </a:solidFill>
          </a:endParaRPr>
        </a:p>
      </dsp:txBody>
      <dsp:txXfrm rot="5400000">
        <a:off x="108383" y="854696"/>
        <a:ext cx="2577081" cy="2564092"/>
      </dsp:txXfrm>
    </dsp:sp>
    <dsp:sp modelId="{8C93B566-6306-40C5-A3D5-B84E788E517B}">
      <dsp:nvSpPr>
        <dsp:cNvPr id="0" name=""/>
        <dsp:cNvSpPr/>
      </dsp:nvSpPr>
      <dsp:spPr>
        <a:xfrm rot="16200000">
          <a:off x="1890860" y="815300"/>
          <a:ext cx="4273486" cy="2642884"/>
        </a:xfrm>
        <a:prstGeom prst="flowChartManualOperation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ПОРЯДОК ДІЙ У ВИРАЗАХ З ДУЖКАМИ І БЕЗ ДУЖОК</a:t>
          </a:r>
          <a:endParaRPr lang="ru-RU" sz="2400" b="0" kern="1200" dirty="0">
            <a:solidFill>
              <a:schemeClr val="bg1"/>
            </a:solidFill>
          </a:endParaRPr>
        </a:p>
      </dsp:txBody>
      <dsp:txXfrm rot="5400000">
        <a:off x="2706161" y="854696"/>
        <a:ext cx="2642884" cy="2564092"/>
      </dsp:txXfrm>
    </dsp:sp>
    <dsp:sp modelId="{D2B473EA-0294-46C9-BEB1-B63C89DB6F91}">
      <dsp:nvSpPr>
        <dsp:cNvPr id="0" name=""/>
        <dsp:cNvSpPr/>
      </dsp:nvSpPr>
      <dsp:spPr>
        <a:xfrm rot="16200000">
          <a:off x="4644223" y="798238"/>
          <a:ext cx="4273486" cy="2677009"/>
        </a:xfrm>
        <a:prstGeom prst="flowChartManualOperati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ТВОРЧА РОБОТА НАД ЗАДАЧАМИ</a:t>
          </a:r>
          <a:endParaRPr lang="uk-UA" sz="2400" b="0" kern="1200" dirty="0">
            <a:solidFill>
              <a:schemeClr val="bg1"/>
            </a:solidFill>
          </a:endParaRPr>
        </a:p>
      </dsp:txBody>
      <dsp:txXfrm rot="5400000">
        <a:off x="5442462" y="854696"/>
        <a:ext cx="2677009" cy="2564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83D0F-16AD-4207-BA1B-9AA45B8CA75D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4673B-B7F4-4A21-9006-118821B4F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94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52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704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056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408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760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114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465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817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3805" y="2130919"/>
            <a:ext cx="10356454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7610" y="3887100"/>
            <a:ext cx="8528844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2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66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68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3446" y="274702"/>
            <a:ext cx="27414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203" y="274702"/>
            <a:ext cx="802117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94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769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457" y="4407921"/>
            <a:ext cx="10356454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457" y="2907387"/>
            <a:ext cx="10356454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06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1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2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2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03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44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84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25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254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203" y="1600571"/>
            <a:ext cx="5381294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3566" y="1600571"/>
            <a:ext cx="5381294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911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03" y="1535469"/>
            <a:ext cx="538341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068" indent="0">
              <a:buNone/>
              <a:defRPr sz="2400" b="1"/>
            </a:lvl2pPr>
            <a:lvl3pPr marL="1088136" indent="0">
              <a:buNone/>
              <a:defRPr sz="2100" b="1"/>
            </a:lvl3pPr>
            <a:lvl4pPr marL="1632204" indent="0">
              <a:buNone/>
              <a:defRPr sz="1900" b="1"/>
            </a:lvl4pPr>
            <a:lvl5pPr marL="2176272" indent="0">
              <a:buNone/>
              <a:defRPr sz="1900" b="1"/>
            </a:lvl5pPr>
            <a:lvl6pPr marL="2720340" indent="0">
              <a:buNone/>
              <a:defRPr sz="1900" b="1"/>
            </a:lvl6pPr>
            <a:lvl7pPr marL="3264408" indent="0">
              <a:buNone/>
              <a:defRPr sz="1900" b="1"/>
            </a:lvl7pPr>
            <a:lvl8pPr marL="3808476" indent="0">
              <a:buNone/>
              <a:defRPr sz="1900" b="1"/>
            </a:lvl8pPr>
            <a:lvl9pPr marL="435254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03" y="2175379"/>
            <a:ext cx="538341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9335" y="1535469"/>
            <a:ext cx="5385525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068" indent="0">
              <a:buNone/>
              <a:defRPr sz="2400" b="1"/>
            </a:lvl2pPr>
            <a:lvl3pPr marL="1088136" indent="0">
              <a:buNone/>
              <a:defRPr sz="2100" b="1"/>
            </a:lvl3pPr>
            <a:lvl4pPr marL="1632204" indent="0">
              <a:buNone/>
              <a:defRPr sz="1900" b="1"/>
            </a:lvl4pPr>
            <a:lvl5pPr marL="2176272" indent="0">
              <a:buNone/>
              <a:defRPr sz="1900" b="1"/>
            </a:lvl5pPr>
            <a:lvl6pPr marL="2720340" indent="0">
              <a:buNone/>
              <a:defRPr sz="1900" b="1"/>
            </a:lvl6pPr>
            <a:lvl7pPr marL="3264408" indent="0">
              <a:buNone/>
              <a:defRPr sz="1900" b="1"/>
            </a:lvl7pPr>
            <a:lvl8pPr marL="3808476" indent="0">
              <a:buNone/>
              <a:defRPr sz="1900" b="1"/>
            </a:lvl8pPr>
            <a:lvl9pPr marL="435254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89335" y="2175379"/>
            <a:ext cx="5385525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853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06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921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04" y="273113"/>
            <a:ext cx="4008473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3630" y="273114"/>
            <a:ext cx="6811230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04" y="1435433"/>
            <a:ext cx="4008473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068" indent="0">
              <a:buNone/>
              <a:defRPr sz="1400"/>
            </a:lvl2pPr>
            <a:lvl3pPr marL="1088136" indent="0">
              <a:buNone/>
              <a:defRPr sz="1200"/>
            </a:lvl3pPr>
            <a:lvl4pPr marL="1632204" indent="0">
              <a:buNone/>
              <a:defRPr sz="1100"/>
            </a:lvl4pPr>
            <a:lvl5pPr marL="2176272" indent="0">
              <a:buNone/>
              <a:defRPr sz="1100"/>
            </a:lvl5pPr>
            <a:lvl6pPr marL="2720340" indent="0">
              <a:buNone/>
              <a:defRPr sz="1100"/>
            </a:lvl6pPr>
            <a:lvl7pPr marL="3264408" indent="0">
              <a:buNone/>
              <a:defRPr sz="1100"/>
            </a:lvl7pPr>
            <a:lvl8pPr marL="3808476" indent="0">
              <a:buNone/>
              <a:defRPr sz="1100"/>
            </a:lvl8pPr>
            <a:lvl9pPr marL="435254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90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162" y="4801712"/>
            <a:ext cx="731043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162" y="612917"/>
            <a:ext cx="731043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068" indent="0">
              <a:buNone/>
              <a:defRPr sz="3300"/>
            </a:lvl2pPr>
            <a:lvl3pPr marL="1088136" indent="0">
              <a:buNone/>
              <a:defRPr sz="2900"/>
            </a:lvl3pPr>
            <a:lvl4pPr marL="1632204" indent="0">
              <a:buNone/>
              <a:defRPr sz="2400"/>
            </a:lvl4pPr>
            <a:lvl5pPr marL="2176272" indent="0">
              <a:buNone/>
              <a:defRPr sz="2400"/>
            </a:lvl5pPr>
            <a:lvl6pPr marL="2720340" indent="0">
              <a:buNone/>
              <a:defRPr sz="2400"/>
            </a:lvl6pPr>
            <a:lvl7pPr marL="3264408" indent="0">
              <a:buNone/>
              <a:defRPr sz="2400"/>
            </a:lvl7pPr>
            <a:lvl8pPr marL="3808476" indent="0">
              <a:buNone/>
              <a:defRPr sz="2400"/>
            </a:lvl8pPr>
            <a:lvl9pPr marL="4352544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162" y="5368581"/>
            <a:ext cx="731043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068" indent="0">
              <a:buNone/>
              <a:defRPr sz="1400"/>
            </a:lvl2pPr>
            <a:lvl3pPr marL="1088136" indent="0">
              <a:buNone/>
              <a:defRPr sz="1200"/>
            </a:lvl3pPr>
            <a:lvl4pPr marL="1632204" indent="0">
              <a:buNone/>
              <a:defRPr sz="1100"/>
            </a:lvl4pPr>
            <a:lvl5pPr marL="2176272" indent="0">
              <a:buNone/>
              <a:defRPr sz="1100"/>
            </a:lvl5pPr>
            <a:lvl6pPr marL="2720340" indent="0">
              <a:buNone/>
              <a:defRPr sz="1100"/>
            </a:lvl6pPr>
            <a:lvl7pPr marL="3264408" indent="0">
              <a:buNone/>
              <a:defRPr sz="1100"/>
            </a:lvl7pPr>
            <a:lvl8pPr marL="3808476" indent="0">
              <a:buNone/>
              <a:defRPr sz="1100"/>
            </a:lvl8pPr>
            <a:lvl9pPr marL="435254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202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03" y="274701"/>
            <a:ext cx="10965657" cy="1143265"/>
          </a:xfrm>
          <a:prstGeom prst="rect">
            <a:avLst/>
          </a:prstGeom>
        </p:spPr>
        <p:txBody>
          <a:bodyPr vert="horz" lIns="108814" tIns="54407" rIns="108814" bIns="5440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03" y="1600571"/>
            <a:ext cx="10965657" cy="4527011"/>
          </a:xfrm>
          <a:prstGeom prst="rect">
            <a:avLst/>
          </a:prstGeom>
        </p:spPr>
        <p:txBody>
          <a:bodyPr vert="horz" lIns="108814" tIns="54407" rIns="108814" bIns="544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203" y="6357822"/>
            <a:ext cx="2842948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6B65A-C128-4DF6-9DC2-5A7C37140CA0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2888" y="6357822"/>
            <a:ext cx="3858287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1912" y="6357822"/>
            <a:ext cx="2842948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44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1088136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051" indent="-408051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111" indent="-340043" algn="l" defTabSz="1088136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170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238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306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374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442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510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578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068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136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204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272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340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408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476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544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67496" y="981522"/>
            <a:ext cx="9649071" cy="1815868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ДОДАВАННЯ І ВІДНІМАННЯ ТРИЦИФРОВИХ ЧИСЕЛ СПОСОБОМ ОКРУГЛЕННЯ. ТВОРЧА </a:t>
            </a:r>
            <a:r>
              <a:rPr lang="ru-RU" sz="2800" b="1" dirty="0">
                <a:solidFill>
                  <a:srgbClr val="7030A0"/>
                </a:solidFill>
              </a:rPr>
              <a:t>РОБОТА НАД ЗАДАЧАМИ. ПОРЯДОК ДІЙ У ВИРАЗАХ З ДУЖКАМИ І БЕЗ ДУЖОК. ОБ’ЄМНІ ГЕОМЕТРИЧНІ ФІГУРИ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77057" y="3573810"/>
            <a:ext cx="3500149" cy="1938978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uk-UA" sz="2400" b="1" dirty="0">
                <a:solidFill>
                  <a:srgbClr val="7030A0"/>
                </a:solidFill>
              </a:rPr>
              <a:t>Математика</a:t>
            </a:r>
            <a:endParaRPr lang="en-US" sz="2400" b="1" dirty="0">
              <a:solidFill>
                <a:srgbClr val="7030A0"/>
              </a:solidFill>
            </a:endParaRPr>
          </a:p>
          <a:p>
            <a:pPr algn="ctr"/>
            <a:r>
              <a:rPr lang="uk-UA" sz="2400" b="1" dirty="0" smtClean="0">
                <a:solidFill>
                  <a:srgbClr val="7030A0"/>
                </a:solidFill>
              </a:rPr>
              <a:t>4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uk-UA" sz="2400" b="1" dirty="0">
                <a:solidFill>
                  <a:srgbClr val="7030A0"/>
                </a:solidFill>
              </a:rPr>
              <a:t>клас</a:t>
            </a:r>
          </a:p>
          <a:p>
            <a:pPr algn="ctr"/>
            <a:r>
              <a:rPr lang="uk-UA" sz="2400" b="1" i="1" dirty="0">
                <a:solidFill>
                  <a:srgbClr val="7030A0"/>
                </a:solidFill>
              </a:rPr>
              <a:t>Розділ </a:t>
            </a:r>
            <a:r>
              <a:rPr lang="uk-UA" sz="2400" b="1" i="1" dirty="0" smtClean="0">
                <a:solidFill>
                  <a:srgbClr val="7030A0"/>
                </a:solidFill>
              </a:rPr>
              <a:t>1. </a:t>
            </a:r>
            <a:r>
              <a:rPr lang="uk-UA" sz="2400" b="1" dirty="0" smtClean="0">
                <a:solidFill>
                  <a:srgbClr val="7030A0"/>
                </a:solidFill>
              </a:rPr>
              <a:t>Повторення вивченого в 3 класі</a:t>
            </a:r>
            <a:endParaRPr lang="uk-UA" sz="2400" b="1" dirty="0">
              <a:solidFill>
                <a:schemeClr val="bg1"/>
              </a:solidFill>
            </a:endParaRPr>
          </a:p>
          <a:p>
            <a:pPr algn="ctr"/>
            <a:r>
              <a:rPr lang="uk-UA" sz="2400" b="1" dirty="0" smtClean="0">
                <a:solidFill>
                  <a:srgbClr val="7030A0"/>
                </a:solidFill>
              </a:rPr>
              <a:t>Урок 4</a:t>
            </a:r>
            <a:endParaRPr lang="uk-UA" sz="2400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D:\Картинки до тестів\!!! Учні\_free_2024-01-20-22-09-20_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66" y="3145816"/>
            <a:ext cx="2736304" cy="2736304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12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35E112CB-298A-4A02-B09F-07EF6A840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" r="54307" b="54891"/>
          <a:stretch/>
        </p:blipFill>
        <p:spPr>
          <a:xfrm>
            <a:off x="799801" y="942729"/>
            <a:ext cx="10548000" cy="586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1AC8A322-BC43-4843-BFCE-48C5133FF8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DCE11F0F-5553-42C9-9307-07D210DF2B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D93B0E4B-1F7B-4126-A842-27F00148D0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DF32223D-D5D3-4745-BBF8-7241DE88D5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649E3F79-C56A-4CC2-80B8-4946FA2E62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266630E-8DE3-48DB-8DA0-461205CCF7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5795157E-71E0-47DE-BA16-2295EBB4EDF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18579685-51E3-4281-9A0C-A753F30C37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34FA8706-1790-47B9-ADC6-821A296B15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E309E241-9C00-4129-9D06-6BDAFBF89E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1163" y="-635119"/>
            <a:ext cx="454720" cy="56779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0" t="63032" b="12504"/>
          <a:stretch/>
        </p:blipFill>
        <p:spPr>
          <a:xfrm>
            <a:off x="1019745" y="5290165"/>
            <a:ext cx="2988351" cy="1166669"/>
          </a:xfrm>
          <a:prstGeom prst="rect">
            <a:avLst/>
          </a:prstGeom>
        </p:spPr>
      </p:pic>
      <p:sp>
        <p:nvSpPr>
          <p:cNvPr id="45" name="Прямоугольник: скругленные углы 1">
            <a:extLst>
              <a:ext uri="{FF2B5EF4-FFF2-40B4-BE49-F238E27FC236}">
                <a16:creationId xmlns="" xmlns:a16="http://schemas.microsoft.com/office/drawing/2014/main" id="{D14B6799-B0EC-4BEE-99B8-AB04A7CE5FB7}"/>
              </a:ext>
            </a:extLst>
          </p:cNvPr>
          <p:cNvSpPr/>
          <p:nvPr/>
        </p:nvSpPr>
        <p:spPr>
          <a:xfrm>
            <a:off x="799802" y="1812730"/>
            <a:ext cx="10272619" cy="141530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Для </a:t>
            </a:r>
            <a:r>
              <a:rPr lang="ru-RU" sz="2400" b="1" dirty="0" err="1"/>
              <a:t>спортивної</a:t>
            </a:r>
            <a:r>
              <a:rPr lang="ru-RU" sz="2400" b="1" dirty="0"/>
              <a:t> школи привезли 6 </a:t>
            </a:r>
            <a:r>
              <a:rPr lang="ru-RU" sz="2400" b="1" dirty="0" err="1"/>
              <a:t>сіток</a:t>
            </a:r>
            <a:r>
              <a:rPr lang="ru-RU" sz="2400" b="1" dirty="0"/>
              <a:t> </a:t>
            </a:r>
            <a:r>
              <a:rPr lang="ru-RU" sz="2400" b="1" dirty="0" err="1" smtClean="0"/>
              <a:t>баскетбольних</a:t>
            </a:r>
            <a:r>
              <a:rPr lang="ru-RU" sz="2400" b="1" dirty="0" smtClean="0"/>
              <a:t> </a:t>
            </a:r>
            <a:r>
              <a:rPr lang="ru-RU" sz="2400" b="1" dirty="0" err="1"/>
              <a:t>м’ячів</a:t>
            </a:r>
            <a:r>
              <a:rPr lang="ru-RU" sz="2400" b="1" dirty="0"/>
              <a:t>, по 4 </a:t>
            </a:r>
            <a:r>
              <a:rPr lang="ru-RU" sz="2400" b="1" dirty="0" err="1"/>
              <a:t>м’ячі</a:t>
            </a:r>
            <a:r>
              <a:rPr lang="ru-RU" sz="2400" b="1" dirty="0"/>
              <a:t> в кожній, і 5 </a:t>
            </a:r>
            <a:r>
              <a:rPr lang="ru-RU" sz="2400" b="1" dirty="0" err="1"/>
              <a:t>сіток</a:t>
            </a:r>
            <a:r>
              <a:rPr lang="ru-RU" sz="2400" b="1" dirty="0"/>
              <a:t> </a:t>
            </a:r>
            <a:r>
              <a:rPr lang="ru-RU" sz="2400" b="1" dirty="0" err="1"/>
              <a:t>футбольних</a:t>
            </a:r>
            <a:r>
              <a:rPr lang="ru-RU" sz="2400" b="1" dirty="0"/>
              <a:t> </a:t>
            </a:r>
            <a:r>
              <a:rPr lang="ru-RU" sz="2400" b="1" dirty="0" err="1"/>
              <a:t>м’ячів</a:t>
            </a:r>
            <a:r>
              <a:rPr lang="ru-RU" sz="2400" b="1" dirty="0"/>
              <a:t>, по 5 </a:t>
            </a:r>
            <a:r>
              <a:rPr lang="ru-RU" sz="2400" b="1" dirty="0" err="1"/>
              <a:t>м’ячів</a:t>
            </a:r>
            <a:r>
              <a:rPr lang="ru-RU" sz="2400" b="1" dirty="0"/>
              <a:t> у кожній. </a:t>
            </a:r>
            <a:r>
              <a:rPr lang="ru-RU" sz="2400" b="1" dirty="0" err="1"/>
              <a:t>Скільки</a:t>
            </a:r>
            <a:r>
              <a:rPr lang="ru-RU" sz="2400" b="1" dirty="0"/>
              <a:t> всього </a:t>
            </a:r>
            <a:r>
              <a:rPr lang="ru-RU" sz="2400" b="1" dirty="0" err="1"/>
              <a:t>баскетбольних</a:t>
            </a:r>
            <a:r>
              <a:rPr lang="ru-RU" sz="2400" b="1" dirty="0"/>
              <a:t> і </a:t>
            </a:r>
            <a:r>
              <a:rPr lang="ru-RU" sz="2400" b="1" dirty="0" err="1"/>
              <a:t>футбольних</a:t>
            </a:r>
            <a:r>
              <a:rPr lang="ru-RU" sz="2400" b="1" dirty="0"/>
              <a:t> </a:t>
            </a:r>
            <a:r>
              <a:rPr lang="ru-RU" sz="2400" b="1" dirty="0" err="1"/>
              <a:t>м’ячів</a:t>
            </a:r>
            <a:r>
              <a:rPr lang="ru-RU" sz="2400" b="1" dirty="0"/>
              <a:t> </a:t>
            </a:r>
            <a:r>
              <a:rPr lang="ru-RU" sz="2400" b="1" dirty="0" smtClean="0"/>
              <a:t>привезли</a:t>
            </a:r>
            <a:r>
              <a:rPr lang="ru-RU" sz="2400" b="1" dirty="0"/>
              <a:t>?</a:t>
            </a:r>
            <a:endParaRPr lang="uk-UA" sz="2400" b="1" dirty="0"/>
          </a:p>
        </p:txBody>
      </p:sp>
      <p:sp>
        <p:nvSpPr>
          <p:cNvPr id="54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52884"/>
            <a:ext cx="1103317" cy="706703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Ст.10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68806" y="261442"/>
            <a:ext cx="10579809" cy="681287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/>
              <a:t>Розв’яжіть</a:t>
            </a:r>
            <a:r>
              <a:rPr lang="ru-RU" sz="4000" b="1" dirty="0" smtClean="0"/>
              <a:t> задачу </a:t>
            </a:r>
            <a:r>
              <a:rPr lang="ru-RU" sz="4000" b="1" dirty="0" err="1" smtClean="0"/>
              <a:t>двома</a:t>
            </a:r>
            <a:r>
              <a:rPr lang="ru-RU" sz="4000" b="1" dirty="0" smtClean="0"/>
              <a:t> способами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6058710" y="4184054"/>
            <a:ext cx="5135705" cy="13280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Додайте питання в задачі </a:t>
            </a:r>
            <a:r>
              <a:rPr lang="ru-RU" sz="2400" dirty="0">
                <a:solidFill>
                  <a:srgbClr val="7030A0"/>
                </a:solidFill>
              </a:rPr>
              <a:t>так, щоб під час </a:t>
            </a:r>
            <a:r>
              <a:rPr lang="ru-RU" sz="2400" dirty="0" err="1">
                <a:solidFill>
                  <a:srgbClr val="7030A0"/>
                </a:solidFill>
              </a:rPr>
              <a:t>розв’язування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третьою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дією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виконувалася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дія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віднімання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  <a:endParaRPr lang="uk-UA" sz="2400" dirty="0">
              <a:solidFill>
                <a:srgbClr val="7030A0"/>
              </a:solidFill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69085447-83EF-41C4-B955-1D080D2D78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5" t="9504" r="18880" b="9724"/>
          <a:stretch/>
        </p:blipFill>
        <p:spPr>
          <a:xfrm>
            <a:off x="4464000" y="1044000"/>
            <a:ext cx="2016000" cy="11160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3857375" y="4290012"/>
            <a:ext cx="151172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49 (м.) </a:t>
            </a:r>
            <a:endParaRPr lang="uk-UA" sz="3200" b="1" dirty="0"/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3825375" y="4844009"/>
            <a:ext cx="152128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1 (м.) </a:t>
            </a:r>
            <a:endParaRPr lang="uk-UA" sz="3200" b="1" dirty="0"/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1342227" y="4259234"/>
            <a:ext cx="251514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4 </a:t>
            </a:r>
            <a:r>
              <a:rPr lang="uk-UA" sz="3200" b="1" dirty="0" smtClean="0">
                <a:cs typeface="Calibri"/>
              </a:rPr>
              <a:t>∙</a:t>
            </a:r>
            <a:r>
              <a:rPr lang="uk-UA" sz="3200" b="1" dirty="0" smtClean="0"/>
              <a:t> 6     5 </a:t>
            </a:r>
            <a:r>
              <a:rPr lang="uk-UA" sz="3200" b="1" dirty="0" smtClean="0">
                <a:cs typeface="Calibri"/>
              </a:rPr>
              <a:t>∙ 5</a:t>
            </a:r>
            <a:r>
              <a:rPr lang="uk-UA" sz="3200" b="1" dirty="0" smtClean="0"/>
              <a:t> = </a:t>
            </a:r>
            <a:endParaRPr lang="uk-UA" sz="3200" b="1" dirty="0"/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4008096" y="5611889"/>
            <a:ext cx="667003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b="1" dirty="0" smtClean="0"/>
              <a:t>всього 49 м’ячів привезли. </a:t>
            </a:r>
            <a:endParaRPr lang="uk-UA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03599" y="429001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FF00"/>
                </a:solidFill>
              </a:rPr>
              <a:t>+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DF32223D-D5D3-4745-BBF8-7241DE88D5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6651875" y="1265657"/>
            <a:ext cx="454720" cy="56779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1AC8A322-BC43-4843-BFCE-48C5133FF8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7137049" y="1318104"/>
            <a:ext cx="454720" cy="5677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83570" y="3228033"/>
            <a:ext cx="6080839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Б — </a:t>
            </a:r>
            <a:r>
              <a:rPr lang="ru-RU" sz="2800" b="1" dirty="0"/>
              <a:t>6 </a:t>
            </a:r>
            <a:r>
              <a:rPr lang="ru-RU" sz="2800" b="1" dirty="0" err="1"/>
              <a:t>сіток</a:t>
            </a:r>
            <a:r>
              <a:rPr lang="ru-RU" sz="2800" b="1" dirty="0"/>
              <a:t> по 4 </a:t>
            </a:r>
            <a:r>
              <a:rPr lang="ru-RU" sz="2800" b="1" dirty="0" err="1"/>
              <a:t>м’ячі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r>
              <a:rPr lang="ru-RU" sz="2800" b="1" dirty="0" smtClean="0"/>
              <a:t>Ф— </a:t>
            </a:r>
            <a:r>
              <a:rPr lang="ru-RU" sz="2800" b="1" dirty="0"/>
              <a:t>5 </a:t>
            </a:r>
            <a:r>
              <a:rPr lang="ru-RU" sz="2800" b="1" dirty="0" err="1"/>
              <a:t>сіток</a:t>
            </a:r>
            <a:r>
              <a:rPr lang="ru-RU" sz="2800" b="1" dirty="0"/>
              <a:t> по 5 </a:t>
            </a:r>
            <a:r>
              <a:rPr lang="ru-RU" sz="2800" b="1" dirty="0" err="1" smtClean="0"/>
              <a:t>м’ячів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97906" y="3424047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? </a:t>
            </a:r>
            <a:r>
              <a:rPr lang="ru-RU" sz="2800" b="1" dirty="0" smtClean="0">
                <a:solidFill>
                  <a:schemeClr val="bg1"/>
                </a:solidFill>
              </a:rPr>
              <a:t>м.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4869361" y="3281029"/>
            <a:ext cx="249797" cy="809256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1310227" y="4874787"/>
            <a:ext cx="251514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5 </a:t>
            </a:r>
            <a:r>
              <a:rPr lang="uk-UA" sz="3200" b="1" dirty="0" smtClean="0">
                <a:cs typeface="Calibri"/>
              </a:rPr>
              <a:t>∙</a:t>
            </a:r>
            <a:r>
              <a:rPr lang="uk-UA" sz="3200" b="1" dirty="0" smtClean="0"/>
              <a:t> 5     4 </a:t>
            </a:r>
            <a:r>
              <a:rPr lang="uk-UA" sz="3200" b="1" dirty="0" smtClean="0">
                <a:cs typeface="Calibri"/>
              </a:rPr>
              <a:t>∙ 6</a:t>
            </a:r>
            <a:r>
              <a:rPr lang="uk-UA" sz="3200" b="1" dirty="0" smtClean="0"/>
              <a:t> = </a:t>
            </a:r>
            <a:endParaRPr lang="uk-UA" sz="32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059583" y="4922798"/>
            <a:ext cx="5690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</a:rPr>
              <a:t> – 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171163" y="3424047"/>
            <a:ext cx="1271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На ? м.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807" y="3319599"/>
            <a:ext cx="298532" cy="732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937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3" grpId="0" animBg="1"/>
      <p:bldP spid="71" grpId="0" animBg="1"/>
      <p:bldP spid="72" grpId="0" animBg="1"/>
      <p:bldP spid="74" grpId="0" animBg="1"/>
      <p:bldP spid="3" grpId="0"/>
      <p:bldP spid="4" grpId="0" animBg="1"/>
      <p:bldP spid="5" grpId="0"/>
      <p:bldP spid="6" grpId="0" animBg="1"/>
      <p:bldP spid="39" grpId="0" animBg="1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79463" y="549474"/>
            <a:ext cx="10297144" cy="720080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ru-RU" sz="3200" b="1" dirty="0" smtClean="0"/>
              <a:t>Пригадайте, </a:t>
            </a:r>
            <a:r>
              <a:rPr lang="ru-RU" sz="3200" b="1" dirty="0"/>
              <a:t>як на </a:t>
            </a:r>
            <a:r>
              <a:rPr lang="ru-RU" sz="3200" b="1" dirty="0" err="1"/>
              <a:t>зиваються</a:t>
            </a:r>
            <a:r>
              <a:rPr lang="ru-RU" sz="3200" b="1" dirty="0"/>
              <a:t> </a:t>
            </a:r>
            <a:r>
              <a:rPr lang="ru-RU" sz="3200" b="1" dirty="0" err="1"/>
              <a:t>зображені</a:t>
            </a:r>
            <a:r>
              <a:rPr lang="ru-RU" sz="3200" b="1" dirty="0"/>
              <a:t> </a:t>
            </a:r>
            <a:r>
              <a:rPr lang="ru-RU" sz="3200" b="1" dirty="0" err="1"/>
              <a:t>об’ємні</a:t>
            </a:r>
            <a:r>
              <a:rPr lang="ru-RU" sz="3200" b="1" dirty="0"/>
              <a:t> </a:t>
            </a:r>
            <a:r>
              <a:rPr lang="ru-RU" sz="3200" b="1" dirty="0" err="1"/>
              <a:t>фігури</a:t>
            </a:r>
            <a:r>
              <a:rPr lang="ru-RU" sz="3200" b="1" dirty="0"/>
              <a:t>.</a:t>
            </a:r>
            <a:endParaRPr lang="uk-UA" sz="3200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339503" y="3357786"/>
            <a:ext cx="8496944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Для кожного предмета назви </a:t>
            </a:r>
            <a:r>
              <a:rPr lang="ru-RU" sz="2400" b="1" dirty="0" err="1">
                <a:solidFill>
                  <a:srgbClr val="7030A0"/>
                </a:solidFill>
              </a:rPr>
              <a:t>фігуру</a:t>
            </a:r>
            <a:r>
              <a:rPr lang="ru-RU" sz="2400" b="1" dirty="0">
                <a:solidFill>
                  <a:srgbClr val="7030A0"/>
                </a:solidFill>
              </a:rPr>
              <a:t>, форму </a:t>
            </a:r>
            <a:r>
              <a:rPr lang="ru-RU" sz="2400" b="1" dirty="0" err="1">
                <a:solidFill>
                  <a:srgbClr val="7030A0"/>
                </a:solidFill>
              </a:rPr>
              <a:t>якої</a:t>
            </a:r>
            <a:r>
              <a:rPr lang="ru-RU" sz="2400" b="1" dirty="0">
                <a:solidFill>
                  <a:srgbClr val="7030A0"/>
                </a:solidFill>
              </a:rPr>
              <a:t> він має.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912" y="3819451"/>
            <a:ext cx="3215151" cy="2754599"/>
          </a:xfrm>
          <a:prstGeom prst="rect">
            <a:avLst/>
          </a:prstGeom>
        </p:spPr>
      </p:pic>
      <p:sp>
        <p:nvSpPr>
          <p:cNvPr id="21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981635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Ст.10 №42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4 клас\3 МАТЕМАТИКА\1 Листопад\1 Повторення вивченого в 3 кл\2026-09-04_0030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02" y="1413571"/>
            <a:ext cx="7887171" cy="184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4 клас\3 МАТЕМАТИКА\1 Листопад\1 Повторення вивченого в 3 кл\2026-09-04_0032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03" y="3996531"/>
            <a:ext cx="7887170" cy="159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614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79463" y="549474"/>
            <a:ext cx="10297144" cy="792088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Домашнє завдання</a:t>
            </a:r>
          </a:p>
        </p:txBody>
      </p:sp>
      <p:sp>
        <p:nvSpPr>
          <p:cNvPr id="6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-19995" y="5878066"/>
            <a:ext cx="1647529" cy="971057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Ч.1 Ст.11 </a:t>
            </a:r>
          </a:p>
        </p:txBody>
      </p:sp>
      <p:pic>
        <p:nvPicPr>
          <p:cNvPr id="8" name="Picture 2" descr="D:\Картинки до тестів\!!! Учні\634ce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5337" y="1557586"/>
            <a:ext cx="162463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4 клас\3 МАТЕМАТИКА\1 Листопад\1 Повторення вивченого в 3 кл\2026-09-04_0034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30" y="1547710"/>
            <a:ext cx="884427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906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9048" y="494643"/>
            <a:ext cx="9776608" cy="677203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Вправа </a:t>
            </a:r>
            <a:r>
              <a:rPr lang="uk-UA" sz="3600" b="1" dirty="0" smtClean="0">
                <a:solidFill>
                  <a:schemeClr val="bg1"/>
                </a:solidFill>
              </a:rPr>
              <a:t>«Незакінчене речення». Рефлексія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4591" y="1238524"/>
            <a:ext cx="8044287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7030A0"/>
                </a:solidFill>
              </a:rPr>
              <a:t>Сьогодні на уроці я дізнався/дізналась про…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7030A0"/>
                </a:solidFill>
              </a:rPr>
              <a:t>Найбільш цікавим було</a:t>
            </a:r>
            <a:r>
              <a:rPr lang="uk-UA" sz="2800" b="1" dirty="0" smtClean="0">
                <a:solidFill>
                  <a:srgbClr val="7030A0"/>
                </a:solidFill>
              </a:rPr>
              <a:t>…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7030A0"/>
                </a:solidFill>
              </a:rPr>
              <a:t>Мені було важко</a:t>
            </a:r>
            <a:r>
              <a:rPr lang="ru-RU" sz="2800" b="1" dirty="0" smtClean="0">
                <a:solidFill>
                  <a:srgbClr val="7030A0"/>
                </a:solidFill>
              </a:rPr>
              <a:t>...</a:t>
            </a:r>
            <a:endParaRPr lang="uk-UA" sz="2800" b="1" dirty="0">
              <a:solidFill>
                <a:srgbClr val="7030A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7030A0"/>
                </a:solidFill>
              </a:rPr>
              <a:t>Урок запам'ятався мені тим, що </a:t>
            </a:r>
            <a:r>
              <a:rPr lang="uk-UA" sz="2800" b="1" dirty="0" smtClean="0">
                <a:solidFill>
                  <a:srgbClr val="7030A0"/>
                </a:solidFill>
              </a:rPr>
              <a:t>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6159" y="5140842"/>
            <a:ext cx="1751459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Було </a:t>
            </a:r>
            <a:r>
              <a:rPr lang="uk-UA" sz="2800" b="1" dirty="0"/>
              <a:t>складно!</a:t>
            </a:r>
            <a:endParaRPr lang="ru-RU" sz="2800" b="1" dirty="0"/>
          </a:p>
        </p:txBody>
      </p:sp>
      <p:pic>
        <p:nvPicPr>
          <p:cNvPr id="1030" name="Picture 6" descr="D:\Картинки до тестів\Палець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80" y="3114452"/>
            <a:ext cx="1208776" cy="213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Картинки до тестів\Палець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285" y="3054406"/>
            <a:ext cx="1324067" cy="223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Картинки до тестів\Пальці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441">
            <a:off x="5334305" y="3084731"/>
            <a:ext cx="1438203" cy="236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Картинки до тестів\Пальці 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1681">
            <a:off x="7340746" y="3091018"/>
            <a:ext cx="1544693" cy="23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Картинки до тестів\Пальці 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54">
            <a:off x="9491575" y="3099936"/>
            <a:ext cx="1650896" cy="222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276597" y="5109492"/>
            <a:ext cx="1702616" cy="95410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/>
              <a:t>Все було легко! 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94472" y="5085501"/>
            <a:ext cx="1867557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Відчуваю втому 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506925" y="4894047"/>
            <a:ext cx="1697983" cy="1384995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У </a:t>
            </a:r>
            <a:r>
              <a:rPr lang="uk-UA" sz="2800" b="1" dirty="0"/>
              <a:t>мене все </a:t>
            </a:r>
            <a:r>
              <a:rPr lang="uk-UA" sz="2800" b="1" dirty="0" smtClean="0"/>
              <a:t>вийшло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257965" y="5085309"/>
            <a:ext cx="1610955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Було </a:t>
            </a:r>
            <a:r>
              <a:rPr lang="uk-UA" sz="2800" b="1" dirty="0"/>
              <a:t>цікаво!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31065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315408" y="1485578"/>
            <a:ext cx="8827231" cy="68423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8814" tIns="54407" rIns="108814" bIns="54407" rtlCol="0" anchor="ctr"/>
          <a:lstStyle/>
          <a:p>
            <a:pPr algn="ctr"/>
            <a:r>
              <a:rPr lang="uk-UA" sz="32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Оберіть </a:t>
            </a:r>
            <a:r>
              <a:rPr lang="uk-UA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смайлика</a:t>
            </a:r>
            <a:r>
              <a:rPr lang="uk-UA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свого настрою</a:t>
            </a:r>
            <a:endParaRPr lang="ru-RU" sz="32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www.equilibrium-oakville.com/s/img/emotionhead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47" y="2493690"/>
            <a:ext cx="10517640" cy="251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63440" y="549474"/>
            <a:ext cx="10517640" cy="684234"/>
          </a:xfrm>
          <a:prstGeom prst="round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108814" tIns="54407" rIns="108814" bIns="54407" rtlCol="0" anchor="ctr"/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Рефлексія </a:t>
            </a:r>
            <a:endParaRPr lang="ru-RU" sz="40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779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xmlns="" id="{F6E7EC80-9589-4937-924A-CEEA2719A5E3}"/>
              </a:ext>
            </a:extLst>
          </p:cNvPr>
          <p:cNvSpPr/>
          <p:nvPr/>
        </p:nvSpPr>
        <p:spPr>
          <a:xfrm>
            <a:off x="2" y="5950074"/>
            <a:ext cx="1267493" cy="90951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</a:t>
            </a:r>
          </a:p>
          <a:p>
            <a:pPr algn="ctr"/>
            <a:r>
              <a:rPr lang="uk-UA" sz="2900" b="1" dirty="0" smtClean="0">
                <a:solidFill>
                  <a:schemeClr val="bg1"/>
                </a:solidFill>
              </a:rPr>
              <a:t>Ст.9</a:t>
            </a:r>
            <a:endParaRPr lang="ru-RU" sz="29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7203" y="549474"/>
            <a:ext cx="10108647" cy="833864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Перевірка домашнього завдання</a:t>
            </a:r>
          </a:p>
        </p:txBody>
      </p:sp>
      <p:pic>
        <p:nvPicPr>
          <p:cNvPr id="8" name="Picture 2" descr="D:\Картинки до тестів\!!! Учні\634ce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971" y="4221882"/>
            <a:ext cx="1719705" cy="232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4 клас\3 МАТЕМАТИКА\1 Листопад\1 Повторення вивченого в 3 кл\2026-09-02_234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007" y="1485578"/>
            <a:ext cx="1016903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90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33088" y="599705"/>
            <a:ext cx="9886706" cy="707872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План уроку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920271374"/>
              </p:ext>
            </p:extLst>
          </p:nvPr>
        </p:nvGraphicFramePr>
        <p:xfrm>
          <a:off x="649570" y="1577826"/>
          <a:ext cx="10915068" cy="4273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3418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81" y="987326"/>
            <a:ext cx="10278148" cy="548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5261723" y="-642357"/>
            <a:ext cx="454720" cy="56779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580132" y="-664526"/>
            <a:ext cx="454720" cy="56779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1163" y="-635119"/>
            <a:ext cx="454720" cy="56779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7010284" y="-611907"/>
            <a:ext cx="420547" cy="534723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50806" y="-690974"/>
            <a:ext cx="454720" cy="567792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84646" y="-703675"/>
            <a:ext cx="454720" cy="567792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1321651" y="-545185"/>
            <a:ext cx="302667" cy="27294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91645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768527" y="-696991"/>
            <a:ext cx="454720" cy="5677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42698" y="-728431"/>
            <a:ext cx="301490" cy="6464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·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2420708" y="-689442"/>
            <a:ext cx="307897" cy="6464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4318" y="-683909"/>
            <a:ext cx="309498" cy="5849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/>
              <a:t>(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2123541" y="-689442"/>
            <a:ext cx="309498" cy="5849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/>
              <a:t>)</a:t>
            </a:r>
          </a:p>
        </p:txBody>
      </p:sp>
      <p:sp>
        <p:nvSpPr>
          <p:cNvPr id="14" name="Прямоугольник 4"/>
          <p:cNvSpPr/>
          <p:nvPr/>
        </p:nvSpPr>
        <p:spPr>
          <a:xfrm>
            <a:off x="918081" y="330940"/>
            <a:ext cx="10237155" cy="720080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Математичний диктант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1" t="46720" r="16769" b="36401"/>
          <a:stretch/>
        </p:blipFill>
        <p:spPr>
          <a:xfrm>
            <a:off x="3168000" y="1692000"/>
            <a:ext cx="4999524" cy="108000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1764429C-F8FC-485D-AEFF-E3BC1A2AA38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5458" t="28869" r="17585" b="20413"/>
          <a:stretch/>
        </p:blipFill>
        <p:spPr>
          <a:xfrm>
            <a:off x="10111283" y="-731998"/>
            <a:ext cx="1703198" cy="747074"/>
          </a:xfrm>
          <a:prstGeom prst="rect">
            <a:avLst/>
          </a:prstGeom>
        </p:spPr>
      </p:pic>
      <p:sp>
        <p:nvSpPr>
          <p:cNvPr id="99" name="TextBox 98"/>
          <p:cNvSpPr txBox="1"/>
          <p:nvPr/>
        </p:nvSpPr>
        <p:spPr>
          <a:xfrm>
            <a:off x="9002184" y="-899523"/>
            <a:ext cx="4299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919727" y="-813734"/>
            <a:ext cx="466490" cy="769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1" name="Рисунок 110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943803" y="-659045"/>
            <a:ext cx="454720" cy="567792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4688651" y="-611907"/>
            <a:ext cx="454720" cy="567792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39119" y="-720896"/>
            <a:ext cx="580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432110" y="-821837"/>
            <a:ext cx="3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114097" y="-769513"/>
            <a:ext cx="684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625883" y="-650098"/>
            <a:ext cx="454720" cy="567792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3584741" y="-785514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194673" y="-84199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4" name="Рисунок 83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962453" y="-655913"/>
            <a:ext cx="454720" cy="56779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2" t="18143" r="6696" b="5524"/>
          <a:stretch/>
        </p:blipFill>
        <p:spPr>
          <a:xfrm>
            <a:off x="5410166" y="1086851"/>
            <a:ext cx="2268000" cy="1116000"/>
          </a:xfrm>
          <a:prstGeom prst="rect">
            <a:avLst/>
          </a:prstGeom>
        </p:spPr>
      </p:pic>
      <p:sp>
        <p:nvSpPr>
          <p:cNvPr id="5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446950" y="2828152"/>
            <a:ext cx="83134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671</a:t>
            </a:r>
            <a:endParaRPr lang="ru-RU" sz="2800" b="1" dirty="0"/>
          </a:p>
        </p:txBody>
      </p:sp>
      <p:sp>
        <p:nvSpPr>
          <p:cNvPr id="5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2422277" y="2828152"/>
            <a:ext cx="832168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450</a:t>
            </a:r>
            <a:endParaRPr lang="ru-RU" sz="2800" b="1" dirty="0"/>
          </a:p>
        </p:txBody>
      </p:sp>
      <p:sp>
        <p:nvSpPr>
          <p:cNvPr id="61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402422" y="2828152"/>
            <a:ext cx="889409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309</a:t>
            </a:r>
            <a:endParaRPr lang="ru-RU" sz="2800" b="1" dirty="0"/>
          </a:p>
        </p:txBody>
      </p:sp>
      <p:sp>
        <p:nvSpPr>
          <p:cNvPr id="6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4605482" y="2790848"/>
            <a:ext cx="97465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386</a:t>
            </a:r>
            <a:endParaRPr lang="ru-RU" sz="2800" b="1" dirty="0"/>
          </a:p>
        </p:txBody>
      </p:sp>
      <p:sp>
        <p:nvSpPr>
          <p:cNvPr id="7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164176" y="3501802"/>
            <a:ext cx="9023163" cy="129614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/>
              <a:t>Запишіть </a:t>
            </a:r>
            <a:r>
              <a:rPr lang="ru-RU" sz="2800" b="1" dirty="0" smtClean="0"/>
              <a:t>числа:</a:t>
            </a:r>
            <a:r>
              <a:rPr lang="ru-RU" sz="2800" b="1" dirty="0"/>
              <a:t> </a:t>
            </a:r>
            <a:r>
              <a:rPr lang="ru-RU" sz="2800" b="1" dirty="0" smtClean="0"/>
              <a:t>6сот</a:t>
            </a:r>
            <a:r>
              <a:rPr lang="ru-RU" sz="2800" b="1" dirty="0"/>
              <a:t>. </a:t>
            </a:r>
            <a:r>
              <a:rPr lang="ru-RU" sz="2800" b="1" dirty="0" smtClean="0"/>
              <a:t>7дес</a:t>
            </a:r>
            <a:r>
              <a:rPr lang="ru-RU" sz="2800" b="1" dirty="0"/>
              <a:t>. </a:t>
            </a:r>
            <a:r>
              <a:rPr lang="ru-RU" sz="2800" b="1" dirty="0" smtClean="0"/>
              <a:t>1од</a:t>
            </a:r>
            <a:r>
              <a:rPr lang="ru-RU" sz="2800" b="1" dirty="0"/>
              <a:t>.;  </a:t>
            </a:r>
            <a:r>
              <a:rPr lang="ru-RU" sz="2800" b="1" dirty="0" smtClean="0"/>
              <a:t>4сот</a:t>
            </a:r>
            <a:r>
              <a:rPr lang="ru-RU" sz="2800" b="1" dirty="0"/>
              <a:t>. </a:t>
            </a:r>
            <a:r>
              <a:rPr lang="ru-RU" sz="2800" b="1" dirty="0" smtClean="0"/>
              <a:t>5дес</a:t>
            </a:r>
            <a:r>
              <a:rPr lang="ru-RU" sz="2800" b="1" dirty="0"/>
              <a:t>. </a:t>
            </a:r>
            <a:r>
              <a:rPr lang="ru-RU" sz="2800" b="1" dirty="0" smtClean="0"/>
              <a:t>; 3сот. 9од.</a:t>
            </a:r>
          </a:p>
          <a:p>
            <a:r>
              <a:rPr lang="ru-RU" sz="2800" b="1" dirty="0" smtClean="0"/>
              <a:t>Запишіть </a:t>
            </a:r>
            <a:r>
              <a:rPr lang="ru-RU" sz="2800" b="1" dirty="0" err="1"/>
              <a:t>трицифрові</a:t>
            </a:r>
            <a:r>
              <a:rPr lang="ru-RU" sz="2800" b="1" dirty="0"/>
              <a:t> числа за допомогою цифр </a:t>
            </a:r>
            <a:r>
              <a:rPr lang="ru-RU" sz="2800" b="1" dirty="0">
                <a:solidFill>
                  <a:srgbClr val="FFFF00"/>
                </a:solidFill>
              </a:rPr>
              <a:t>3, 8, 6. </a:t>
            </a:r>
            <a:endParaRPr lang="ru-RU" sz="2800" b="1" dirty="0" smtClean="0">
              <a:solidFill>
                <a:srgbClr val="FFFF00"/>
              </a:solidFill>
            </a:endParaRP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036" y="4393690"/>
            <a:ext cx="2328666" cy="2248704"/>
          </a:xfrm>
          <a:prstGeom prst="rect">
            <a:avLst/>
          </a:prstGeom>
        </p:spPr>
      </p:pic>
      <p:sp>
        <p:nvSpPr>
          <p:cNvPr id="4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651233" y="2790848"/>
            <a:ext cx="97465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368</a:t>
            </a:r>
            <a:endParaRPr lang="ru-RU" sz="2800" b="1" dirty="0"/>
          </a:p>
        </p:txBody>
      </p:sp>
      <p:sp>
        <p:nvSpPr>
          <p:cNvPr id="5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703516" y="2809712"/>
            <a:ext cx="97465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836</a:t>
            </a:r>
            <a:endParaRPr lang="ru-RU" sz="2800" b="1" dirty="0"/>
          </a:p>
        </p:txBody>
      </p:sp>
      <p:sp>
        <p:nvSpPr>
          <p:cNvPr id="51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781843" y="2794816"/>
            <a:ext cx="97465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863</a:t>
            </a:r>
            <a:endParaRPr lang="ru-RU" sz="2800" b="1" dirty="0"/>
          </a:p>
        </p:txBody>
      </p:sp>
      <p:sp>
        <p:nvSpPr>
          <p:cNvPr id="5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881891" y="2809711"/>
            <a:ext cx="97465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638</a:t>
            </a:r>
            <a:endParaRPr lang="ru-RU" sz="2800" b="1" dirty="0"/>
          </a:p>
        </p:txBody>
      </p:sp>
      <p:sp>
        <p:nvSpPr>
          <p:cNvPr id="5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0034992" y="2794815"/>
            <a:ext cx="97465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683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74005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58" grpId="0" animBg="1"/>
      <p:bldP spid="59" grpId="0" animBg="1"/>
      <p:bldP spid="61" grpId="0" animBg="1"/>
      <p:bldP spid="62" grpId="0" animBg="1"/>
      <p:bldP spid="78" grpId="0" animBg="1"/>
      <p:bldP spid="49" grpId="0" animBg="1"/>
      <p:bldP spid="50" grpId="0" animBg="1"/>
      <p:bldP spid="51" grpId="0" animBg="1"/>
      <p:bldP spid="52" grpId="0" animBg="1"/>
      <p:bldP spid="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2373" y="2598577"/>
            <a:ext cx="10525357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47 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</a:t>
            </a:r>
            <a:r>
              <a:rPr lang="ru-RU" sz="3200" b="1" dirty="0" smtClean="0">
                <a:solidFill>
                  <a:srgbClr val="7030A0"/>
                </a:solidFill>
              </a:rPr>
              <a:t>                99 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</a:t>
            </a:r>
            <a:r>
              <a:rPr lang="ru-RU" sz="3200" b="1" dirty="0" smtClean="0">
                <a:solidFill>
                  <a:srgbClr val="7030A0"/>
                </a:solidFill>
              </a:rPr>
              <a:t>                157 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</a:t>
            </a:r>
            <a:r>
              <a:rPr lang="ru-RU" sz="3200" b="1" dirty="0" smtClean="0">
                <a:solidFill>
                  <a:srgbClr val="7030A0"/>
                </a:solidFill>
              </a:rPr>
              <a:t>               82 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</a:t>
            </a:r>
            <a:r>
              <a:rPr lang="ru-RU" sz="3200" b="1" dirty="0" smtClean="0">
                <a:solidFill>
                  <a:srgbClr val="7030A0"/>
                </a:solidFill>
              </a:rPr>
              <a:t>              384 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385" y="491744"/>
            <a:ext cx="10169347" cy="561786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Пригадайте, як округлюємо числа до десятків.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11059" y="-651427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>
          <a:xfrm>
            <a:off x="612376" y="1125538"/>
            <a:ext cx="10966069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</a:rPr>
              <a:t>Якщо</a:t>
            </a:r>
            <a:r>
              <a:rPr lang="ru-RU" sz="2400" b="1" dirty="0">
                <a:solidFill>
                  <a:schemeClr val="bg1"/>
                </a:solidFill>
              </a:rPr>
              <a:t> число </a:t>
            </a:r>
            <a:r>
              <a:rPr lang="ru-RU" sz="2400" b="1" dirty="0" err="1">
                <a:solidFill>
                  <a:schemeClr val="bg1"/>
                </a:solidFill>
              </a:rPr>
              <a:t>одиниць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дорівнює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rgbClr val="FFFF00"/>
                </a:solidFill>
              </a:rPr>
              <a:t>1, 2, 3 </a:t>
            </a:r>
            <a:r>
              <a:rPr lang="ru-RU" sz="2400" b="1" dirty="0">
                <a:solidFill>
                  <a:schemeClr val="bg1"/>
                </a:solidFill>
              </a:rPr>
              <a:t>або </a:t>
            </a:r>
            <a:r>
              <a:rPr lang="ru-RU" sz="2400" b="1" dirty="0">
                <a:solidFill>
                  <a:srgbClr val="FFFF00"/>
                </a:solidFill>
              </a:rPr>
              <a:t>4</a:t>
            </a:r>
            <a:r>
              <a:rPr lang="ru-RU" sz="2400" b="1" dirty="0">
                <a:solidFill>
                  <a:schemeClr val="bg1"/>
                </a:solidFill>
              </a:rPr>
              <a:t>, то число десятків </a:t>
            </a:r>
            <a:r>
              <a:rPr lang="ru-RU" sz="2400" b="1" dirty="0">
                <a:solidFill>
                  <a:srgbClr val="FFFF00"/>
                </a:solidFill>
              </a:rPr>
              <a:t>не </a:t>
            </a:r>
            <a:r>
              <a:rPr lang="ru-RU" sz="2400" b="1" dirty="0" err="1">
                <a:solidFill>
                  <a:srgbClr val="FFFF00"/>
                </a:solidFill>
              </a:rPr>
              <a:t>змінюємо</a:t>
            </a:r>
            <a:r>
              <a:rPr lang="ru-RU" sz="2400" b="1" dirty="0">
                <a:solidFill>
                  <a:srgbClr val="FFFF00"/>
                </a:solidFill>
              </a:rPr>
              <a:t>. 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r>
              <a:rPr lang="ru-RU" sz="2400" b="1" dirty="0" err="1" smtClean="0">
                <a:solidFill>
                  <a:schemeClr val="bg1"/>
                </a:solidFill>
              </a:rPr>
              <a:t>Якщо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число </a:t>
            </a:r>
            <a:r>
              <a:rPr lang="ru-RU" sz="2400" b="1" dirty="0" err="1">
                <a:solidFill>
                  <a:schemeClr val="bg1"/>
                </a:solidFill>
              </a:rPr>
              <a:t>одиниць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дорівнює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rgbClr val="FFFF00"/>
                </a:solidFill>
              </a:rPr>
              <a:t>5, 6, 7, 8 </a:t>
            </a:r>
            <a:r>
              <a:rPr lang="ru-RU" sz="2400" b="1" dirty="0">
                <a:solidFill>
                  <a:schemeClr val="bg1"/>
                </a:solidFill>
              </a:rPr>
              <a:t>або </a:t>
            </a:r>
            <a:r>
              <a:rPr lang="ru-RU" sz="2400" b="1" dirty="0">
                <a:solidFill>
                  <a:srgbClr val="FFFF00"/>
                </a:solidFill>
              </a:rPr>
              <a:t>9</a:t>
            </a:r>
            <a:r>
              <a:rPr lang="ru-RU" sz="2400" b="1" dirty="0">
                <a:solidFill>
                  <a:schemeClr val="bg1"/>
                </a:solidFill>
              </a:rPr>
              <a:t>, то число десятків </a:t>
            </a:r>
            <a:r>
              <a:rPr lang="ru-RU" sz="2400" b="1" dirty="0" err="1">
                <a:solidFill>
                  <a:srgbClr val="FFFF00"/>
                </a:solidFill>
              </a:rPr>
              <a:t>збільшуємо</a:t>
            </a:r>
            <a:r>
              <a:rPr lang="ru-RU" sz="2400" b="1" dirty="0">
                <a:solidFill>
                  <a:srgbClr val="FFFF00"/>
                </a:solidFill>
              </a:rPr>
              <a:t> на 1</a:t>
            </a:r>
            <a:r>
              <a:rPr lang="ru-RU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354996" y="2628166"/>
            <a:ext cx="783521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solidFill>
                  <a:srgbClr val="FF0000"/>
                </a:solidFill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</a:rPr>
              <a:t>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557815" y="2659365"/>
            <a:ext cx="1018967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100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953020" y="2641488"/>
            <a:ext cx="1054565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160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058685" y="2704901"/>
            <a:ext cx="744806" cy="423392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80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0299125" y="2659364"/>
            <a:ext cx="1032244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380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1539" y="4855818"/>
            <a:ext cx="4544223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Округли до сотень кожне число.</a:t>
            </a:r>
            <a:endParaRPr lang="ru-RU" sz="2400" b="1" dirty="0" smtClean="0">
              <a:solidFill>
                <a:srgbClr val="7030A0"/>
              </a:solidFill>
            </a:endParaRPr>
          </a:p>
        </p:txBody>
      </p:sp>
      <p:sp>
        <p:nvSpPr>
          <p:cNvPr id="61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1339503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Ст.9 №35, 36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376" y="2046832"/>
            <a:ext cx="4852162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</a:rPr>
              <a:t>Округліть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до сотень кожне число.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1928" y="5446018"/>
            <a:ext cx="10936517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280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         </a:t>
            </a:r>
            <a:r>
              <a:rPr lang="ru-RU" sz="3200" b="1" dirty="0" smtClean="0">
                <a:solidFill>
                  <a:srgbClr val="7030A0"/>
                </a:solidFill>
              </a:rPr>
              <a:t>   479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        </a:t>
            </a:r>
            <a:r>
              <a:rPr lang="ru-RU" sz="3200" b="1" dirty="0" smtClean="0">
                <a:solidFill>
                  <a:srgbClr val="7030A0"/>
                </a:solidFill>
              </a:rPr>
              <a:t>   671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</a:t>
            </a:r>
            <a:r>
              <a:rPr lang="ru-RU" sz="3200" b="1" dirty="0" smtClean="0">
                <a:solidFill>
                  <a:srgbClr val="7030A0"/>
                </a:solidFill>
              </a:rPr>
              <a:t>           510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</a:t>
            </a:r>
            <a:r>
              <a:rPr lang="ru-RU" sz="3200" b="1" dirty="0" smtClean="0">
                <a:solidFill>
                  <a:srgbClr val="7030A0"/>
                </a:solidFill>
              </a:rPr>
              <a:t>           373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          </a:t>
            </a:r>
            <a:r>
              <a:rPr lang="ru-RU" sz="3200" b="1" dirty="0" smtClean="0">
                <a:solidFill>
                  <a:srgbClr val="7030A0"/>
                </a:solidFill>
              </a:rPr>
              <a:t> 730</a:t>
            </a:r>
            <a:r>
              <a:rPr lang="ru-RU" sz="3200" b="1" dirty="0" smtClean="0">
                <a:solidFill>
                  <a:srgbClr val="7030A0"/>
                </a:solidFill>
                <a:latin typeface="Calibri"/>
                <a:cs typeface="Calibri"/>
              </a:rPr>
              <a:t>≈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31639" y="3225493"/>
            <a:ext cx="10169347" cy="535193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Пригадайте, як округлюємо числа до </a:t>
            </a:r>
            <a:r>
              <a:rPr lang="ru-RU" sz="3600" b="1" dirty="0" smtClean="0"/>
              <a:t>сотень.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01595" y="3933850"/>
            <a:ext cx="10976849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</a:rPr>
              <a:t>Якщо</a:t>
            </a:r>
            <a:r>
              <a:rPr lang="ru-RU" sz="2400" b="1" dirty="0">
                <a:solidFill>
                  <a:schemeClr val="bg1"/>
                </a:solidFill>
              </a:rPr>
              <a:t> число </a:t>
            </a:r>
            <a:r>
              <a:rPr lang="ru-RU" sz="2400" b="1" dirty="0" smtClean="0">
                <a:solidFill>
                  <a:schemeClr val="bg1"/>
                </a:solidFill>
              </a:rPr>
              <a:t>десятків </a:t>
            </a:r>
            <a:r>
              <a:rPr lang="ru-RU" sz="2400" b="1" dirty="0" err="1">
                <a:solidFill>
                  <a:schemeClr val="bg1"/>
                </a:solidFill>
              </a:rPr>
              <a:t>дорівнює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rgbClr val="FFFF00"/>
                </a:solidFill>
              </a:rPr>
              <a:t>1, 2, 3 </a:t>
            </a:r>
            <a:r>
              <a:rPr lang="ru-RU" sz="2400" b="1" dirty="0">
                <a:solidFill>
                  <a:schemeClr val="bg1"/>
                </a:solidFill>
              </a:rPr>
              <a:t>або </a:t>
            </a:r>
            <a:r>
              <a:rPr lang="ru-RU" sz="2400" b="1" dirty="0">
                <a:solidFill>
                  <a:srgbClr val="FFFF00"/>
                </a:solidFill>
              </a:rPr>
              <a:t>4</a:t>
            </a:r>
            <a:r>
              <a:rPr lang="ru-RU" sz="2400" b="1" dirty="0">
                <a:solidFill>
                  <a:schemeClr val="bg1"/>
                </a:solidFill>
              </a:rPr>
              <a:t>, то число </a:t>
            </a:r>
            <a:r>
              <a:rPr lang="ru-RU" sz="2400" b="1" dirty="0" smtClean="0">
                <a:solidFill>
                  <a:schemeClr val="bg1"/>
                </a:solidFill>
              </a:rPr>
              <a:t>сотень </a:t>
            </a:r>
            <a:r>
              <a:rPr lang="ru-RU" sz="2400" b="1" dirty="0">
                <a:solidFill>
                  <a:srgbClr val="FFFF00"/>
                </a:solidFill>
              </a:rPr>
              <a:t>не </a:t>
            </a:r>
            <a:r>
              <a:rPr lang="ru-RU" sz="2400" b="1" dirty="0" err="1">
                <a:solidFill>
                  <a:srgbClr val="FFFF00"/>
                </a:solidFill>
              </a:rPr>
              <a:t>змінюємо</a:t>
            </a:r>
            <a:r>
              <a:rPr lang="ru-RU" sz="2400" b="1" dirty="0">
                <a:solidFill>
                  <a:schemeClr val="bg1"/>
                </a:solidFill>
              </a:rPr>
              <a:t>.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err="1" smtClean="0">
                <a:solidFill>
                  <a:schemeClr val="bg1"/>
                </a:solidFill>
              </a:rPr>
              <a:t>Якщо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число </a:t>
            </a:r>
            <a:r>
              <a:rPr lang="ru-RU" sz="2400" b="1" dirty="0" smtClean="0">
                <a:solidFill>
                  <a:schemeClr val="bg1"/>
                </a:solidFill>
              </a:rPr>
              <a:t>десятків </a:t>
            </a:r>
            <a:r>
              <a:rPr lang="ru-RU" sz="2400" b="1" dirty="0" err="1">
                <a:solidFill>
                  <a:schemeClr val="bg1"/>
                </a:solidFill>
              </a:rPr>
              <a:t>дорівнює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rgbClr val="FFFF00"/>
                </a:solidFill>
              </a:rPr>
              <a:t>5, 6, 7, 8 </a:t>
            </a:r>
            <a:r>
              <a:rPr lang="ru-RU" sz="2400" b="1" dirty="0">
                <a:solidFill>
                  <a:schemeClr val="bg1"/>
                </a:solidFill>
              </a:rPr>
              <a:t>або </a:t>
            </a:r>
            <a:r>
              <a:rPr lang="ru-RU" sz="2400" b="1" dirty="0">
                <a:solidFill>
                  <a:srgbClr val="FFFF00"/>
                </a:solidFill>
              </a:rPr>
              <a:t>9</a:t>
            </a:r>
            <a:r>
              <a:rPr lang="ru-RU" sz="2400" b="1" dirty="0">
                <a:solidFill>
                  <a:schemeClr val="bg1"/>
                </a:solidFill>
              </a:rPr>
              <a:t>, то число </a:t>
            </a:r>
            <a:r>
              <a:rPr lang="ru-RU" sz="2400" b="1" dirty="0" smtClean="0">
                <a:solidFill>
                  <a:schemeClr val="bg1"/>
                </a:solidFill>
              </a:rPr>
              <a:t>сотень </a:t>
            </a:r>
            <a:r>
              <a:rPr lang="ru-RU" sz="2400" b="1" dirty="0" err="1">
                <a:solidFill>
                  <a:srgbClr val="FFFF00"/>
                </a:solidFill>
              </a:rPr>
              <a:t>збільшуємо</a:t>
            </a:r>
            <a:r>
              <a:rPr lang="ru-RU" sz="2400" b="1" dirty="0">
                <a:solidFill>
                  <a:srgbClr val="FFFF00"/>
                </a:solidFill>
              </a:rPr>
              <a:t> на 1</a:t>
            </a:r>
            <a:r>
              <a:rPr lang="ru-RU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483519" y="5495002"/>
            <a:ext cx="891802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300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356124" y="5523403"/>
            <a:ext cx="1018967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500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175762" y="5493263"/>
            <a:ext cx="1054565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700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099611" y="5507696"/>
            <a:ext cx="959074" cy="423392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500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861330" y="5495002"/>
            <a:ext cx="903109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400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0743391" y="5475989"/>
            <a:ext cx="903109" cy="486805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700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545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0" grpId="0"/>
      <p:bldP spid="52" grpId="0"/>
      <p:bldP spid="54" grpId="0"/>
      <p:bldP spid="56" grpId="0"/>
      <p:bldP spid="58" grpId="0"/>
      <p:bldP spid="8" grpId="0" animBg="1"/>
      <p:bldP spid="3" grpId="0" animBg="1"/>
      <p:bldP spid="9" grpId="0" animBg="1"/>
      <p:bldP spid="59" grpId="0" animBg="1"/>
      <p:bldP spid="74" grpId="0" animBg="1"/>
      <p:bldP spid="75" grpId="0"/>
      <p:bldP spid="76" grpId="0"/>
      <p:bldP spid="77" grpId="0"/>
      <p:bldP spid="78" grpId="0"/>
      <p:bldP spid="79" grpId="0"/>
      <p:bldP spid="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78529" y="1265434"/>
            <a:ext cx="2249901" cy="230425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963244" y="405458"/>
            <a:ext cx="10169347" cy="720080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Обчисліть</a:t>
            </a:r>
            <a:r>
              <a:rPr lang="ru-RU" sz="3600" b="1" dirty="0" smtClean="0"/>
              <a:t> </a:t>
            </a:r>
            <a:r>
              <a:rPr lang="ru-RU" sz="3600" b="1" dirty="0"/>
              <a:t>способом </a:t>
            </a:r>
            <a:r>
              <a:rPr lang="ru-RU" sz="3600" b="1" dirty="0" err="1" smtClean="0"/>
              <a:t>округлення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11059" y="-655911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43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040173" y="5507962"/>
            <a:ext cx="2813944" cy="49778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327 – </a:t>
            </a:r>
            <a:endParaRPr lang="ru-RU" sz="3200" b="1" dirty="0"/>
          </a:p>
        </p:txBody>
      </p:sp>
      <p:sp>
        <p:nvSpPr>
          <p:cNvPr id="4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099170" y="1466513"/>
            <a:ext cx="2848766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245 +</a:t>
            </a:r>
            <a:endParaRPr lang="uk-UA" sz="3200" b="1" dirty="0"/>
          </a:p>
        </p:txBody>
      </p:sp>
      <p:sp>
        <p:nvSpPr>
          <p:cNvPr id="4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163810" y="2257912"/>
            <a:ext cx="2832798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763 +</a:t>
            </a:r>
            <a:endParaRPr lang="uk-UA" sz="3200" b="1" dirty="0"/>
          </a:p>
        </p:txBody>
      </p:sp>
      <p:sp>
        <p:nvSpPr>
          <p:cNvPr id="4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097007" y="4685085"/>
            <a:ext cx="2813944" cy="52282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915 – </a:t>
            </a:r>
            <a:endParaRPr lang="uk-UA" sz="3200" b="1" dirty="0"/>
          </a:p>
        </p:txBody>
      </p:sp>
      <p:sp>
        <p:nvSpPr>
          <p:cNvPr id="4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81635" y="1440099"/>
            <a:ext cx="2079644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245 + 87 =</a:t>
            </a:r>
            <a:endParaRPr lang="ru-RU" sz="3200" b="1" dirty="0"/>
          </a:p>
        </p:txBody>
      </p:sp>
      <p:sp>
        <p:nvSpPr>
          <p:cNvPr id="4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92134" y="2235196"/>
            <a:ext cx="2176161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763 + 70 = </a:t>
            </a:r>
            <a:endParaRPr lang="ru-RU" sz="3200" b="1" dirty="0"/>
          </a:p>
        </p:txBody>
      </p:sp>
      <p:sp>
        <p:nvSpPr>
          <p:cNvPr id="4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78166" y="4691674"/>
            <a:ext cx="2219554" cy="51623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915 – 386 =  </a:t>
            </a:r>
            <a:endParaRPr lang="ru-RU" sz="3200" b="1" dirty="0"/>
          </a:p>
        </p:txBody>
      </p:sp>
      <p:sp>
        <p:nvSpPr>
          <p:cNvPr id="5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64677" y="5518640"/>
            <a:ext cx="2252338" cy="48710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327 – 195 =  </a:t>
            </a:r>
            <a:endParaRPr lang="ru-RU" sz="3200" b="1" dirty="0"/>
          </a:p>
        </p:txBody>
      </p:sp>
      <p:sp>
        <p:nvSpPr>
          <p:cNvPr id="40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981635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Ст.9 №37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55127" y="1443797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100 – </a:t>
            </a:r>
            <a:r>
              <a:rPr lang="ru-RU" sz="3200" b="1" dirty="0" smtClean="0">
                <a:solidFill>
                  <a:srgbClr val="FFFF00"/>
                </a:solidFill>
              </a:rPr>
              <a:t>13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32008" y="2235196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100 </a:t>
            </a:r>
            <a:r>
              <a:rPr lang="ru-RU" sz="3200" b="1" dirty="0">
                <a:solidFill>
                  <a:srgbClr val="FFFF00"/>
                </a:solidFill>
              </a:rPr>
              <a:t>– </a:t>
            </a:r>
            <a:r>
              <a:rPr lang="ru-RU" sz="3200" b="1" dirty="0" smtClean="0">
                <a:solidFill>
                  <a:srgbClr val="FFFF00"/>
                </a:solidFill>
              </a:rPr>
              <a:t>30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35036" y="1108629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345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962819" y="1380230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332</a:t>
            </a:r>
            <a:endParaRPr lang="uk-UA" sz="3200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3707100" y="1894342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863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5996608" y="2204090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833</a:t>
            </a:r>
            <a:endParaRPr lang="uk-UA" sz="3200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127225" y="4685085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400 + 14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959568" y="4588871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529</a:t>
            </a:r>
            <a:endParaRPr lang="uk-UA" sz="3200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701950" y="4327261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515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051914" y="5420969"/>
            <a:ext cx="1707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200 + 5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854117" y="5476613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132</a:t>
            </a:r>
            <a:endParaRPr lang="uk-UA" sz="3200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3646763" y="5190136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127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51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076327" y="3075240"/>
            <a:ext cx="2848766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350 +</a:t>
            </a:r>
            <a:endParaRPr lang="uk-UA" sz="3200" b="1" dirty="0"/>
          </a:p>
        </p:txBody>
      </p:sp>
      <p:sp>
        <p:nvSpPr>
          <p:cNvPr id="5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107154" y="3859074"/>
            <a:ext cx="2832798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674 +</a:t>
            </a:r>
            <a:endParaRPr lang="uk-UA" sz="3200" b="1" dirty="0"/>
          </a:p>
        </p:txBody>
      </p:sp>
      <p:sp>
        <p:nvSpPr>
          <p:cNvPr id="53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56845" y="3095412"/>
            <a:ext cx="2079644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350 + 576=</a:t>
            </a:r>
            <a:endParaRPr lang="ru-RU" sz="3200" b="1" dirty="0"/>
          </a:p>
        </p:txBody>
      </p:sp>
      <p:sp>
        <p:nvSpPr>
          <p:cNvPr id="5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29041" y="3871173"/>
            <a:ext cx="2176161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674 + 281 = </a:t>
            </a:r>
            <a:endParaRPr lang="ru-RU" sz="3200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4117237" y="3083629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600 </a:t>
            </a:r>
            <a:r>
              <a:rPr lang="ru-RU" sz="3200" b="1" dirty="0">
                <a:solidFill>
                  <a:srgbClr val="FFFF00"/>
                </a:solidFill>
              </a:rPr>
              <a:t>– </a:t>
            </a:r>
            <a:r>
              <a:rPr lang="ru-RU" sz="3200" b="1" dirty="0" smtClean="0">
                <a:solidFill>
                  <a:srgbClr val="FFFF00"/>
                </a:solidFill>
              </a:rPr>
              <a:t>24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095281" y="3845551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300 </a:t>
            </a:r>
            <a:r>
              <a:rPr lang="ru-RU" sz="3200" b="1" dirty="0">
                <a:solidFill>
                  <a:srgbClr val="FFFF00"/>
                </a:solidFill>
              </a:rPr>
              <a:t>– </a:t>
            </a:r>
            <a:r>
              <a:rPr lang="ru-RU" sz="3200" b="1" dirty="0" smtClean="0">
                <a:solidFill>
                  <a:srgbClr val="FFFF00"/>
                </a:solidFill>
              </a:rPr>
              <a:t>19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685468" y="2705499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950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951384" y="3021418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926</a:t>
            </a:r>
            <a:endParaRPr lang="uk-UA" sz="3200" b="1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637881" y="3512085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974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921233" y="3805252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955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892812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" grpId="0"/>
      <p:bldP spid="55" grpId="0"/>
      <p:bldP spid="8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/>
      <p:bldP spid="63" grpId="0" animBg="1"/>
      <p:bldP spid="64" grpId="0"/>
      <p:bldP spid="51" grpId="0" animBg="1"/>
      <p:bldP spid="52" grpId="0" animBg="1"/>
      <p:bldP spid="65" grpId="0"/>
      <p:bldP spid="66" grpId="0"/>
      <p:bldP spid="67" grpId="0"/>
      <p:bldP spid="68" grpId="0" animBg="1"/>
      <p:bldP spid="69" grpId="0"/>
      <p:bldP spid="7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9024" y="475193"/>
            <a:ext cx="10169347" cy="1155163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Пригадайте, </a:t>
            </a:r>
            <a:r>
              <a:rPr lang="ru-RU" sz="3600" dirty="0"/>
              <a:t>яким є порядок </a:t>
            </a:r>
            <a:r>
              <a:rPr lang="ru-RU" sz="3600" dirty="0" err="1"/>
              <a:t>дій</a:t>
            </a:r>
            <a:r>
              <a:rPr lang="ru-RU" sz="3600" dirty="0"/>
              <a:t> у </a:t>
            </a:r>
            <a:r>
              <a:rPr lang="ru-RU" sz="3600" dirty="0" err="1"/>
              <a:t>виразах</a:t>
            </a:r>
            <a:r>
              <a:rPr lang="ru-RU" sz="3600" dirty="0"/>
              <a:t> з дужками і без </a:t>
            </a:r>
            <a:r>
              <a:rPr lang="ru-RU" sz="3600" dirty="0" err="1"/>
              <a:t>дужок</a:t>
            </a:r>
            <a:r>
              <a:rPr lang="ru-RU" sz="3600" dirty="0"/>
              <a:t>.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10990" y="-634892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1477" y="2611284"/>
            <a:ext cx="8780953" cy="20621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/>
              <a:t>780 – 100 · </a:t>
            </a:r>
            <a:r>
              <a:rPr lang="ru-RU" sz="3200" b="1" dirty="0" smtClean="0"/>
              <a:t>7 =                        900 </a:t>
            </a:r>
            <a:r>
              <a:rPr lang="ru-RU" sz="3200" b="1" dirty="0"/>
              <a:t>– (500 – 247</a:t>
            </a:r>
            <a:r>
              <a:rPr lang="ru-RU" sz="3200" b="1" dirty="0" smtClean="0"/>
              <a:t>) =  </a:t>
            </a:r>
          </a:p>
          <a:p>
            <a:r>
              <a:rPr lang="ru-RU" sz="3200" b="1" dirty="0" smtClean="0"/>
              <a:t>600 </a:t>
            </a:r>
            <a:r>
              <a:rPr lang="ru-RU" sz="3200" b="1" dirty="0"/>
              <a:t>: 20 – 10 </a:t>
            </a:r>
            <a:r>
              <a:rPr lang="ru-RU" sz="3200" b="1" dirty="0" smtClean="0"/>
              <a:t>=                       700 </a:t>
            </a:r>
            <a:r>
              <a:rPr lang="ru-RU" sz="3200" b="1" dirty="0"/>
              <a:t>– (125 + 375) </a:t>
            </a:r>
            <a:r>
              <a:rPr lang="ru-RU" sz="3200" b="1" dirty="0" smtClean="0"/>
              <a:t>=</a:t>
            </a:r>
          </a:p>
          <a:p>
            <a:r>
              <a:rPr lang="ru-RU" sz="3200" b="1" dirty="0" smtClean="0"/>
              <a:t>                          25 </a:t>
            </a:r>
            <a:r>
              <a:rPr lang="ru-RU" sz="3200" b="1" dirty="0"/>
              <a:t>· 3 – 50 </a:t>
            </a:r>
            <a:r>
              <a:rPr lang="ru-RU" sz="3200" b="1" dirty="0" smtClean="0"/>
              <a:t>=</a:t>
            </a:r>
          </a:p>
          <a:p>
            <a:r>
              <a:rPr lang="ru-RU" sz="3200" b="1" dirty="0"/>
              <a:t> </a:t>
            </a:r>
            <a:r>
              <a:rPr lang="ru-RU" sz="3200" b="1" dirty="0" smtClean="0"/>
              <a:t>                         4 </a:t>
            </a:r>
            <a:r>
              <a:rPr lang="ru-RU" sz="3200" b="1" dirty="0"/>
              <a:t>· 7 – 7 · 4 </a:t>
            </a:r>
            <a:r>
              <a:rPr lang="ru-RU" sz="3200" b="1" dirty="0" smtClean="0"/>
              <a:t>=</a:t>
            </a:r>
            <a:endParaRPr lang="uk-UA" sz="3200" b="1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754" r="6815" b="9804"/>
          <a:stretch/>
        </p:blipFill>
        <p:spPr>
          <a:xfrm>
            <a:off x="9260863" y="1259864"/>
            <a:ext cx="2733720" cy="2664511"/>
          </a:xfrm>
          <a:prstGeom prst="rect">
            <a:avLst/>
          </a:prstGeom>
        </p:spPr>
      </p:pic>
      <p:sp>
        <p:nvSpPr>
          <p:cNvPr id="34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981635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Ст.9 №39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1080" y="1768071"/>
            <a:ext cx="8920879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Прочитай вирази. Яка </a:t>
            </a:r>
            <a:r>
              <a:rPr lang="ru-RU" sz="2400" b="1" dirty="0" err="1">
                <a:solidFill>
                  <a:srgbClr val="7030A0"/>
                </a:solidFill>
              </a:rPr>
              <a:t>дія</a:t>
            </a:r>
            <a:r>
              <a:rPr lang="ru-RU" sz="2400" b="1" dirty="0">
                <a:solidFill>
                  <a:srgbClr val="7030A0"/>
                </a:solidFill>
              </a:rPr>
              <a:t> є </a:t>
            </a:r>
            <a:r>
              <a:rPr lang="ru-RU" sz="2400" b="1" dirty="0" err="1">
                <a:solidFill>
                  <a:srgbClr val="7030A0"/>
                </a:solidFill>
              </a:rPr>
              <a:t>останньою</a:t>
            </a:r>
            <a:r>
              <a:rPr lang="ru-RU" sz="2400" b="1" dirty="0">
                <a:solidFill>
                  <a:srgbClr val="7030A0"/>
                </a:solidFill>
              </a:rPr>
              <a:t> в кожному </a:t>
            </a:r>
            <a:r>
              <a:rPr lang="ru-RU" sz="2400" b="1" dirty="0" err="1">
                <a:solidFill>
                  <a:srgbClr val="7030A0"/>
                </a:solidFill>
              </a:rPr>
              <a:t>виразі</a:t>
            </a:r>
            <a:r>
              <a:rPr lang="ru-RU" sz="2400" b="1" dirty="0">
                <a:solidFill>
                  <a:srgbClr val="7030A0"/>
                </a:solidFill>
              </a:rPr>
              <a:t>?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</a:rPr>
              <a:t>Як </a:t>
            </a:r>
            <a:r>
              <a:rPr lang="ru-RU" sz="2400" b="1" dirty="0">
                <a:solidFill>
                  <a:srgbClr val="7030A0"/>
                </a:solidFill>
              </a:rPr>
              <a:t>називають ці вирази</a:t>
            </a:r>
            <a:r>
              <a:rPr lang="ru-RU" sz="2400" b="1" dirty="0" smtClean="0">
                <a:solidFill>
                  <a:srgbClr val="7030A0"/>
                </a:solidFill>
              </a:rPr>
              <a:t>?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7030A0"/>
                </a:solidFill>
              </a:rPr>
              <a:t>Знайди значення </a:t>
            </a:r>
            <a:r>
              <a:rPr lang="ru-RU" sz="2400" b="1" dirty="0" err="1">
                <a:solidFill>
                  <a:srgbClr val="7030A0"/>
                </a:solidFill>
              </a:rPr>
              <a:t>двох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виразів</a:t>
            </a:r>
            <a:r>
              <a:rPr lang="ru-RU" sz="2400" b="1" dirty="0">
                <a:solidFill>
                  <a:srgbClr val="7030A0"/>
                </a:solidFill>
              </a:rPr>
              <a:t> на вибір.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509933" y="2611284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80</a:t>
            </a: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09933" y="308538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20</a:t>
            </a: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046721" y="2872894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500</a:t>
            </a: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792500" y="3050420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200</a:t>
            </a: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30308" y="2349674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253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826148" y="2611284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647</a:t>
            </a: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583466" y="408876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0</a:t>
            </a: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637672" y="3396114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75</a:t>
            </a: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400723" y="362552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25</a:t>
            </a: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8562" y="4611989"/>
            <a:ext cx="11228125" cy="19389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У </a:t>
            </a:r>
            <a:r>
              <a:rPr lang="ru-RU" sz="2400" b="1" dirty="0" err="1">
                <a:solidFill>
                  <a:srgbClr val="7030A0"/>
                </a:solidFill>
              </a:rPr>
              <a:t>виразах</a:t>
            </a:r>
            <a:r>
              <a:rPr lang="ru-RU" sz="2400" b="1" dirty="0">
                <a:solidFill>
                  <a:srgbClr val="7030A0"/>
                </a:solidFill>
              </a:rPr>
              <a:t> із дужками </a:t>
            </a:r>
            <a:r>
              <a:rPr lang="ru-RU" sz="2400" b="1" dirty="0" err="1">
                <a:solidFill>
                  <a:srgbClr val="7030A0"/>
                </a:solidFill>
              </a:rPr>
              <a:t>першою</a:t>
            </a:r>
            <a:r>
              <a:rPr lang="ru-RU" sz="2400" b="1" dirty="0">
                <a:solidFill>
                  <a:srgbClr val="7030A0"/>
                </a:solidFill>
              </a:rPr>
              <a:t> виконують </a:t>
            </a:r>
            <a:r>
              <a:rPr lang="ru-RU" sz="2400" b="1" dirty="0" err="1">
                <a:solidFill>
                  <a:srgbClr val="7030A0"/>
                </a:solidFill>
              </a:rPr>
              <a:t>дію</a:t>
            </a:r>
            <a:r>
              <a:rPr lang="ru-RU" sz="2400" b="1" dirty="0">
                <a:solidFill>
                  <a:srgbClr val="7030A0"/>
                </a:solidFill>
              </a:rPr>
              <a:t> над числами, </a:t>
            </a:r>
            <a:r>
              <a:rPr lang="ru-RU" sz="2400" b="1" dirty="0" err="1">
                <a:solidFill>
                  <a:srgbClr val="7030A0"/>
                </a:solidFill>
              </a:rPr>
              <a:t>записаними</a:t>
            </a:r>
            <a:r>
              <a:rPr lang="ru-RU" sz="2400" b="1" dirty="0">
                <a:solidFill>
                  <a:srgbClr val="7030A0"/>
                </a:solidFill>
              </a:rPr>
              <a:t> в дужках. </a:t>
            </a:r>
            <a:endParaRPr lang="uk-UA" sz="2400" b="1" dirty="0">
              <a:solidFill>
                <a:srgbClr val="7030A0"/>
              </a:solidFill>
            </a:endParaRPr>
          </a:p>
          <a:p>
            <a:r>
              <a:rPr lang="ru-RU" sz="2400" b="1" dirty="0" err="1" smtClean="0">
                <a:solidFill>
                  <a:srgbClr val="7030A0"/>
                </a:solidFill>
              </a:rPr>
              <a:t>Якщо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у </a:t>
            </a:r>
            <a:r>
              <a:rPr lang="ru-RU" sz="2400" b="1" dirty="0" err="1">
                <a:solidFill>
                  <a:srgbClr val="7030A0"/>
                </a:solidFill>
              </a:rPr>
              <a:t>виразі</a:t>
            </a:r>
            <a:r>
              <a:rPr lang="ru-RU" sz="2400" b="1" dirty="0">
                <a:solidFill>
                  <a:srgbClr val="7030A0"/>
                </a:solidFill>
              </a:rPr>
              <a:t> без </a:t>
            </a:r>
            <a:r>
              <a:rPr lang="ru-RU" sz="2400" b="1" dirty="0" err="1">
                <a:solidFill>
                  <a:srgbClr val="7030A0"/>
                </a:solidFill>
              </a:rPr>
              <a:t>дужок</a:t>
            </a:r>
            <a:r>
              <a:rPr lang="ru-RU" sz="2400" b="1" dirty="0">
                <a:solidFill>
                  <a:srgbClr val="7030A0"/>
                </a:solidFill>
              </a:rPr>
              <a:t> є тільки </a:t>
            </a:r>
            <a:r>
              <a:rPr lang="ru-RU" sz="2400" b="1" dirty="0" err="1">
                <a:solidFill>
                  <a:srgbClr val="7030A0"/>
                </a:solidFill>
              </a:rPr>
              <a:t>додавання</a:t>
            </a:r>
            <a:r>
              <a:rPr lang="ru-RU" sz="2400" b="1" dirty="0">
                <a:solidFill>
                  <a:srgbClr val="7030A0"/>
                </a:solidFill>
              </a:rPr>
              <a:t> і </a:t>
            </a:r>
            <a:r>
              <a:rPr lang="ru-RU" sz="2400" b="1" dirty="0" err="1">
                <a:solidFill>
                  <a:srgbClr val="7030A0"/>
                </a:solidFill>
              </a:rPr>
              <a:t>віднімання</a:t>
            </a:r>
            <a:r>
              <a:rPr lang="ru-RU" sz="2400" b="1" dirty="0">
                <a:solidFill>
                  <a:srgbClr val="7030A0"/>
                </a:solidFill>
              </a:rPr>
              <a:t> або тільки множення і ділення, їх </a:t>
            </a:r>
            <a:r>
              <a:rPr lang="ru-RU" sz="2400" b="1" dirty="0" smtClean="0">
                <a:solidFill>
                  <a:srgbClr val="7030A0"/>
                </a:solidFill>
              </a:rPr>
              <a:t>виконують </a:t>
            </a:r>
            <a:r>
              <a:rPr lang="ru-RU" sz="2400" b="1" dirty="0">
                <a:solidFill>
                  <a:srgbClr val="7030A0"/>
                </a:solidFill>
              </a:rPr>
              <a:t>у тому порядку, в якому вони </a:t>
            </a:r>
            <a:r>
              <a:rPr lang="ru-RU" sz="2400" b="1" dirty="0" err="1">
                <a:solidFill>
                  <a:srgbClr val="7030A0"/>
                </a:solidFill>
              </a:rPr>
              <a:t>записані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  <a:endParaRPr lang="uk-UA" sz="2400" b="1" dirty="0">
              <a:solidFill>
                <a:srgbClr val="7030A0"/>
              </a:solidFill>
            </a:endParaRPr>
          </a:p>
          <a:p>
            <a:r>
              <a:rPr lang="ru-RU" sz="2400" b="1" dirty="0" err="1" smtClean="0">
                <a:solidFill>
                  <a:srgbClr val="7030A0"/>
                </a:solidFill>
              </a:rPr>
              <a:t>Якщо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у </a:t>
            </a:r>
            <a:r>
              <a:rPr lang="ru-RU" sz="2400" b="1" dirty="0" err="1">
                <a:solidFill>
                  <a:srgbClr val="7030A0"/>
                </a:solidFill>
              </a:rPr>
              <a:t>виразі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немає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дужок</a:t>
            </a:r>
            <a:r>
              <a:rPr lang="ru-RU" sz="2400" b="1" dirty="0">
                <a:solidFill>
                  <a:srgbClr val="7030A0"/>
                </a:solidFill>
              </a:rPr>
              <a:t>, то </a:t>
            </a:r>
            <a:r>
              <a:rPr lang="ru-RU" sz="2400" b="1" dirty="0" err="1">
                <a:solidFill>
                  <a:srgbClr val="7030A0"/>
                </a:solidFill>
              </a:rPr>
              <a:t>спочатку</a:t>
            </a:r>
            <a:r>
              <a:rPr lang="ru-RU" sz="2400" b="1" dirty="0">
                <a:solidFill>
                  <a:srgbClr val="7030A0"/>
                </a:solidFill>
              </a:rPr>
              <a:t> виконують по порядку множення і ділення, а потім — </a:t>
            </a:r>
            <a:r>
              <a:rPr lang="ru-RU" sz="2400" b="1" dirty="0" err="1" smtClean="0">
                <a:solidFill>
                  <a:srgbClr val="7030A0"/>
                </a:solidFill>
              </a:rPr>
              <a:t>додавання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і </a:t>
            </a:r>
            <a:r>
              <a:rPr lang="ru-RU" sz="2400" b="1" dirty="0" err="1">
                <a:solidFill>
                  <a:srgbClr val="7030A0"/>
                </a:solidFill>
              </a:rPr>
              <a:t>віднімання</a:t>
            </a:r>
            <a:r>
              <a:rPr lang="ru-RU" sz="2400" b="1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665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9" grpId="0"/>
      <p:bldP spid="43" grpId="0"/>
      <p:bldP spid="45" grpId="0"/>
      <p:bldP spid="47" grpId="0"/>
      <p:bldP spid="48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79463" y="405458"/>
            <a:ext cx="10297144" cy="720080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ru-RU" sz="3600" b="1" dirty="0"/>
              <a:t>Прочитай задачі. Чим вони </a:t>
            </a:r>
            <a:r>
              <a:rPr lang="ru-RU" sz="3600" b="1" dirty="0" err="1"/>
              <a:t>схожі</a:t>
            </a:r>
            <a:r>
              <a:rPr lang="ru-RU" sz="3600" b="1" dirty="0"/>
              <a:t> й чим різняться?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491884" y="3375878"/>
            <a:ext cx="8912333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Визнач, яка блок-схема відповідає </a:t>
            </a:r>
            <a:r>
              <a:rPr lang="ru-RU" sz="2400" dirty="0" err="1">
                <a:solidFill>
                  <a:srgbClr val="7030A0"/>
                </a:solidFill>
              </a:rPr>
              <a:t>першій</a:t>
            </a:r>
            <a:r>
              <a:rPr lang="ru-RU" sz="2400" dirty="0">
                <a:solidFill>
                  <a:srgbClr val="7030A0"/>
                </a:solidFill>
              </a:rPr>
              <a:t> задачі, а яка — </a:t>
            </a:r>
            <a:r>
              <a:rPr lang="ru-RU" sz="2400" dirty="0" err="1">
                <a:solidFill>
                  <a:srgbClr val="7030A0"/>
                </a:solidFill>
              </a:rPr>
              <a:t>другій</a:t>
            </a:r>
            <a:r>
              <a:rPr lang="ru-RU" sz="2400" dirty="0">
                <a:solidFill>
                  <a:srgbClr val="7030A0"/>
                </a:solidFill>
              </a:rPr>
              <a:t>. Склади відповідні вирази й </a:t>
            </a:r>
            <a:r>
              <a:rPr lang="ru-RU" sz="2400" dirty="0" err="1">
                <a:solidFill>
                  <a:srgbClr val="7030A0"/>
                </a:solidFill>
              </a:rPr>
              <a:t>розв’яжи</a:t>
            </a:r>
            <a:r>
              <a:rPr lang="ru-RU" sz="2400" dirty="0">
                <a:solidFill>
                  <a:srgbClr val="7030A0"/>
                </a:solidFill>
              </a:rPr>
              <a:t> задачі.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21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981635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Ст.10 №40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1391" y="1125538"/>
            <a:ext cx="5724637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Купили 8 </a:t>
            </a:r>
            <a:r>
              <a:rPr lang="ru-RU" sz="2800" dirty="0" err="1"/>
              <a:t>ящиків</a:t>
            </a:r>
            <a:r>
              <a:rPr lang="ru-RU" sz="2800" dirty="0"/>
              <a:t> </a:t>
            </a:r>
            <a:r>
              <a:rPr lang="ru-RU" sz="2800" dirty="0" err="1"/>
              <a:t>помідорів</a:t>
            </a:r>
            <a:r>
              <a:rPr lang="ru-RU" sz="2800" dirty="0"/>
              <a:t>, по </a:t>
            </a:r>
            <a:r>
              <a:rPr lang="ru-RU" sz="2800" dirty="0" smtClean="0"/>
              <a:t>7кг </a:t>
            </a:r>
            <a:r>
              <a:rPr lang="ru-RU" sz="2800" dirty="0"/>
              <a:t>у кожному, і 3 ящики </a:t>
            </a:r>
            <a:r>
              <a:rPr lang="ru-RU" sz="2800" dirty="0" err="1"/>
              <a:t>баклажанів</a:t>
            </a:r>
            <a:r>
              <a:rPr lang="ru-RU" sz="2800" dirty="0"/>
              <a:t>, по </a:t>
            </a:r>
            <a:r>
              <a:rPr lang="ru-RU" sz="2800" dirty="0" smtClean="0"/>
              <a:t>10кг </a:t>
            </a:r>
            <a:r>
              <a:rPr lang="ru-RU" sz="2800" dirty="0"/>
              <a:t>у кожному. </a:t>
            </a:r>
            <a:r>
              <a:rPr lang="ru-RU" sz="2800" dirty="0" err="1"/>
              <a:t>Скільки</a:t>
            </a:r>
            <a:r>
              <a:rPr lang="ru-RU" sz="2800" dirty="0"/>
              <a:t> всього </a:t>
            </a:r>
            <a:r>
              <a:rPr lang="ru-RU" sz="2800" dirty="0" err="1"/>
              <a:t>кілограмів</a:t>
            </a:r>
            <a:r>
              <a:rPr lang="ru-RU" sz="2800" dirty="0"/>
              <a:t> </a:t>
            </a:r>
            <a:r>
              <a:rPr lang="ru-RU" sz="2800" dirty="0" err="1"/>
              <a:t>помідорів</a:t>
            </a:r>
            <a:r>
              <a:rPr lang="ru-RU" sz="2800" dirty="0"/>
              <a:t> і </a:t>
            </a:r>
            <a:r>
              <a:rPr lang="ru-RU" sz="2800" dirty="0" err="1" smtClean="0"/>
              <a:t>баклажанів</a:t>
            </a:r>
            <a:r>
              <a:rPr lang="ru-RU" sz="2800" dirty="0" smtClean="0"/>
              <a:t> </a:t>
            </a:r>
            <a:r>
              <a:rPr lang="ru-RU" sz="2800" dirty="0"/>
              <a:t>купили? </a:t>
            </a:r>
            <a:endParaRPr lang="ru-RU" sz="28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6020023" y="1125538"/>
            <a:ext cx="5832648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Купили </a:t>
            </a:r>
            <a:r>
              <a:rPr lang="ru-RU" sz="2800" dirty="0"/>
              <a:t>8 </a:t>
            </a:r>
            <a:r>
              <a:rPr lang="ru-RU" sz="2800" dirty="0" err="1"/>
              <a:t>ящиків</a:t>
            </a:r>
            <a:r>
              <a:rPr lang="ru-RU" sz="2800" dirty="0"/>
              <a:t> </a:t>
            </a:r>
            <a:r>
              <a:rPr lang="ru-RU" sz="2800" dirty="0" err="1"/>
              <a:t>помідорів</a:t>
            </a:r>
            <a:r>
              <a:rPr lang="ru-RU" sz="2800" dirty="0"/>
              <a:t>, по </a:t>
            </a:r>
            <a:r>
              <a:rPr lang="ru-RU" sz="2800" dirty="0" smtClean="0"/>
              <a:t>7кг </a:t>
            </a:r>
            <a:r>
              <a:rPr lang="ru-RU" sz="2800" dirty="0"/>
              <a:t>у кожному, і 3 ящики </a:t>
            </a:r>
            <a:r>
              <a:rPr lang="ru-RU" sz="2800" dirty="0" err="1"/>
              <a:t>баклажанів</a:t>
            </a:r>
            <a:r>
              <a:rPr lang="ru-RU" sz="2800" dirty="0"/>
              <a:t>, по </a:t>
            </a:r>
            <a:r>
              <a:rPr lang="ru-RU" sz="2800" dirty="0" smtClean="0"/>
              <a:t>10кг </a:t>
            </a:r>
            <a:r>
              <a:rPr lang="ru-RU" sz="2800" dirty="0"/>
              <a:t>у кожному. Чого купили більше — </a:t>
            </a:r>
            <a:r>
              <a:rPr lang="ru-RU" sz="2800" dirty="0" err="1"/>
              <a:t>помідорів</a:t>
            </a:r>
            <a:r>
              <a:rPr lang="ru-RU" sz="2800" dirty="0"/>
              <a:t> чи </a:t>
            </a:r>
            <a:r>
              <a:rPr lang="ru-RU" sz="2800" dirty="0" err="1"/>
              <a:t>баклажанів</a:t>
            </a:r>
            <a:r>
              <a:rPr lang="ru-RU" sz="2800" dirty="0"/>
              <a:t>? На </a:t>
            </a:r>
            <a:r>
              <a:rPr lang="ru-RU" sz="2800" dirty="0" err="1"/>
              <a:t>скільки</a:t>
            </a:r>
            <a:r>
              <a:rPr lang="ru-RU" sz="2800" dirty="0"/>
              <a:t> </a:t>
            </a:r>
            <a:r>
              <a:rPr lang="ru-RU" sz="2800" dirty="0" err="1"/>
              <a:t>кілограмів</a:t>
            </a:r>
            <a:r>
              <a:rPr lang="ru-RU" sz="2800" dirty="0"/>
              <a:t> більше?</a:t>
            </a:r>
          </a:p>
        </p:txBody>
      </p:sp>
      <p:pic>
        <p:nvPicPr>
          <p:cNvPr id="1026" name="Picture 2" descr="D:\4 клас\3 МАТЕМАТИКА\1 Листопад\2026-09-03_2357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606" y="4209489"/>
            <a:ext cx="6912843" cy="207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324279" y="5762192"/>
            <a:ext cx="1942978" cy="48710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7</a:t>
            </a:r>
            <a:r>
              <a:rPr lang="ru-RU" sz="3200" b="1" dirty="0" smtClean="0">
                <a:latin typeface="Calibri"/>
                <a:cs typeface="Calibri"/>
              </a:rPr>
              <a:t>∙8+10∙3</a:t>
            </a:r>
            <a:r>
              <a:rPr lang="ru-RU" sz="3200" b="1" dirty="0" smtClean="0"/>
              <a:t>=  </a:t>
            </a:r>
            <a:endParaRPr lang="ru-RU" sz="3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124479" y="5602310"/>
            <a:ext cx="1350660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latin typeface="+mj-lt"/>
              </a:rPr>
              <a:t>86 (кг)</a:t>
            </a:r>
            <a:endParaRPr lang="uk-UA" sz="3200" b="1" dirty="0">
              <a:latin typeface="+mj-lt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57234" y="5750805"/>
            <a:ext cx="1928806" cy="48710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7</a:t>
            </a:r>
            <a:r>
              <a:rPr lang="ru-RU" sz="3200" b="1" dirty="0" smtClean="0">
                <a:latin typeface="Calibri"/>
                <a:cs typeface="Calibri"/>
              </a:rPr>
              <a:t>∙8-10∙3</a:t>
            </a:r>
            <a:r>
              <a:rPr lang="ru-RU" sz="3200" b="1" dirty="0" smtClean="0"/>
              <a:t>=  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31591" y="5624537"/>
            <a:ext cx="1350660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latin typeface="+mj-lt"/>
              </a:rPr>
              <a:t>26 (кг)</a:t>
            </a:r>
            <a:endParaRPr lang="uk-UA" sz="3200" b="1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00287" y="422188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7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751" y="422188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8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99943" y="424909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91831" y="4221882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10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12408" y="422188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7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83872" y="422188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8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44359" y="422188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036247" y="4221882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10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114843" y="4984805"/>
            <a:ext cx="351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?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876557" y="4984805"/>
            <a:ext cx="351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?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589137" y="4957475"/>
            <a:ext cx="351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?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76251" y="4957475"/>
            <a:ext cx="351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?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72289" y="5714886"/>
            <a:ext cx="351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?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756877" y="5714886"/>
            <a:ext cx="351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?</a:t>
            </a:r>
            <a:endParaRPr lang="uk-UA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462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8536</TotalTime>
  <Words>811</Words>
  <Application>Microsoft Office PowerPoint</Application>
  <PresentationFormat>Произвольный</PresentationFormat>
  <Paragraphs>166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Esmiralda Ivanova</dc:creator>
  <cp:lastModifiedBy>Esmiralda Ivanova</cp:lastModifiedBy>
  <cp:revision>756</cp:revision>
  <dcterms:created xsi:type="dcterms:W3CDTF">2025-08-27T14:01:18Z</dcterms:created>
  <dcterms:modified xsi:type="dcterms:W3CDTF">2026-09-04T08:46:42Z</dcterms:modified>
</cp:coreProperties>
</file>