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82" r:id="rId2"/>
    <p:sldId id="872" r:id="rId3"/>
    <p:sldId id="873" r:id="rId4"/>
    <p:sldId id="286" r:id="rId5"/>
    <p:sldId id="828" r:id="rId6"/>
    <p:sldId id="875" r:id="rId7"/>
    <p:sldId id="856" r:id="rId8"/>
    <p:sldId id="874" r:id="rId9"/>
    <p:sldId id="876" r:id="rId10"/>
    <p:sldId id="871" r:id="rId11"/>
    <p:sldId id="863" r:id="rId12"/>
    <p:sldId id="866" r:id="rId13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b="1" dirty="0" smtClean="0">
              <a:solidFill>
                <a:schemeClr val="bg1"/>
              </a:solidFill>
            </a:rPr>
            <a:t>ПОРЯДОК ДІЙ У ВИРАЗАХ З ДУЖКАМИ І БЕЗ ДУЖОК</a:t>
          </a:r>
          <a:endParaRPr lang="ru-RU" sz="2400" b="0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b="1" dirty="0" smtClean="0">
              <a:solidFill>
                <a:schemeClr val="bg1"/>
              </a:solidFill>
            </a:rPr>
            <a:t>РОЗВ’ЯЗУВАННЯ І</a:t>
          </a:r>
          <a:r>
            <a:rPr lang="en-US" sz="2400" b="1" dirty="0" smtClean="0">
              <a:solidFill>
                <a:srgbClr val="7030A0"/>
              </a:solidFill>
            </a:rPr>
            <a:t> </a:t>
          </a:r>
          <a:r>
            <a:rPr lang="ru-RU" sz="2400" b="1" dirty="0" smtClean="0">
              <a:solidFill>
                <a:schemeClr val="bg1"/>
              </a:solidFill>
            </a:rPr>
            <a:t>ПОРІВНЯННЯ ЗАДАЧ. СКЛАДАННЯ ОБЕРНЕНИХ ЗАДАЧ</a:t>
          </a:r>
          <a:endParaRPr lang="uk-UA" sz="24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b="1" dirty="0" smtClean="0">
              <a:solidFill>
                <a:schemeClr val="bg1"/>
              </a:solidFill>
            </a:rPr>
            <a:t>СУМА РОЗРЯДНИХ ДОДАНКІВ. ДОДАВАННЯ НА ОСНОВІ НУМЕРАЦІЇ. </a:t>
          </a:r>
          <a:endParaRPr lang="ru-RU" sz="24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b="1" dirty="0" smtClean="0">
              <a:solidFill>
                <a:schemeClr val="bg1"/>
              </a:solidFill>
            </a:rPr>
            <a:t>ПРАКТИЧНА РОБОТА. ВИГОТОВЛЕННЯ МАКЕТА ЦИЛІНДРА</a:t>
          </a:r>
          <a:endParaRPr lang="ru-RU" sz="2400" b="1" dirty="0">
            <a:solidFill>
              <a:schemeClr val="bg1"/>
            </a:solidFill>
          </a:endParaRPr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56373" custLinFactX="451606" custLinFactNeighborX="5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52777" custLinFactX="-142472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56678" custLinFactX="-144476" custLinFactNeighborX="-200000" custLinFactNeighborY="1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58701" custLinFactX="-147192" custLinFactNeighborX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7432900" y="817873"/>
          <a:ext cx="4273486" cy="2637739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ПРАКТИЧНА РОБОТА. ВИГОТОВЛЕННЯ МАКЕТА ЦИЛІНДРА</a:t>
          </a:r>
          <a:endParaRPr lang="ru-RU" sz="2400" b="1" kern="1200" dirty="0">
            <a:solidFill>
              <a:schemeClr val="bg1"/>
            </a:solidFill>
          </a:endParaRPr>
        </a:p>
      </dsp:txBody>
      <dsp:txXfrm rot="5400000">
        <a:off x="8250774" y="854696"/>
        <a:ext cx="2637739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-739820" y="848202"/>
          <a:ext cx="4273486" cy="2577081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СУМА РОЗРЯДНИХ ДОДАНКІВ. ДОДАВАННЯ НА ОСНОВІ НУМЕРАЦІЇ. </a:t>
          </a:r>
          <a:endParaRPr lang="ru-RU" sz="2400" b="1" kern="1200" dirty="0">
            <a:solidFill>
              <a:schemeClr val="bg1"/>
            </a:solidFill>
          </a:endParaRPr>
        </a:p>
      </dsp:txBody>
      <dsp:txXfrm rot="5400000">
        <a:off x="108383" y="854696"/>
        <a:ext cx="2577081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1962871" y="815300"/>
          <a:ext cx="4273486" cy="2642884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ПОРЯДОК ДІЙ У ВИРАЗАХ З ДУЖКАМИ І БЕЗ ДУЖОК</a:t>
          </a:r>
          <a:endParaRPr lang="ru-RU" sz="2400" b="0" kern="1200" dirty="0">
            <a:solidFill>
              <a:schemeClr val="bg1"/>
            </a:solidFill>
          </a:endParaRPr>
        </a:p>
      </dsp:txBody>
      <dsp:txXfrm rot="5400000">
        <a:off x="2778172" y="854696"/>
        <a:ext cx="2642884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4703515" y="798238"/>
          <a:ext cx="4273486" cy="2677009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РОЗВ’ЯЗУВАННЯ І</a:t>
          </a:r>
          <a:r>
            <a:rPr lang="en-US" sz="2400" b="1" kern="1200" dirty="0" smtClean="0">
              <a:solidFill>
                <a:srgbClr val="7030A0"/>
              </a:solidFill>
            </a:rPr>
            <a:t> </a:t>
          </a:r>
          <a:r>
            <a:rPr lang="ru-RU" sz="2400" b="1" kern="1200" dirty="0" smtClean="0">
              <a:solidFill>
                <a:schemeClr val="bg1"/>
              </a:solidFill>
            </a:rPr>
            <a:t>ПОРІВНЯННЯ ЗАДАЧ. СКЛАДАННЯ ОБЕРНЕНИХ ЗАДАЧ</a:t>
          </a:r>
          <a:endParaRPr lang="uk-UA" sz="2400" b="1" kern="1200" dirty="0">
            <a:solidFill>
              <a:schemeClr val="bg1"/>
            </a:solidFill>
          </a:endParaRPr>
        </a:p>
      </dsp:txBody>
      <dsp:txXfrm rot="5400000">
        <a:off x="5501754" y="854696"/>
        <a:ext cx="2677009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microsoft.com/office/2007/relationships/hdphoto" Target="../media/hdphoto1.wdp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67496" y="981522"/>
            <a:ext cx="9649071" cy="138498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РОЗВ’ЯЗУВАННЯ </a:t>
            </a:r>
            <a:r>
              <a:rPr lang="ru-RU" sz="2800" b="1" dirty="0">
                <a:solidFill>
                  <a:srgbClr val="7030A0"/>
                </a:solidFill>
              </a:rPr>
              <a:t>І ПОРІВНЯННЯ ЗАДАЧ. СКЛАДАННЯ ОБЕРНЕНИХ ЗАДАЧ. ПРАКТИЧНА РОБОТА. </a:t>
            </a:r>
            <a:endParaRPr lang="en-US" sz="28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ВИГОТОВЛЕННЯ </a:t>
            </a:r>
            <a:r>
              <a:rPr lang="ru-RU" sz="2800" b="1" dirty="0">
                <a:solidFill>
                  <a:srgbClr val="7030A0"/>
                </a:solidFill>
              </a:rPr>
              <a:t>МАКЕТА ЦИЛІНДРА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77057" y="3573810"/>
            <a:ext cx="3500149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dirty="0" smtClean="0">
                <a:solidFill>
                  <a:srgbClr val="7030A0"/>
                </a:solidFill>
              </a:rPr>
              <a:t>Повторення вивченого в 3 класі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5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6" y="3145816"/>
            <a:ext cx="2736304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15408" y="1485578"/>
            <a:ext cx="8827231" cy="68423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</a:t>
            </a:r>
            <a:r>
              <a:rPr lang="uk-UA" sz="3200" b="1" dirty="0" err="1">
                <a:solidFill>
                  <a:srgbClr val="7030A0"/>
                </a:solidFill>
                <a:cs typeface="Times New Roman" panose="02020603050405020304" pitchFamily="18" charset="0"/>
              </a:rPr>
              <a:t>смайлика</a:t>
            </a:r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 свого настрою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Picture 2" descr="https://www.equilibrium-oakville.com/s/img/emotionhead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47" y="2493690"/>
            <a:ext cx="10517640" cy="2516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763440" y="549474"/>
            <a:ext cx="10517640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Рефлексія 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7795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4 клас\3 МАТЕМАТИКА\1 Листопад\1 Повторення вивченого в 3 кл\2026-09-04_0034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03" y="1547710"/>
            <a:ext cx="884427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267493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900" b="1" dirty="0" smtClean="0">
                <a:solidFill>
                  <a:schemeClr val="bg1"/>
                </a:solidFill>
              </a:rPr>
              <a:t>Ст.11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8338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6971" y="4221882"/>
            <a:ext cx="1719705" cy="232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890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710647177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837506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261723" y="-642357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580132" y="-664526"/>
            <a:ext cx="454720" cy="567792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171163" y="-635119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50806" y="-690974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084646" y="-703675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78225" y="-695929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pic>
        <p:nvPicPr>
          <p:cNvPr id="128" name="Рисунок 127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768527" y="-696991"/>
            <a:ext cx="454720" cy="5677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18081" y="330940"/>
            <a:ext cx="10237155" cy="57857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Математичний диктант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542180"/>
            <a:ext cx="4999524" cy="10800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xmlns="" id="{1764429C-F8FC-485D-AEFF-E3BC1A2AA3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5458" t="28869" r="17585" b="20413"/>
          <a:stretch/>
        </p:blipFill>
        <p:spPr>
          <a:xfrm>
            <a:off x="10111283" y="-731998"/>
            <a:ext cx="1703198" cy="747074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94380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625883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194673" y="-84199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62453" y="-655913"/>
            <a:ext cx="454720" cy="567792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t="18143" r="6696" b="5524"/>
          <a:stretch/>
        </p:blipFill>
        <p:spPr>
          <a:xfrm>
            <a:off x="5410166" y="937031"/>
            <a:ext cx="2268000" cy="1116000"/>
          </a:xfrm>
          <a:prstGeom prst="rect">
            <a:avLst/>
          </a:prstGeom>
        </p:spPr>
      </p:pic>
      <p:sp>
        <p:nvSpPr>
          <p:cNvPr id="58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356148" y="2438933"/>
            <a:ext cx="2844881" cy="48680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/>
              <a:t>40 + 9 </a:t>
            </a:r>
            <a:r>
              <a:rPr lang="ru-RU" sz="2800" b="1" dirty="0" smtClean="0">
                <a:latin typeface="Calibri"/>
                <a:cs typeface="Calibri"/>
              </a:rPr>
              <a:t>∙ 6 =</a:t>
            </a:r>
            <a:endParaRPr lang="ru-RU" sz="2800" b="1" dirty="0"/>
          </a:p>
        </p:txBody>
      </p:sp>
      <p:sp>
        <p:nvSpPr>
          <p:cNvPr id="59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362983" y="2931728"/>
            <a:ext cx="2811984" cy="48680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/>
              <a:t>56 : 8 – 4 =</a:t>
            </a:r>
            <a:endParaRPr lang="ru-RU" sz="2800" b="1" dirty="0"/>
          </a:p>
        </p:txBody>
      </p:sp>
      <p:sp>
        <p:nvSpPr>
          <p:cNvPr id="61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400970" y="3418533"/>
            <a:ext cx="2800059" cy="48680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/>
              <a:t>7 </a:t>
            </a:r>
            <a:r>
              <a:rPr lang="ru-RU" sz="2800" b="1" dirty="0" smtClean="0">
                <a:latin typeface="Calibri"/>
                <a:cs typeface="Calibri"/>
              </a:rPr>
              <a:t>∙ 4 + 3 ∙ 8 =</a:t>
            </a:r>
            <a:endParaRPr lang="ru-RU" sz="2800" b="1" dirty="0"/>
          </a:p>
        </p:txBody>
      </p:sp>
      <p:sp>
        <p:nvSpPr>
          <p:cNvPr id="62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3230181" y="2449057"/>
            <a:ext cx="759979" cy="486805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/>
              <a:t>94</a:t>
            </a:r>
            <a:endParaRPr lang="ru-RU" sz="2800" b="1" dirty="0"/>
          </a:p>
        </p:txBody>
      </p:sp>
      <p:sp>
        <p:nvSpPr>
          <p:cNvPr id="78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919727" y="3933850"/>
            <a:ext cx="8707310" cy="261713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b="1" dirty="0" smtClean="0"/>
              <a:t>Число </a:t>
            </a:r>
            <a:r>
              <a:rPr lang="ru-RU" sz="2800" b="1" dirty="0"/>
              <a:t>40 </a:t>
            </a:r>
            <a:r>
              <a:rPr lang="ru-RU" sz="2800" b="1" dirty="0" err="1"/>
              <a:t>збільште</a:t>
            </a:r>
            <a:r>
              <a:rPr lang="ru-RU" sz="2800" b="1" dirty="0"/>
              <a:t> на </a:t>
            </a:r>
            <a:r>
              <a:rPr lang="ru-RU" sz="2800" b="1" dirty="0" err="1"/>
              <a:t>добуток</a:t>
            </a:r>
            <a:r>
              <a:rPr lang="ru-RU" sz="2800" b="1" dirty="0"/>
              <a:t> чисел 9 і 6. </a:t>
            </a:r>
            <a:endParaRPr lang="ru-RU" sz="2800" b="1" dirty="0" smtClean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b="1" dirty="0" err="1" smtClean="0"/>
              <a:t>Частку</a:t>
            </a:r>
            <a:r>
              <a:rPr lang="ru-RU" sz="2800" b="1" dirty="0" smtClean="0"/>
              <a:t> </a:t>
            </a:r>
            <a:r>
              <a:rPr lang="ru-RU" sz="2800" b="1" dirty="0"/>
              <a:t>чисел 56 і 8 </a:t>
            </a:r>
            <a:r>
              <a:rPr lang="ru-RU" sz="2800" b="1" dirty="0" err="1"/>
              <a:t>зменште</a:t>
            </a:r>
            <a:r>
              <a:rPr lang="ru-RU" sz="2800" b="1" dirty="0"/>
              <a:t> на 4. </a:t>
            </a:r>
            <a:endParaRPr lang="ru-RU" sz="2800" b="1" dirty="0" smtClean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b="1" dirty="0" err="1" smtClean="0"/>
              <a:t>Обчисліть</a:t>
            </a:r>
            <a:r>
              <a:rPr lang="ru-RU" sz="2800" b="1" dirty="0" smtClean="0"/>
              <a:t> </a:t>
            </a:r>
            <a:r>
              <a:rPr lang="ru-RU" sz="2800" b="1" dirty="0"/>
              <a:t>суму </a:t>
            </a:r>
            <a:r>
              <a:rPr lang="ru-RU" sz="2800" b="1" dirty="0" err="1"/>
              <a:t>добутків</a:t>
            </a:r>
            <a:r>
              <a:rPr lang="ru-RU" sz="2800" b="1" dirty="0"/>
              <a:t> 7 і 4 та 3 і 8. </a:t>
            </a:r>
            <a:endParaRPr lang="ru-RU" sz="2800" b="1" dirty="0" smtClean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en-US" sz="2800" b="1" dirty="0" smtClean="0"/>
              <a:t>3 </a:t>
            </a:r>
            <a:r>
              <a:rPr lang="ru-RU" sz="2800" b="1" dirty="0"/>
              <a:t>м 6 </a:t>
            </a:r>
            <a:r>
              <a:rPr lang="ru-RU" sz="2800" b="1" dirty="0" err="1"/>
              <a:t>дм</a:t>
            </a:r>
            <a:r>
              <a:rPr lang="ru-RU" sz="2800" b="1" dirty="0"/>
              <a:t> </a:t>
            </a:r>
            <a:r>
              <a:rPr lang="ru-RU" sz="2800" b="1" dirty="0" err="1"/>
              <a:t>зменште</a:t>
            </a:r>
            <a:r>
              <a:rPr lang="ru-RU" sz="2800" b="1" dirty="0"/>
              <a:t> в 9 разів. </a:t>
            </a:r>
            <a:endParaRPr lang="ru-RU" sz="2800" b="1" dirty="0" smtClean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b="1" dirty="0" err="1" smtClean="0"/>
              <a:t>Частку</a:t>
            </a:r>
            <a:r>
              <a:rPr lang="ru-RU" sz="2800" b="1" dirty="0" smtClean="0"/>
              <a:t> </a:t>
            </a:r>
            <a:r>
              <a:rPr lang="ru-RU" sz="2800" b="1" dirty="0"/>
              <a:t>чисел 42 і 7 </a:t>
            </a:r>
            <a:r>
              <a:rPr lang="ru-RU" sz="2800" b="1" dirty="0" err="1"/>
              <a:t>збільште</a:t>
            </a:r>
            <a:r>
              <a:rPr lang="ru-RU" sz="2800" b="1" dirty="0"/>
              <a:t> в 4 рази. </a:t>
            </a:r>
            <a:endParaRPr lang="ru-RU" sz="2800" b="1" dirty="0" smtClean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b="1" dirty="0" err="1" smtClean="0"/>
              <a:t>Добуток</a:t>
            </a:r>
            <a:r>
              <a:rPr lang="ru-RU" sz="2800" b="1" dirty="0" smtClean="0"/>
              <a:t> </a:t>
            </a:r>
            <a:r>
              <a:rPr lang="ru-RU" sz="2800" b="1" dirty="0"/>
              <a:t>чисел 7 і 5 </a:t>
            </a:r>
            <a:r>
              <a:rPr lang="ru-RU" sz="2800" b="1" dirty="0" err="1"/>
              <a:t>зменште</a:t>
            </a:r>
            <a:r>
              <a:rPr lang="ru-RU" sz="2800" b="1" dirty="0"/>
              <a:t> на </a:t>
            </a:r>
            <a:r>
              <a:rPr lang="ru-RU" sz="2800" b="1" dirty="0" err="1"/>
              <a:t>частку</a:t>
            </a:r>
            <a:r>
              <a:rPr lang="ru-RU" sz="2800" b="1" dirty="0"/>
              <a:t> чисел 32 і 4.</a:t>
            </a:r>
            <a:endParaRPr lang="ru-RU" sz="2800" b="1" dirty="0" smtClean="0">
              <a:solidFill>
                <a:srgbClr val="FFFF00"/>
              </a:solidFill>
            </a:endParaRPr>
          </a:p>
        </p:txBody>
      </p:sp>
      <p:pic>
        <p:nvPicPr>
          <p:cNvPr id="80" name="Рисунок 7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036" y="4393690"/>
            <a:ext cx="2328666" cy="2248704"/>
          </a:xfrm>
          <a:prstGeom prst="rect">
            <a:avLst/>
          </a:prstGeom>
        </p:spPr>
      </p:pic>
      <p:sp>
        <p:nvSpPr>
          <p:cNvPr id="44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3331823" y="2931727"/>
            <a:ext cx="759979" cy="486805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/>
              <a:t>3</a:t>
            </a:r>
            <a:endParaRPr lang="ru-RU" sz="2800" b="1" dirty="0"/>
          </a:p>
        </p:txBody>
      </p:sp>
      <p:sp>
        <p:nvSpPr>
          <p:cNvPr id="64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3401719" y="3387911"/>
            <a:ext cx="759979" cy="486805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/>
              <a:t>52</a:t>
            </a:r>
            <a:endParaRPr lang="ru-RU" sz="2800" b="1" dirty="0"/>
          </a:p>
        </p:txBody>
      </p:sp>
      <p:sp>
        <p:nvSpPr>
          <p:cNvPr id="65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6079732" y="2467445"/>
            <a:ext cx="2805550" cy="48680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/>
              <a:t>3м </a:t>
            </a:r>
            <a:r>
              <a:rPr lang="ru-RU" sz="2800" b="1" dirty="0" smtClean="0">
                <a:latin typeface="Calibri"/>
                <a:cs typeface="Calibri"/>
              </a:rPr>
              <a:t>6дм : 9 =</a:t>
            </a:r>
            <a:endParaRPr lang="ru-RU" sz="2800" b="1" dirty="0"/>
          </a:p>
        </p:txBody>
      </p:sp>
      <p:sp>
        <p:nvSpPr>
          <p:cNvPr id="67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6086566" y="2960240"/>
            <a:ext cx="2811984" cy="48680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/>
              <a:t>42 : 7 </a:t>
            </a:r>
            <a:r>
              <a:rPr lang="ru-RU" sz="2800" b="1" dirty="0" smtClean="0">
                <a:latin typeface="Calibri"/>
                <a:cs typeface="Calibri"/>
              </a:rPr>
              <a:t>∙</a:t>
            </a:r>
            <a:r>
              <a:rPr lang="ru-RU" sz="2800" b="1" dirty="0" smtClean="0"/>
              <a:t> 4 =</a:t>
            </a:r>
            <a:endParaRPr lang="ru-RU" sz="2800" b="1" dirty="0"/>
          </a:p>
        </p:txBody>
      </p:sp>
      <p:sp>
        <p:nvSpPr>
          <p:cNvPr id="68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6124553" y="3447045"/>
            <a:ext cx="2800059" cy="48680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/>
              <a:t>7 </a:t>
            </a:r>
            <a:r>
              <a:rPr lang="ru-RU" sz="2800" b="1" dirty="0" smtClean="0">
                <a:latin typeface="Calibri"/>
                <a:cs typeface="Calibri"/>
              </a:rPr>
              <a:t>∙ 5 – 32 : 4 =</a:t>
            </a:r>
            <a:endParaRPr lang="ru-RU" sz="2800" b="1" dirty="0"/>
          </a:p>
        </p:txBody>
      </p:sp>
      <p:sp>
        <p:nvSpPr>
          <p:cNvPr id="69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6171163" y="2272602"/>
            <a:ext cx="1131811" cy="332661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36дм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0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8055406" y="2960239"/>
            <a:ext cx="759979" cy="486805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/>
              <a:t>24</a:t>
            </a:r>
            <a:endParaRPr lang="ru-RU" sz="2800" b="1" dirty="0"/>
          </a:p>
        </p:txBody>
      </p:sp>
      <p:sp>
        <p:nvSpPr>
          <p:cNvPr id="74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8125302" y="3416423"/>
            <a:ext cx="759979" cy="486805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/>
              <a:t>27</a:t>
            </a:r>
            <a:endParaRPr lang="ru-RU" sz="2800" b="1" dirty="0"/>
          </a:p>
        </p:txBody>
      </p:sp>
      <p:sp>
        <p:nvSpPr>
          <p:cNvPr id="85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8055406" y="2473435"/>
            <a:ext cx="877539" cy="486805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/>
              <a:t>4дм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58" grpId="0" animBg="1"/>
      <p:bldP spid="59" grpId="0" animBg="1"/>
      <p:bldP spid="61" grpId="0" animBg="1"/>
      <p:bldP spid="62" grpId="0"/>
      <p:bldP spid="78" grpId="0" animBg="1"/>
      <p:bldP spid="44" grpId="0"/>
      <p:bldP spid="64" grpId="0"/>
      <p:bldP spid="65" grpId="0" animBg="1"/>
      <p:bldP spid="67" grpId="0" animBg="1"/>
      <p:bldP spid="68" grpId="0" animBg="1"/>
      <p:bldP spid="69" grpId="0"/>
      <p:bldP spid="70" grpId="0"/>
      <p:bldP spid="74" grpId="0"/>
      <p:bldP spid="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63244" y="312811"/>
            <a:ext cx="10169347" cy="1100759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Прочитайте числа. Подайте їх сумою </a:t>
            </a:r>
            <a:r>
              <a:rPr lang="ru-RU" sz="3600" b="1" dirty="0" err="1"/>
              <a:t>розрядних</a:t>
            </a:r>
            <a:r>
              <a:rPr lang="ru-RU" sz="3600" b="1" dirty="0"/>
              <a:t> </a:t>
            </a:r>
            <a:r>
              <a:rPr lang="ru-RU" sz="3600" b="1" dirty="0" err="1" smtClean="0"/>
              <a:t>доданків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усно</a:t>
            </a:r>
            <a:r>
              <a:rPr lang="ru-RU" sz="3600" b="1" dirty="0" smtClean="0"/>
              <a:t>.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6" name="AutoShape 2" descr="Cute Cartoon Senior People Set. Happy Old People, Men And Women ..."/>
          <p:cNvSpPr>
            <a:spLocks noChangeAspect="1" noChangeArrowheads="1"/>
          </p:cNvSpPr>
          <p:nvPr/>
        </p:nvSpPr>
        <p:spPr bwMode="auto">
          <a:xfrm>
            <a:off x="155474" y="-144496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4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307774" y="7939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6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460075" y="160374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Відпочинок на Чорному морі 2020 , Чорне море бази відпочинку Україна"/>
          <p:cNvSpPr>
            <a:spLocks noChangeAspect="1" noChangeArrowheads="1"/>
          </p:cNvSpPr>
          <p:nvPr/>
        </p:nvSpPr>
        <p:spPr bwMode="auto">
          <a:xfrm>
            <a:off x="612376" y="312810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410888" y="-681624"/>
            <a:ext cx="454720" cy="56779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3210" y="-672324"/>
            <a:ext cx="454720" cy="56779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76782" y="-676929"/>
            <a:ext cx="454720" cy="56779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3372" y="-695929"/>
            <a:ext cx="454720" cy="56779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56339" y="-663451"/>
            <a:ext cx="454720" cy="56779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247527" y="-655911"/>
            <a:ext cx="454720" cy="56779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09761" y="-634892"/>
            <a:ext cx="420547" cy="53472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398668" y="-655911"/>
            <a:ext cx="454720" cy="56779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995887" y="-676929"/>
            <a:ext cx="454720" cy="56779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78225" y="-695929"/>
            <a:ext cx="454720" cy="56779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9226119" y="-534204"/>
            <a:ext cx="302667" cy="27294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81731"/>
          </a:xfrm>
          <a:prstGeom prst="rect">
            <a:avLst/>
          </a:prstGeom>
        </p:spPr>
      </p:pic>
      <p:sp>
        <p:nvSpPr>
          <p:cNvPr id="72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1028598" y="1982477"/>
            <a:ext cx="1284627" cy="74163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804 = </a:t>
            </a:r>
            <a:endParaRPr lang="ru-RU" sz="3200" b="1" dirty="0"/>
          </a:p>
        </p:txBody>
      </p:sp>
      <p:sp>
        <p:nvSpPr>
          <p:cNvPr id="84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435847" y="2002634"/>
            <a:ext cx="1222692" cy="70131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307 =</a:t>
            </a:r>
            <a:endParaRPr lang="uk-UA" sz="3200" b="1" dirty="0"/>
          </a:p>
        </p:txBody>
      </p:sp>
      <p:sp>
        <p:nvSpPr>
          <p:cNvPr id="34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7815425" y="1992318"/>
            <a:ext cx="1325599" cy="67516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502 =</a:t>
            </a:r>
            <a:endParaRPr lang="uk-UA" sz="3200" b="1" dirty="0"/>
          </a:p>
        </p:txBody>
      </p:sp>
      <p:sp>
        <p:nvSpPr>
          <p:cNvPr id="36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313225" y="1987935"/>
            <a:ext cx="1699985" cy="69485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800 + 4 </a:t>
            </a:r>
            <a:endParaRPr lang="ru-RU" sz="3200" b="1" dirty="0"/>
          </a:p>
        </p:txBody>
      </p:sp>
      <p:sp>
        <p:nvSpPr>
          <p:cNvPr id="38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5681231" y="1982477"/>
            <a:ext cx="1554884" cy="69485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300 + 7 </a:t>
            </a:r>
            <a:endParaRPr lang="ru-RU" sz="3200" b="1" dirty="0"/>
          </a:p>
        </p:txBody>
      </p:sp>
      <p:sp>
        <p:nvSpPr>
          <p:cNvPr id="39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9141024" y="1953867"/>
            <a:ext cx="1779622" cy="694853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500 + 2  </a:t>
            </a:r>
            <a:endParaRPr lang="ru-RU" sz="3200" b="1" dirty="0"/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58686" y="3516540"/>
            <a:ext cx="2604843" cy="266777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42" name="Прямоугольник 41"/>
          <p:cNvSpPr/>
          <p:nvPr/>
        </p:nvSpPr>
        <p:spPr>
          <a:xfrm>
            <a:off x="1052017" y="2853730"/>
            <a:ext cx="3415913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Обчисліть</a:t>
            </a:r>
            <a:r>
              <a:rPr lang="ru-RU" sz="2400" b="1" dirty="0" smtClean="0">
                <a:solidFill>
                  <a:srgbClr val="7030A0"/>
                </a:solidFill>
              </a:rPr>
              <a:t> вирази </a:t>
            </a:r>
            <a:r>
              <a:rPr lang="ru-RU" sz="2400" b="1" dirty="0" err="1" smtClean="0">
                <a:solidFill>
                  <a:srgbClr val="7030A0"/>
                </a:solidFill>
              </a:rPr>
              <a:t>усно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43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6812111" y="3507310"/>
            <a:ext cx="1037762" cy="74163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 smtClean="0"/>
              <a:t>191</a:t>
            </a:r>
            <a:endParaRPr lang="ru-RU" sz="3200" b="1" dirty="0"/>
          </a:p>
        </p:txBody>
      </p:sp>
      <p:sp>
        <p:nvSpPr>
          <p:cNvPr id="44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841968" y="3486233"/>
            <a:ext cx="1050309" cy="71824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 smtClean="0"/>
              <a:t>743</a:t>
            </a:r>
            <a:endParaRPr lang="uk-UA" sz="3200" b="1" dirty="0"/>
          </a:p>
        </p:txBody>
      </p:sp>
      <p:sp>
        <p:nvSpPr>
          <p:cNvPr id="45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835307" y="4247959"/>
            <a:ext cx="1039687" cy="67476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 smtClean="0"/>
              <a:t>286</a:t>
            </a:r>
            <a:endParaRPr lang="uk-UA" sz="3200" b="1" dirty="0"/>
          </a:p>
        </p:txBody>
      </p:sp>
      <p:sp>
        <p:nvSpPr>
          <p:cNvPr id="46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837232" y="4965931"/>
            <a:ext cx="1037762" cy="69485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 smtClean="0"/>
              <a:t>891</a:t>
            </a:r>
            <a:endParaRPr lang="uk-UA" sz="3200" b="1" dirty="0"/>
          </a:p>
        </p:txBody>
      </p:sp>
      <p:sp>
        <p:nvSpPr>
          <p:cNvPr id="47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822444" y="3486234"/>
            <a:ext cx="1975827" cy="69485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703 + 40 =</a:t>
            </a:r>
            <a:endParaRPr lang="ru-RU" sz="3200" b="1" dirty="0"/>
          </a:p>
        </p:txBody>
      </p:sp>
      <p:sp>
        <p:nvSpPr>
          <p:cNvPr id="48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814300" y="4227869"/>
            <a:ext cx="1983971" cy="69485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206 + 80 = </a:t>
            </a:r>
            <a:endParaRPr lang="ru-RU" sz="3200" b="1" dirty="0"/>
          </a:p>
        </p:txBody>
      </p:sp>
      <p:sp>
        <p:nvSpPr>
          <p:cNvPr id="49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791902" y="4998138"/>
            <a:ext cx="2006556" cy="69485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801 + 90 =  </a:t>
            </a:r>
            <a:endParaRPr lang="ru-RU" sz="3200" b="1" dirty="0"/>
          </a:p>
        </p:txBody>
      </p:sp>
      <p:sp>
        <p:nvSpPr>
          <p:cNvPr id="50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651871" y="3485819"/>
            <a:ext cx="2157890" cy="69485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101 + 90 =  </a:t>
            </a:r>
            <a:endParaRPr lang="ru-RU" sz="3200" b="1" dirty="0"/>
          </a:p>
        </p:txBody>
      </p:sp>
      <p:sp>
        <p:nvSpPr>
          <p:cNvPr id="51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6838325" y="4920408"/>
            <a:ext cx="1037762" cy="74163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 smtClean="0"/>
              <a:t>455</a:t>
            </a:r>
            <a:endParaRPr lang="ru-RU" sz="3200" b="1" dirty="0"/>
          </a:p>
        </p:txBody>
      </p:sp>
      <p:sp>
        <p:nvSpPr>
          <p:cNvPr id="52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6812289" y="4248943"/>
            <a:ext cx="1037762" cy="65364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 smtClean="0"/>
              <a:t>634</a:t>
            </a:r>
            <a:endParaRPr lang="uk-UA" sz="3200" b="1" dirty="0"/>
          </a:p>
        </p:txBody>
      </p:sp>
      <p:sp>
        <p:nvSpPr>
          <p:cNvPr id="53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651871" y="4237913"/>
            <a:ext cx="2157890" cy="69485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604 + 30 =  </a:t>
            </a:r>
            <a:endParaRPr lang="ru-RU" sz="3200" b="1" dirty="0"/>
          </a:p>
        </p:txBody>
      </p:sp>
      <p:sp>
        <p:nvSpPr>
          <p:cNvPr id="54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609970" y="4970194"/>
            <a:ext cx="2199791" cy="69485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405 + 50 =  </a:t>
            </a:r>
            <a:endParaRPr lang="ru-RU" sz="3200" b="1" dirty="0"/>
          </a:p>
        </p:txBody>
      </p:sp>
      <p:sp>
        <p:nvSpPr>
          <p:cNvPr id="5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133950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Ст.11 №45-46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63244" y="1485578"/>
            <a:ext cx="5735288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Що означає нуль у </a:t>
            </a:r>
            <a:r>
              <a:rPr lang="ru-RU" sz="2400" b="1" dirty="0" err="1">
                <a:solidFill>
                  <a:srgbClr val="7030A0"/>
                </a:solidFill>
              </a:rPr>
              <a:t>записі</a:t>
            </a:r>
            <a:r>
              <a:rPr lang="ru-RU" sz="2400" b="1" dirty="0">
                <a:solidFill>
                  <a:srgbClr val="7030A0"/>
                </a:solidFill>
              </a:rPr>
              <a:t> кожного числа?</a:t>
            </a:r>
          </a:p>
        </p:txBody>
      </p:sp>
    </p:spTree>
    <p:extLst>
      <p:ext uri="{BB962C8B-B14F-4D97-AF65-F5344CB8AC3E}">
        <p14:creationId xmlns:p14="http://schemas.microsoft.com/office/powerpoint/2010/main" val="30302456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0635" y="1587330"/>
            <a:ext cx="7906817" cy="172354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3200" b="1" dirty="0"/>
              <a:t>(789 – 709) · 4 </a:t>
            </a:r>
            <a:r>
              <a:rPr lang="ru-RU" sz="3200" b="1" dirty="0" smtClean="0"/>
              <a:t>=                     8 </a:t>
            </a:r>
            <a:r>
              <a:rPr lang="ru-RU" sz="3200" b="1" dirty="0"/>
              <a:t>· (40 : 5) </a:t>
            </a:r>
            <a:r>
              <a:rPr lang="ru-RU" sz="3200" b="1" dirty="0" smtClean="0"/>
              <a:t>= 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3200" b="1" dirty="0"/>
              <a:t> </a:t>
            </a:r>
            <a:r>
              <a:rPr lang="ru-RU" sz="3200" b="1" dirty="0" smtClean="0"/>
              <a:t>                          72 </a:t>
            </a:r>
            <a:r>
              <a:rPr lang="ru-RU" sz="3200" b="1" dirty="0"/>
              <a:t>: 9 · (12 : 6</a:t>
            </a:r>
            <a:r>
              <a:rPr lang="ru-RU" sz="3200" b="1" dirty="0" smtClean="0"/>
              <a:t>) =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63244" y="405458"/>
            <a:ext cx="10169347" cy="108012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Прочитайте вирази. Яка </a:t>
            </a:r>
            <a:r>
              <a:rPr lang="ru-RU" sz="3600" b="1" dirty="0" err="1"/>
              <a:t>дія</a:t>
            </a:r>
            <a:r>
              <a:rPr lang="ru-RU" sz="3600" b="1" dirty="0"/>
              <a:t> є </a:t>
            </a:r>
            <a:r>
              <a:rPr lang="ru-RU" sz="3600" b="1" dirty="0" err="1"/>
              <a:t>останньою</a:t>
            </a:r>
            <a:r>
              <a:rPr lang="ru-RU" sz="3600" b="1" dirty="0"/>
              <a:t> в кожному </a:t>
            </a:r>
            <a:r>
              <a:rPr lang="ru-RU" sz="3600" b="1" dirty="0" err="1"/>
              <a:t>виразі</a:t>
            </a:r>
            <a:r>
              <a:rPr lang="ru-RU" sz="3600" b="1" dirty="0"/>
              <a:t>?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6" name="AutoShape 2" descr="Cute Cartoon Senior People Set. Happy Old People, Men And Women ..."/>
          <p:cNvSpPr>
            <a:spLocks noChangeAspect="1" noChangeArrowheads="1"/>
          </p:cNvSpPr>
          <p:nvPr/>
        </p:nvSpPr>
        <p:spPr bwMode="auto">
          <a:xfrm>
            <a:off x="155474" y="-144496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4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307774" y="7939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6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460075" y="160374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Відпочинок на Чорному морі 2020 , Чорне море бази відпочинку Україна"/>
          <p:cNvSpPr>
            <a:spLocks noChangeAspect="1" noChangeArrowheads="1"/>
          </p:cNvSpPr>
          <p:nvPr/>
        </p:nvSpPr>
        <p:spPr bwMode="auto">
          <a:xfrm>
            <a:off x="612376" y="312810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410888" y="-681624"/>
            <a:ext cx="454720" cy="56779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3210" y="-672324"/>
            <a:ext cx="454720" cy="56779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76782" y="-676929"/>
            <a:ext cx="454720" cy="56779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3372" y="-695929"/>
            <a:ext cx="454720" cy="56779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56339" y="-663451"/>
            <a:ext cx="454720" cy="56779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111059" y="-655911"/>
            <a:ext cx="454720" cy="56779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09761" y="-634892"/>
            <a:ext cx="420547" cy="53472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398668" y="-655911"/>
            <a:ext cx="454720" cy="56779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995887" y="-676929"/>
            <a:ext cx="454720" cy="56779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78225" y="-695929"/>
            <a:ext cx="454720" cy="56779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9226119" y="-534204"/>
            <a:ext cx="302667" cy="27294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81731"/>
          </a:xfrm>
          <a:prstGeom prst="rect">
            <a:avLst/>
          </a:prstGeom>
        </p:spPr>
      </p:pic>
      <p:sp>
        <p:nvSpPr>
          <p:cNvPr id="40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1411511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Ст.11-12 №48-49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7202140" y="1485578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</a:t>
            </a:r>
            <a:endParaRPr lang="uk-UA" sz="3200" b="1" dirty="0">
              <a:solidFill>
                <a:srgbClr val="FFFF00"/>
              </a:solidFill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8206644" y="1703255"/>
            <a:ext cx="659614" cy="646986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64</a:t>
            </a:r>
            <a:endParaRPr lang="uk-UA" sz="3200" b="1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2206178" y="1512000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80</a:t>
            </a:r>
            <a:endParaRPr lang="uk-UA" sz="3200" b="1" dirty="0">
              <a:solidFill>
                <a:srgbClr val="FFFF00"/>
              </a:solidFill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291665" y="1711727"/>
            <a:ext cx="864662" cy="646986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320</a:t>
            </a:r>
            <a:endParaRPr lang="uk-UA" sz="3200" b="1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965500" y="3429794"/>
            <a:ext cx="8411952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 smtClean="0"/>
              <a:t>Обчисліть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самостійно</a:t>
            </a:r>
            <a:r>
              <a:rPr lang="ru-RU" sz="3600" b="1" dirty="0" smtClean="0"/>
              <a:t> ІІ </a:t>
            </a:r>
            <a:r>
              <a:rPr lang="ru-RU" sz="3600" b="1" dirty="0" err="1" smtClean="0"/>
              <a:t>стовпчик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1470635" y="4221882"/>
            <a:ext cx="7906817" cy="22320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/>
              <a:t>300 · 3 – 800 </a:t>
            </a:r>
            <a:r>
              <a:rPr lang="ru-RU" sz="3200" b="1" dirty="0" smtClean="0"/>
              <a:t>=                     200 </a:t>
            </a:r>
            <a:r>
              <a:rPr lang="ru-RU" sz="3200" b="1" dirty="0"/>
              <a:t>· 3 + 367 </a:t>
            </a:r>
            <a:r>
              <a:rPr lang="ru-RU" sz="3200" b="1" dirty="0" smtClean="0"/>
              <a:t>=</a:t>
            </a:r>
          </a:p>
          <a:p>
            <a:pPr>
              <a:lnSpc>
                <a:spcPct val="150000"/>
              </a:lnSpc>
            </a:pPr>
            <a:r>
              <a:rPr lang="ru-RU" sz="3200" b="1" dirty="0" smtClean="0"/>
              <a:t>400 </a:t>
            </a:r>
            <a:r>
              <a:rPr lang="ru-RU" sz="3200" b="1" dirty="0"/>
              <a:t>· 2 – 500 </a:t>
            </a:r>
            <a:r>
              <a:rPr lang="ru-RU" sz="3200" b="1" dirty="0" smtClean="0"/>
              <a:t>=</a:t>
            </a:r>
            <a:r>
              <a:rPr lang="ru-RU" sz="3200" b="1" dirty="0"/>
              <a:t> </a:t>
            </a:r>
            <a:r>
              <a:rPr lang="ru-RU" sz="3200" b="1" dirty="0" smtClean="0"/>
              <a:t>                    815 </a:t>
            </a:r>
            <a:r>
              <a:rPr lang="ru-RU" sz="3200" b="1" dirty="0"/>
              <a:t>– 40 · 5 </a:t>
            </a:r>
            <a:r>
              <a:rPr lang="ru-RU" sz="3200" b="1" dirty="0" smtClean="0"/>
              <a:t>=</a:t>
            </a:r>
          </a:p>
          <a:p>
            <a:pPr>
              <a:lnSpc>
                <a:spcPct val="150000"/>
              </a:lnSpc>
            </a:pPr>
            <a:r>
              <a:rPr lang="ru-RU" sz="3200" b="1" dirty="0" smtClean="0"/>
              <a:t>100 </a:t>
            </a:r>
            <a:r>
              <a:rPr lang="ru-RU" sz="3200" b="1" dirty="0"/>
              <a:t>· 8 – 576 </a:t>
            </a:r>
            <a:r>
              <a:rPr lang="ru-RU" sz="3200" b="1" dirty="0" smtClean="0"/>
              <a:t>=                     728 </a:t>
            </a:r>
            <a:r>
              <a:rPr lang="ru-RU" sz="3200" b="1" dirty="0"/>
              <a:t>– 50 · </a:t>
            </a:r>
            <a:r>
              <a:rPr lang="ru-RU" sz="3200" b="1" dirty="0" smtClean="0"/>
              <a:t>6 =</a:t>
            </a:r>
            <a:endParaRPr lang="ru-RU" sz="3200" b="1" dirty="0"/>
          </a:p>
        </p:txBody>
      </p:sp>
      <p:sp>
        <p:nvSpPr>
          <p:cNvPr id="73" name="Прямоугольник 72"/>
          <p:cNvSpPr/>
          <p:nvPr/>
        </p:nvSpPr>
        <p:spPr>
          <a:xfrm>
            <a:off x="4411086" y="2279520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</a:t>
            </a:r>
            <a:endParaRPr lang="uk-UA" sz="3200" b="1" dirty="0">
              <a:solidFill>
                <a:srgbClr val="FFFF00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6694926" y="2571908"/>
            <a:ext cx="659614" cy="646986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16</a:t>
            </a:r>
            <a:endParaRPr lang="uk-UA" sz="3200" b="1" dirty="0"/>
          </a:p>
        </p:txBody>
      </p:sp>
      <p:sp>
        <p:nvSpPr>
          <p:cNvPr id="75" name="Прямоугольник 74"/>
          <p:cNvSpPr/>
          <p:nvPr/>
        </p:nvSpPr>
        <p:spPr>
          <a:xfrm>
            <a:off x="5735191" y="2245660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</a:t>
            </a:r>
            <a:endParaRPr lang="uk-UA" sz="3200" b="1" dirty="0">
              <a:solidFill>
                <a:srgbClr val="FFFF0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1918768" y="5538824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800</a:t>
            </a:r>
            <a:endParaRPr lang="uk-UA" sz="3200" b="1" dirty="0">
              <a:solidFill>
                <a:srgbClr val="FFFF00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4012746" y="5800106"/>
            <a:ext cx="864662" cy="646986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224</a:t>
            </a:r>
            <a:endParaRPr lang="uk-UA" sz="3200" b="1" dirty="0"/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4035599" y="4365898"/>
            <a:ext cx="864662" cy="646986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100</a:t>
            </a:r>
            <a:endParaRPr lang="uk-UA" sz="3200" b="1" dirty="0"/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4012746" y="5025002"/>
            <a:ext cx="864662" cy="646986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300</a:t>
            </a:r>
            <a:endParaRPr lang="uk-UA" sz="3200" b="1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6267479" y="4104616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600</a:t>
            </a:r>
            <a:endParaRPr lang="uk-UA" sz="3200" b="1" dirty="0">
              <a:solidFill>
                <a:srgbClr val="FFFF00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361457" y="4366984"/>
            <a:ext cx="864662" cy="646986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967</a:t>
            </a:r>
            <a:endParaRPr lang="uk-UA" sz="3200" b="1" dirty="0"/>
          </a:p>
        </p:txBody>
      </p:sp>
      <p:sp>
        <p:nvSpPr>
          <p:cNvPr id="82" name="Прямоугольник 81"/>
          <p:cNvSpPr/>
          <p:nvPr/>
        </p:nvSpPr>
        <p:spPr>
          <a:xfrm>
            <a:off x="7167394" y="4782956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200</a:t>
            </a:r>
            <a:endParaRPr lang="uk-UA" sz="3200" b="1" dirty="0">
              <a:solidFill>
                <a:srgbClr val="FFFF00"/>
              </a:solidFill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8206644" y="5087064"/>
            <a:ext cx="864662" cy="646986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615</a:t>
            </a:r>
            <a:endParaRPr lang="uk-UA" sz="3200" b="1" dirty="0"/>
          </a:p>
        </p:txBody>
      </p:sp>
      <p:sp>
        <p:nvSpPr>
          <p:cNvPr id="84" name="Прямоугольник 83"/>
          <p:cNvSpPr/>
          <p:nvPr/>
        </p:nvSpPr>
        <p:spPr>
          <a:xfrm>
            <a:off x="7077316" y="5538824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300</a:t>
            </a:r>
            <a:endParaRPr lang="uk-UA" sz="3200" b="1" dirty="0">
              <a:solidFill>
                <a:srgbClr val="FFFF00"/>
              </a:solidFill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8211466" y="5807144"/>
            <a:ext cx="864662" cy="646986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428</a:t>
            </a:r>
            <a:endParaRPr lang="uk-UA" sz="3200" b="1" dirty="0"/>
          </a:p>
        </p:txBody>
      </p:sp>
      <p:pic>
        <p:nvPicPr>
          <p:cNvPr id="86" name="Рисунок 8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6" t="5754" r="6815" b="9804"/>
          <a:stretch/>
        </p:blipFill>
        <p:spPr>
          <a:xfrm>
            <a:off x="9260863" y="1259864"/>
            <a:ext cx="2733720" cy="266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8121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9" grpId="0"/>
      <p:bldP spid="70" grpId="0"/>
      <p:bldP spid="71" grpId="0" animBg="1"/>
      <p:bldP spid="72" grpId="0" animBg="1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5516" y="1701602"/>
            <a:ext cx="10231091" cy="35702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3200" b="1" dirty="0" smtClean="0"/>
              <a:t>У </a:t>
            </a:r>
            <a:r>
              <a:rPr lang="ru-RU" sz="3200" b="1" dirty="0"/>
              <a:t>саду </a:t>
            </a:r>
            <a:r>
              <a:rPr lang="ru-RU" sz="3200" b="1" dirty="0" err="1"/>
              <a:t>зібрали</a:t>
            </a:r>
            <a:r>
              <a:rPr lang="ru-RU" sz="3200" b="1" dirty="0"/>
              <a:t> 7 </a:t>
            </a:r>
            <a:r>
              <a:rPr lang="ru-RU" sz="3200" b="1" dirty="0" err="1"/>
              <a:t>ящиків</a:t>
            </a:r>
            <a:r>
              <a:rPr lang="ru-RU" sz="3200" b="1" dirty="0"/>
              <a:t> </a:t>
            </a:r>
            <a:r>
              <a:rPr lang="ru-RU" sz="3200" b="1" dirty="0" err="1"/>
              <a:t>яблук</a:t>
            </a:r>
            <a:r>
              <a:rPr lang="ru-RU" sz="3200" b="1" dirty="0"/>
              <a:t> і 3 ящики груш. </a:t>
            </a:r>
            <a:r>
              <a:rPr lang="ru-RU" sz="3200" b="1" dirty="0" err="1"/>
              <a:t>Скільки</a:t>
            </a:r>
            <a:r>
              <a:rPr lang="ru-RU" sz="3200" b="1" dirty="0"/>
              <a:t> всього </a:t>
            </a:r>
            <a:r>
              <a:rPr lang="ru-RU" sz="3200" b="1" dirty="0" err="1"/>
              <a:t>ящиків</a:t>
            </a:r>
            <a:r>
              <a:rPr lang="ru-RU" sz="3200" b="1" dirty="0"/>
              <a:t> </a:t>
            </a:r>
            <a:r>
              <a:rPr lang="ru-RU" sz="3200" b="1" dirty="0" err="1"/>
              <a:t>яблук</a:t>
            </a:r>
            <a:r>
              <a:rPr lang="ru-RU" sz="3200" b="1" dirty="0"/>
              <a:t> і груш </a:t>
            </a:r>
            <a:r>
              <a:rPr lang="ru-RU" sz="3200" b="1" dirty="0" err="1"/>
              <a:t>зібрали</a:t>
            </a:r>
            <a:r>
              <a:rPr lang="ru-RU" sz="3200" b="1" dirty="0"/>
              <a:t>? </a:t>
            </a:r>
            <a:endParaRPr lang="ru-RU" sz="3200" b="1" dirty="0" smtClean="0"/>
          </a:p>
          <a:p>
            <a:endParaRPr lang="uk-UA" sz="1400" b="1" dirty="0"/>
          </a:p>
          <a:p>
            <a:r>
              <a:rPr lang="uk-UA" sz="3200" b="1" dirty="0" smtClean="0"/>
              <a:t>2. </a:t>
            </a:r>
            <a:r>
              <a:rPr lang="ru-RU" sz="3200" b="1" dirty="0" smtClean="0"/>
              <a:t>У </a:t>
            </a:r>
            <a:r>
              <a:rPr lang="ru-RU" sz="3200" b="1" dirty="0"/>
              <a:t>саду </a:t>
            </a:r>
            <a:r>
              <a:rPr lang="ru-RU" sz="3200" b="1" dirty="0" err="1"/>
              <a:t>зібрали</a:t>
            </a:r>
            <a:r>
              <a:rPr lang="ru-RU" sz="3200" b="1" dirty="0"/>
              <a:t> всього 10 </a:t>
            </a:r>
            <a:r>
              <a:rPr lang="ru-RU" sz="3200" b="1" dirty="0" err="1"/>
              <a:t>ящиків</a:t>
            </a:r>
            <a:r>
              <a:rPr lang="ru-RU" sz="3200" b="1" dirty="0"/>
              <a:t> </a:t>
            </a:r>
            <a:r>
              <a:rPr lang="ru-RU" sz="3200" b="1" dirty="0" err="1"/>
              <a:t>яблук</a:t>
            </a:r>
            <a:r>
              <a:rPr lang="ru-RU" sz="3200" b="1" dirty="0"/>
              <a:t> і груш. </a:t>
            </a:r>
            <a:r>
              <a:rPr lang="ru-RU" sz="3200" b="1" dirty="0" err="1"/>
              <a:t>Сім</a:t>
            </a:r>
            <a:r>
              <a:rPr lang="ru-RU" sz="3200" b="1" dirty="0"/>
              <a:t> </a:t>
            </a:r>
            <a:r>
              <a:rPr lang="ru-RU" sz="3200" b="1" dirty="0" err="1"/>
              <a:t>ящиків</a:t>
            </a:r>
            <a:r>
              <a:rPr lang="ru-RU" sz="3200" b="1" dirty="0"/>
              <a:t> були з </a:t>
            </a:r>
            <a:r>
              <a:rPr lang="ru-RU" sz="3200" b="1" dirty="0" err="1"/>
              <a:t>яблуками</a:t>
            </a:r>
            <a:r>
              <a:rPr lang="ru-RU" sz="3200" b="1" dirty="0"/>
              <a:t>. </a:t>
            </a:r>
            <a:r>
              <a:rPr lang="ru-RU" sz="3200" b="1" dirty="0" err="1"/>
              <a:t>Скільки</a:t>
            </a:r>
            <a:r>
              <a:rPr lang="ru-RU" sz="3200" b="1" dirty="0"/>
              <a:t> </a:t>
            </a:r>
            <a:r>
              <a:rPr lang="ru-RU" sz="3200" b="1" dirty="0" err="1"/>
              <a:t>зібрали</a:t>
            </a:r>
            <a:r>
              <a:rPr lang="ru-RU" sz="3200" b="1" dirty="0"/>
              <a:t> </a:t>
            </a:r>
            <a:r>
              <a:rPr lang="ru-RU" sz="3200" b="1" dirty="0" err="1"/>
              <a:t>ящиків</a:t>
            </a:r>
            <a:r>
              <a:rPr lang="ru-RU" sz="3200" b="1" dirty="0"/>
              <a:t> груш</a:t>
            </a:r>
            <a:r>
              <a:rPr lang="ru-RU" sz="3200" b="1" dirty="0" smtClean="0"/>
              <a:t>?</a:t>
            </a:r>
          </a:p>
          <a:p>
            <a:r>
              <a:rPr lang="ru-RU" sz="1400" b="1" dirty="0" smtClean="0"/>
              <a:t> </a:t>
            </a:r>
            <a:endParaRPr lang="uk-UA" sz="1400" b="1" dirty="0"/>
          </a:p>
          <a:p>
            <a:r>
              <a:rPr lang="uk-UA" sz="3200" b="1" dirty="0" smtClean="0"/>
              <a:t>3. </a:t>
            </a:r>
            <a:r>
              <a:rPr lang="ru-RU" sz="3200" b="1" dirty="0" smtClean="0"/>
              <a:t>У </a:t>
            </a:r>
            <a:r>
              <a:rPr lang="ru-RU" sz="3200" b="1" dirty="0"/>
              <a:t>саду </a:t>
            </a:r>
            <a:r>
              <a:rPr lang="ru-RU" sz="3200" b="1" dirty="0" err="1"/>
              <a:t>зібрали</a:t>
            </a:r>
            <a:r>
              <a:rPr lang="ru-RU" sz="3200" b="1" dirty="0"/>
              <a:t> 10 </a:t>
            </a:r>
            <a:r>
              <a:rPr lang="ru-RU" sz="3200" b="1" dirty="0" err="1"/>
              <a:t>ящиків</a:t>
            </a:r>
            <a:r>
              <a:rPr lang="ru-RU" sz="3200" b="1" dirty="0"/>
              <a:t> </a:t>
            </a:r>
            <a:r>
              <a:rPr lang="ru-RU" sz="3200" b="1" dirty="0" err="1"/>
              <a:t>яблук</a:t>
            </a:r>
            <a:r>
              <a:rPr lang="ru-RU" sz="3200" b="1" dirty="0"/>
              <a:t> і груш. Три ящики були з грушами. </a:t>
            </a:r>
            <a:r>
              <a:rPr lang="ru-RU" sz="3200" b="1" dirty="0" err="1"/>
              <a:t>Скільки</a:t>
            </a:r>
            <a:r>
              <a:rPr lang="ru-RU" sz="3200" b="1" dirty="0"/>
              <a:t> </a:t>
            </a:r>
            <a:r>
              <a:rPr lang="ru-RU" sz="3200" b="1" dirty="0" err="1"/>
              <a:t>зібрали</a:t>
            </a:r>
            <a:r>
              <a:rPr lang="ru-RU" sz="3200" b="1" dirty="0"/>
              <a:t> </a:t>
            </a:r>
            <a:r>
              <a:rPr lang="ru-RU" sz="3200" b="1" dirty="0" err="1"/>
              <a:t>ящиків</a:t>
            </a:r>
            <a:r>
              <a:rPr lang="ru-RU" sz="3200" b="1" dirty="0"/>
              <a:t> </a:t>
            </a:r>
            <a:r>
              <a:rPr lang="ru-RU" sz="3200" b="1" dirty="0" err="1"/>
              <a:t>яблук</a:t>
            </a:r>
            <a:r>
              <a:rPr lang="ru-RU" sz="3200" b="1" dirty="0"/>
              <a:t>?</a:t>
            </a:r>
            <a:endParaRPr lang="ru-RU" sz="3200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979463" y="405458"/>
            <a:ext cx="10297144" cy="115212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smtClean="0"/>
              <a:t>Прочитайте </a:t>
            </a:r>
            <a:r>
              <a:rPr lang="ru-RU" sz="3600" b="1" dirty="0"/>
              <a:t>задачі. </a:t>
            </a:r>
            <a:endParaRPr lang="ru-RU" sz="3600" b="1" dirty="0" smtClean="0"/>
          </a:p>
          <a:p>
            <a:pPr algn="ctr"/>
            <a:r>
              <a:rPr lang="ru-RU" sz="3600" b="1" dirty="0" smtClean="0"/>
              <a:t>Що </a:t>
            </a:r>
            <a:r>
              <a:rPr lang="ru-RU" sz="3600" b="1" dirty="0"/>
              <a:t>в них </a:t>
            </a:r>
            <a:r>
              <a:rPr lang="ru-RU" sz="3600" b="1" dirty="0" err="1"/>
              <a:t>спільне</a:t>
            </a:r>
            <a:r>
              <a:rPr lang="ru-RU" sz="3600" b="1" dirty="0"/>
              <a:t>, а що — </a:t>
            </a:r>
            <a:r>
              <a:rPr lang="ru-RU" sz="3600" b="1" dirty="0" err="1" smtClean="0"/>
              <a:t>відмінне</a:t>
            </a:r>
            <a:r>
              <a:rPr lang="ru-RU" sz="3600" b="1" dirty="0"/>
              <a:t>? 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123479" y="5446018"/>
            <a:ext cx="3727453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Як називають такі задачі?</a:t>
            </a:r>
            <a:endParaRPr lang="uk-UA" sz="2400" b="1" dirty="0">
              <a:solidFill>
                <a:srgbClr val="7030A0"/>
              </a:solidFill>
            </a:endParaRPr>
          </a:p>
          <a:p>
            <a:r>
              <a:rPr lang="ru-RU" sz="2400" b="1" dirty="0" err="1" smtClean="0">
                <a:solidFill>
                  <a:srgbClr val="7030A0"/>
                </a:solidFill>
              </a:rPr>
              <a:t>Розв’яжіть</a:t>
            </a:r>
            <a:r>
              <a:rPr lang="ru-RU" sz="2400" b="1" dirty="0" smtClean="0">
                <a:solidFill>
                  <a:srgbClr val="7030A0"/>
                </a:solidFill>
              </a:rPr>
              <a:t> задачі </a:t>
            </a:r>
            <a:r>
              <a:rPr lang="ru-RU" sz="2400" b="1" dirty="0" err="1" smtClean="0">
                <a:solidFill>
                  <a:srgbClr val="7030A0"/>
                </a:solidFill>
              </a:rPr>
              <a:t>усно</a:t>
            </a:r>
            <a:r>
              <a:rPr lang="ru-RU" sz="2400" b="1" dirty="0" smtClean="0">
                <a:solidFill>
                  <a:srgbClr val="7030A0"/>
                </a:solidFill>
              </a:rPr>
              <a:t>. 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9816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Ст.12 №50</a:t>
            </a:r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699543" y="2736846"/>
            <a:ext cx="38164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5674339" y="3933850"/>
            <a:ext cx="128209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8666477" y="3933850"/>
            <a:ext cx="22106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4125593" y="5085978"/>
            <a:ext cx="13903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6956437" y="5072215"/>
            <a:ext cx="233933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006" y="5109041"/>
            <a:ext cx="57245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24628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2721" y="1683492"/>
            <a:ext cx="9366995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У </a:t>
            </a:r>
            <a:r>
              <a:rPr lang="ru-RU" sz="2800" b="1" dirty="0" err="1"/>
              <a:t>зоомагазині</a:t>
            </a:r>
            <a:r>
              <a:rPr lang="ru-RU" sz="2800" b="1" dirty="0"/>
              <a:t> </a:t>
            </a:r>
            <a:r>
              <a:rPr lang="ru-RU" sz="2800" b="1" dirty="0" err="1"/>
              <a:t>продається</a:t>
            </a:r>
            <a:r>
              <a:rPr lang="ru-RU" sz="2800" b="1" dirty="0"/>
              <a:t> 126 </a:t>
            </a:r>
            <a:r>
              <a:rPr lang="ru-RU" sz="2800" b="1" dirty="0" err="1"/>
              <a:t>рибок</a:t>
            </a:r>
            <a:r>
              <a:rPr lang="ru-RU" sz="2800" b="1" dirty="0"/>
              <a:t>. У </a:t>
            </a:r>
            <a:r>
              <a:rPr lang="ru-RU" sz="2800" b="1" dirty="0" smtClean="0"/>
              <a:t>шести </a:t>
            </a:r>
            <a:r>
              <a:rPr lang="ru-RU" sz="2800" b="1" dirty="0" err="1"/>
              <a:t>малих</a:t>
            </a:r>
            <a:r>
              <a:rPr lang="ru-RU" sz="2800" b="1" dirty="0"/>
              <a:t> </a:t>
            </a:r>
            <a:r>
              <a:rPr lang="ru-RU" sz="2800" b="1" dirty="0" err="1"/>
              <a:t>акваріумах</a:t>
            </a:r>
            <a:r>
              <a:rPr lang="ru-RU" sz="2800" b="1" dirty="0"/>
              <a:t> </a:t>
            </a:r>
            <a:r>
              <a:rPr lang="ru-RU" sz="2800" b="1" dirty="0" err="1"/>
              <a:t>міститься</a:t>
            </a:r>
            <a:r>
              <a:rPr lang="ru-RU" sz="2800" b="1" dirty="0"/>
              <a:t> по 15 </a:t>
            </a:r>
            <a:r>
              <a:rPr lang="ru-RU" sz="2800" b="1" dirty="0" err="1"/>
              <a:t>рибок</a:t>
            </a:r>
            <a:r>
              <a:rPr lang="ru-RU" sz="2800" b="1" dirty="0"/>
              <a:t>, а </a:t>
            </a:r>
            <a:r>
              <a:rPr lang="ru-RU" sz="2800" b="1" dirty="0" err="1"/>
              <a:t>решта</a:t>
            </a:r>
            <a:r>
              <a:rPr lang="ru-RU" sz="2800" b="1" dirty="0"/>
              <a:t> — у великому </a:t>
            </a:r>
            <a:r>
              <a:rPr lang="ru-RU" sz="2800" b="1" dirty="0" err="1"/>
              <a:t>акваріумі</a:t>
            </a:r>
            <a:r>
              <a:rPr lang="ru-RU" sz="2800" b="1" dirty="0"/>
              <a:t>. </a:t>
            </a:r>
            <a:r>
              <a:rPr lang="ru-RU" sz="2800" b="1" dirty="0" err="1"/>
              <a:t>Скільки</a:t>
            </a:r>
            <a:r>
              <a:rPr lang="ru-RU" sz="2800" b="1" dirty="0"/>
              <a:t> </a:t>
            </a:r>
            <a:r>
              <a:rPr lang="ru-RU" sz="2800" b="1" dirty="0" err="1"/>
              <a:t>рибок</a:t>
            </a:r>
            <a:r>
              <a:rPr lang="ru-RU" sz="2800" b="1" dirty="0"/>
              <a:t> </a:t>
            </a:r>
            <a:r>
              <a:rPr lang="ru-RU" sz="2800" b="1" dirty="0" err="1"/>
              <a:t>міститься</a:t>
            </a:r>
            <a:r>
              <a:rPr lang="ru-RU" sz="2800" b="1" dirty="0"/>
              <a:t> у великому </a:t>
            </a:r>
            <a:r>
              <a:rPr lang="ru-RU" sz="2800" b="1" dirty="0" err="1"/>
              <a:t>акваріумі</a:t>
            </a:r>
            <a:r>
              <a:rPr lang="ru-RU" sz="2800" b="1" dirty="0"/>
              <a:t>?</a:t>
            </a:r>
            <a:endParaRPr lang="ru-RU" sz="2800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979463" y="405458"/>
            <a:ext cx="10297144" cy="115212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err="1" smtClean="0"/>
              <a:t>Розв’яжіть</a:t>
            </a:r>
            <a:r>
              <a:rPr lang="ru-RU" sz="3600" b="1" dirty="0" smtClean="0"/>
              <a:t> </a:t>
            </a:r>
            <a:r>
              <a:rPr lang="ru-RU" sz="3600" b="1" dirty="0"/>
              <a:t>задачу. </a:t>
            </a:r>
            <a:r>
              <a:rPr lang="ru-RU" sz="3600" b="1" dirty="0" smtClean="0"/>
              <a:t>Складіть </a:t>
            </a:r>
            <a:r>
              <a:rPr lang="ru-RU" sz="3600" b="1" dirty="0"/>
              <a:t>до неї </a:t>
            </a:r>
            <a:r>
              <a:rPr lang="ru-RU" sz="3600" b="1" dirty="0" err="1"/>
              <a:t>обернені</a:t>
            </a:r>
            <a:r>
              <a:rPr lang="ru-RU" sz="3600" b="1" dirty="0"/>
              <a:t> задачі, </a:t>
            </a:r>
            <a:r>
              <a:rPr lang="ru-RU" sz="3600" b="1" dirty="0" err="1"/>
              <a:t>скориставшись</a:t>
            </a:r>
            <a:r>
              <a:rPr lang="ru-RU" sz="3600" b="1" dirty="0"/>
              <a:t> короткими </a:t>
            </a:r>
            <a:r>
              <a:rPr lang="ru-RU" sz="3600" b="1" dirty="0" err="1"/>
              <a:t>записами</a:t>
            </a:r>
            <a:r>
              <a:rPr lang="ru-RU" sz="3600" b="1" dirty="0"/>
              <a:t>.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9816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Ст.12 №51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51472" y="3141762"/>
            <a:ext cx="4615681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М — 6 </a:t>
            </a:r>
            <a:r>
              <a:rPr lang="ru-RU" sz="2800" b="1" dirty="0" err="1" smtClean="0"/>
              <a:t>акв</a:t>
            </a:r>
            <a:r>
              <a:rPr lang="ru-RU" sz="2800" b="1" dirty="0" smtClean="0"/>
              <a:t>. </a:t>
            </a:r>
            <a:r>
              <a:rPr lang="ru-RU" sz="2800" b="1" dirty="0"/>
              <a:t>по </a:t>
            </a:r>
            <a:r>
              <a:rPr lang="ru-RU" sz="2800" b="1" dirty="0" smtClean="0"/>
              <a:t>15 р.</a:t>
            </a:r>
          </a:p>
          <a:p>
            <a:r>
              <a:rPr lang="ru-RU" sz="2800" b="1" dirty="0" smtClean="0"/>
              <a:t>В — ?р.</a:t>
            </a:r>
            <a:endParaRPr lang="ru-RU" sz="28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507855" y="3307256"/>
            <a:ext cx="12622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126 р.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6" name="Правая фигурная скобка 15"/>
          <p:cNvSpPr/>
          <p:nvPr/>
        </p:nvSpPr>
        <p:spPr>
          <a:xfrm>
            <a:off x="4158339" y="3214187"/>
            <a:ext cx="249797" cy="809256"/>
          </a:xfrm>
          <a:prstGeom prst="rightBrac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 descr="D:\4 клас\3 МАТЕМАТИКА\1 Листопад\1 Повторення вивченого в 3 кл\2026-09-06_1235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75" y="4371804"/>
            <a:ext cx="3854021" cy="83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4 клас\3 МАТЕМАТИКА\1 Листопад\1 Повторення вивченого в 3 кл\2026-09-06_1235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733" y="4397911"/>
            <a:ext cx="3840954" cy="82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4 клас\3 МАТЕМАТИКА\1 Листопад\1 Повторення вивченого в 3 кл\2026-09-06_1236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608" y="4379266"/>
            <a:ext cx="3854021" cy="85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805594" y="3307256"/>
            <a:ext cx="2420856" cy="75469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>
                <a:solidFill>
                  <a:schemeClr val="bg1"/>
                </a:solidFill>
              </a:rPr>
              <a:t>126 </a:t>
            </a:r>
            <a:r>
              <a:rPr lang="ru-RU" sz="3200" b="1" dirty="0">
                <a:solidFill>
                  <a:schemeClr val="bg1"/>
                </a:solidFill>
              </a:rPr>
              <a:t>– </a:t>
            </a:r>
            <a:r>
              <a:rPr lang="ru-RU" sz="3200" b="1" dirty="0" smtClean="0">
                <a:solidFill>
                  <a:schemeClr val="bg1"/>
                </a:solidFill>
              </a:rPr>
              <a:t>15 </a:t>
            </a:r>
            <a:r>
              <a:rPr lang="ru-RU" sz="3200" b="1" dirty="0">
                <a:solidFill>
                  <a:schemeClr val="bg1"/>
                </a:solidFill>
              </a:rPr>
              <a:t>· 6 =</a:t>
            </a:r>
          </a:p>
        </p:txBody>
      </p:sp>
      <p:sp>
        <p:nvSpPr>
          <p:cNvPr id="22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8226450" y="3307256"/>
            <a:ext cx="1546931" cy="75469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36 (р.)</a:t>
            </a:r>
            <a:endParaRPr lang="ru-RU" sz="32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7141451" y="3141762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90</a:t>
            </a:r>
            <a:endParaRPr lang="uk-UA" sz="3200" b="1" dirty="0">
              <a:solidFill>
                <a:srgbClr val="FFFF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59383" y="5322232"/>
            <a:ext cx="2212465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15 </a:t>
            </a:r>
            <a:r>
              <a:rPr lang="ru-RU" sz="3200" b="1" dirty="0">
                <a:solidFill>
                  <a:schemeClr val="bg1"/>
                </a:solidFill>
              </a:rPr>
              <a:t>· </a:t>
            </a:r>
            <a:r>
              <a:rPr lang="ru-RU" sz="3200" b="1" dirty="0" smtClean="0">
                <a:solidFill>
                  <a:schemeClr val="bg1"/>
                </a:solidFill>
              </a:rPr>
              <a:t>6 + 36 </a:t>
            </a:r>
            <a:r>
              <a:rPr lang="ru-RU" sz="3200" b="1" dirty="0">
                <a:solidFill>
                  <a:schemeClr val="bg1"/>
                </a:solidFill>
              </a:rPr>
              <a:t>=</a:t>
            </a:r>
          </a:p>
        </p:txBody>
      </p:sp>
      <p:sp>
        <p:nvSpPr>
          <p:cNvPr id="25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480670" y="5311545"/>
            <a:ext cx="1615760" cy="56583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126 (р.)</a:t>
            </a:r>
            <a:endParaRPr lang="ru-RU" sz="3200" b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2921018" y="3958268"/>
            <a:ext cx="2758643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Обернені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задачі</a:t>
            </a:r>
            <a:r>
              <a:rPr lang="ru-RU" sz="2400" b="1" dirty="0" smtClean="0">
                <a:solidFill>
                  <a:srgbClr val="7030A0"/>
                </a:solidFill>
              </a:rPr>
              <a:t>?</a:t>
            </a:r>
            <a:endParaRPr lang="uk-UA" sz="2400" b="1" dirty="0">
              <a:solidFill>
                <a:srgbClr val="7030A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150036" y="5292602"/>
            <a:ext cx="266207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(126–36) : 15=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9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6812112" y="5322232"/>
            <a:ext cx="1615760" cy="53727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6 (</a:t>
            </a:r>
            <a:r>
              <a:rPr lang="ru-RU" sz="3200" b="1" dirty="0" err="1" smtClean="0"/>
              <a:t>акв</a:t>
            </a:r>
            <a:r>
              <a:rPr lang="ru-RU" sz="3200" b="1" dirty="0" smtClean="0"/>
              <a:t>.)</a:t>
            </a:r>
            <a:endParaRPr lang="ru-RU" sz="3200" b="1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8567247" y="5322232"/>
            <a:ext cx="241226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(126–36) : 6=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5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10495791" y="5907007"/>
            <a:ext cx="1395082" cy="53727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15 (р.)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9424503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 animBg="1"/>
      <p:bldP spid="3" grpId="0" animBg="1"/>
      <p:bldP spid="22" grpId="0" animBg="1"/>
      <p:bldP spid="23" grpId="0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9463" y="549474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/>
              <a:t>Практична робота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79463" y="1413570"/>
            <a:ext cx="10078948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Виготов</a:t>
            </a:r>
            <a:r>
              <a:rPr lang="uk-UA" sz="2400" b="1" smtClean="0">
                <a:solidFill>
                  <a:srgbClr val="7030A0"/>
                </a:solidFill>
              </a:rPr>
              <a:t>те</a:t>
            </a:r>
            <a:r>
              <a:rPr lang="ru-RU" sz="2400" b="1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макет </a:t>
            </a:r>
            <a:r>
              <a:rPr lang="ru-RU" sz="2400" b="1" dirty="0" err="1">
                <a:solidFill>
                  <a:srgbClr val="7030A0"/>
                </a:solidFill>
              </a:rPr>
              <a:t>фігури</a:t>
            </a:r>
            <a:r>
              <a:rPr lang="ru-RU" sz="2400" b="1" dirty="0">
                <a:solidFill>
                  <a:srgbClr val="7030A0"/>
                </a:solidFill>
              </a:rPr>
              <a:t>, що має форму </a:t>
            </a:r>
            <a:r>
              <a:rPr lang="ru-RU" sz="2400" b="1" dirty="0" err="1">
                <a:solidFill>
                  <a:srgbClr val="7030A0"/>
                </a:solidFill>
              </a:rPr>
              <a:t>циліндра</a:t>
            </a:r>
            <a:r>
              <a:rPr lang="ru-RU" sz="2400" b="1" dirty="0">
                <a:solidFill>
                  <a:srgbClr val="7030A0"/>
                </a:solidFill>
              </a:rPr>
              <a:t>, </a:t>
            </a:r>
            <a:r>
              <a:rPr lang="ru-RU" sz="2400" b="1" dirty="0" err="1">
                <a:solidFill>
                  <a:srgbClr val="7030A0"/>
                </a:solidFill>
              </a:rPr>
              <a:t>скориставшись</a:t>
            </a:r>
            <a:r>
              <a:rPr lang="ru-RU" sz="2400" b="1" dirty="0">
                <a:solidFill>
                  <a:srgbClr val="7030A0"/>
                </a:solidFill>
              </a:rPr>
              <a:t> малюнком.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912" y="3819451"/>
            <a:ext cx="3215151" cy="2754599"/>
          </a:xfrm>
          <a:prstGeom prst="rect">
            <a:avLst/>
          </a:prstGeom>
        </p:spPr>
      </p:pic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9816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</a:t>
            </a:r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r>
              <a:rPr lang="uk-UA" sz="2400" b="1" dirty="0" smtClean="0">
                <a:solidFill>
                  <a:schemeClr val="bg1"/>
                </a:solidFill>
              </a:rPr>
              <a:t> №</a:t>
            </a:r>
            <a:r>
              <a:rPr lang="en-US" sz="2400" b="1" dirty="0" smtClean="0">
                <a:solidFill>
                  <a:schemeClr val="bg1"/>
                </a:solidFill>
              </a:rPr>
              <a:t>53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2" name="Picture 2" descr="D:\4 клас\3 МАТЕМАТИКА\1 Листопад\1 Повторення вивченого в 3 кл\2026-09-06_1445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760" y="2349674"/>
            <a:ext cx="7706542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6144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9463" y="549474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9995" y="5878066"/>
            <a:ext cx="1647529" cy="971057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Ч.1 Ст.13 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35337" y="1557586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4 клас\3 МАТЕМАТИКА\1 Листопад\1 Повторення вивченого в 3 кл\2026-09-06_1258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374" y="1557586"/>
            <a:ext cx="9194010" cy="254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347615" y="4149965"/>
            <a:ext cx="255556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Купив –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Роздав – 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Залиш – ? т.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87976" y="4570481"/>
            <a:ext cx="2592288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Купив –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Роздав – ? </a:t>
            </a:r>
            <a:r>
              <a:rPr lang="uk-UA" sz="3200" b="1" dirty="0">
                <a:solidFill>
                  <a:schemeClr val="bg1"/>
                </a:solidFill>
              </a:rPr>
              <a:t>т</a:t>
            </a:r>
            <a:r>
              <a:rPr lang="uk-UA" sz="3200" b="1" dirty="0" smtClean="0">
                <a:solidFill>
                  <a:schemeClr val="bg1"/>
                </a:solidFill>
              </a:rPr>
              <a:t>. 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Залиш –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018216" y="4105640"/>
            <a:ext cx="2758643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Обернені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задачі</a:t>
            </a:r>
            <a:r>
              <a:rPr lang="ru-RU" sz="2400" b="1" dirty="0" smtClean="0">
                <a:solidFill>
                  <a:srgbClr val="7030A0"/>
                </a:solidFill>
              </a:rPr>
              <a:t>?</a:t>
            </a:r>
            <a:endParaRPr lang="uk-UA" sz="2400" b="1" dirty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393197" y="4570481"/>
            <a:ext cx="2592288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Купив – ? т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Роздав –  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Залиш – </a:t>
            </a:r>
          </a:p>
        </p:txBody>
      </p:sp>
    </p:spTree>
    <p:extLst>
      <p:ext uri="{BB962C8B-B14F-4D97-AF65-F5344CB8AC3E}">
        <p14:creationId xmlns:p14="http://schemas.microsoft.com/office/powerpoint/2010/main" val="18179066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9048" y="494643"/>
            <a:ext cx="9776608" cy="677203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>
                <a:solidFill>
                  <a:schemeClr val="bg1"/>
                </a:solidFill>
              </a:rPr>
              <a:t>Вправа </a:t>
            </a:r>
            <a:r>
              <a:rPr lang="uk-UA" sz="3600" b="1" dirty="0" smtClean="0">
                <a:solidFill>
                  <a:schemeClr val="bg1"/>
                </a:solidFill>
              </a:rPr>
              <a:t>«Незакінчене речення». Рефлексія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74591" y="1238524"/>
            <a:ext cx="8044287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6159" y="5140842"/>
            <a:ext cx="1751459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Було </a:t>
            </a:r>
            <a:r>
              <a:rPr lang="uk-UA" sz="2800" b="1" dirty="0"/>
              <a:t>складно!</a:t>
            </a:r>
            <a:endParaRPr lang="ru-RU" sz="2800" b="1" dirty="0"/>
          </a:p>
        </p:txBody>
      </p:sp>
      <p:pic>
        <p:nvPicPr>
          <p:cNvPr id="1030" name="Picture 6" descr="D:\Картинки до тестів\Палець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80" y="3114452"/>
            <a:ext cx="1208776" cy="213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Картинки до тестів\Палець 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285" y="3054406"/>
            <a:ext cx="1324067" cy="223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Картинки до тестів\Пальці 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441">
            <a:off x="5334305" y="3084731"/>
            <a:ext cx="1438203" cy="236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Картинки до тестів\Пальці 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681">
            <a:off x="7340746" y="3091018"/>
            <a:ext cx="1544693" cy="235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:\Картинки до тестів\Пальці 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54">
            <a:off x="9491575" y="3099936"/>
            <a:ext cx="1650896" cy="222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7276597" y="5109492"/>
            <a:ext cx="1702616" cy="954107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/>
              <a:t>Все було легко! </a:t>
            </a:r>
            <a:endParaRPr lang="ru-RU" sz="28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794472" y="5085501"/>
            <a:ext cx="1867557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Відчуваю втому </a:t>
            </a:r>
            <a:endParaRPr lang="ru-RU" sz="28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506925" y="4894047"/>
            <a:ext cx="1697983" cy="1384995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У </a:t>
            </a:r>
            <a:r>
              <a:rPr lang="uk-UA" sz="2800" b="1" dirty="0"/>
              <a:t>мене все </a:t>
            </a:r>
            <a:r>
              <a:rPr lang="uk-UA" sz="2800" b="1" dirty="0" smtClean="0"/>
              <a:t>вийшло</a:t>
            </a:r>
            <a:endParaRPr lang="ru-RU" sz="28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257965" y="5085309"/>
            <a:ext cx="1610955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Було </a:t>
            </a:r>
            <a:r>
              <a:rPr lang="uk-UA" sz="2800" b="1" dirty="0"/>
              <a:t>цікаво!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4310653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8867</TotalTime>
  <Words>653</Words>
  <Application>Microsoft Office PowerPoint</Application>
  <PresentationFormat>Произвольный</PresentationFormat>
  <Paragraphs>146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772</cp:revision>
  <dcterms:created xsi:type="dcterms:W3CDTF">2025-08-27T14:01:18Z</dcterms:created>
  <dcterms:modified xsi:type="dcterms:W3CDTF">2026-09-07T08:45:35Z</dcterms:modified>
</cp:coreProperties>
</file>