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82" r:id="rId2"/>
    <p:sldId id="872" r:id="rId3"/>
    <p:sldId id="873" r:id="rId4"/>
    <p:sldId id="286" r:id="rId5"/>
    <p:sldId id="828" r:id="rId6"/>
    <p:sldId id="877" r:id="rId7"/>
    <p:sldId id="875" r:id="rId8"/>
    <p:sldId id="878" r:id="rId9"/>
    <p:sldId id="856" r:id="rId10"/>
    <p:sldId id="876" r:id="rId11"/>
    <p:sldId id="871" r:id="rId12"/>
    <p:sldId id="863" r:id="rId13"/>
    <p:sldId id="866" r:id="rId14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3200" b="1" dirty="0" smtClean="0"/>
            <a:t>Знаходження значень числових та буквених виразів</a:t>
          </a:r>
          <a:endParaRPr lang="ru-RU" sz="32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3200" b="1" dirty="0" smtClean="0">
              <a:solidFill>
                <a:schemeClr val="bg1"/>
              </a:solidFill>
            </a:rPr>
            <a:t>Творча робота над задачею</a:t>
          </a:r>
          <a:endParaRPr lang="uk-UA" sz="32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3200" b="1" dirty="0" smtClean="0">
              <a:solidFill>
                <a:schemeClr val="bg1"/>
              </a:solidFill>
            </a:rPr>
            <a:t>Особливості </a:t>
          </a:r>
          <a:r>
            <a:rPr lang="ru-RU" sz="3200" b="1" dirty="0" err="1" smtClean="0">
              <a:solidFill>
                <a:schemeClr val="bg1"/>
              </a:solidFill>
            </a:rPr>
            <a:t>таблиць</a:t>
          </a:r>
          <a:r>
            <a:rPr lang="ru-RU" sz="3200" b="1" dirty="0" smtClean="0">
              <a:solidFill>
                <a:schemeClr val="bg1"/>
              </a:solidFill>
            </a:rPr>
            <a:t> множення на 2, 5, 3, 10</a:t>
          </a:r>
          <a:endParaRPr lang="ru-RU" sz="32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>
              <a:solidFill>
                <a:schemeClr val="bg1"/>
              </a:solidFill>
            </a:rPr>
            <a:t>ПРАКТИЧНА РОБОТА. ВИГОТОВЛЕННЯ МАКЕТА КОНУСА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6373" custLinFactX="451606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52777" custLinFactX="-142472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74268" custLinFactX="-144476" custLinFactNeighborX="-200000" custLinFactNeighborY="1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35955" custLinFactX="-147192" custLinFactNeighborX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449037" y="807455"/>
          <a:ext cx="4273486" cy="2658575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ПРАКТИЧНА РОБОТА. ВИГОТОВЛЕННЯ МАКЕТА КОНУСА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8256493" y="854696"/>
        <a:ext cx="2658575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728064" y="838024"/>
          <a:ext cx="4273486" cy="2597437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</a:rPr>
            <a:t>Особливості </a:t>
          </a:r>
          <a:r>
            <a:rPr lang="ru-RU" sz="3200" b="1" kern="1200" dirty="0" err="1" smtClean="0">
              <a:solidFill>
                <a:schemeClr val="bg1"/>
              </a:solidFill>
            </a:rPr>
            <a:t>таблиць</a:t>
          </a:r>
          <a:r>
            <a:rPr lang="ru-RU" sz="3200" b="1" kern="1200" dirty="0" smtClean="0">
              <a:solidFill>
                <a:schemeClr val="bg1"/>
              </a:solidFill>
            </a:rPr>
            <a:t> множення на 2, 5, 3, 10</a:t>
          </a:r>
          <a:endParaRPr lang="ru-RU" sz="3200" b="1" kern="1200" dirty="0">
            <a:solidFill>
              <a:schemeClr val="bg1"/>
            </a:solidFill>
          </a:endParaRPr>
        </a:p>
      </dsp:txBody>
      <dsp:txXfrm rot="5400000">
        <a:off x="109961" y="854696"/>
        <a:ext cx="2597437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145502" y="655334"/>
          <a:ext cx="4273486" cy="2962816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/>
            <a:t>Знаходження значень числових та буквених виразів</a:t>
          </a:r>
          <a:endParaRPr lang="ru-RU" sz="3200" b="1" kern="1200" dirty="0">
            <a:solidFill>
              <a:schemeClr val="bg1"/>
            </a:solidFill>
          </a:endParaRPr>
        </a:p>
      </dsp:txBody>
      <dsp:txXfrm rot="5400000">
        <a:off x="2800837" y="854696"/>
        <a:ext cx="2962816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863965" y="981023"/>
          <a:ext cx="4273486" cy="2311438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chemeClr val="bg1"/>
              </a:solidFill>
            </a:rPr>
            <a:t>Творча робота над задачею</a:t>
          </a:r>
          <a:endParaRPr lang="uk-UA" sz="3200" b="1" kern="1200" dirty="0">
            <a:solidFill>
              <a:schemeClr val="bg1"/>
            </a:solidFill>
          </a:endParaRPr>
        </a:p>
      </dsp:txBody>
      <dsp:txXfrm rot="5400000">
        <a:off x="5844989" y="854696"/>
        <a:ext cx="2311438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7496" y="981522"/>
            <a:ext cx="9649071" cy="1200314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7030A0"/>
                </a:solidFill>
              </a:rPr>
              <a:t>Особливості </a:t>
            </a:r>
            <a:r>
              <a:rPr lang="ru-RU" sz="3600" b="1" dirty="0" err="1" smtClean="0">
                <a:solidFill>
                  <a:srgbClr val="7030A0"/>
                </a:solidFill>
              </a:rPr>
              <a:t>таблиць</a:t>
            </a:r>
            <a:r>
              <a:rPr lang="ru-RU" sz="3600" b="1" dirty="0" smtClean="0">
                <a:solidFill>
                  <a:srgbClr val="7030A0"/>
                </a:solidFill>
              </a:rPr>
              <a:t> </a:t>
            </a:r>
            <a:r>
              <a:rPr lang="ru-RU" sz="3600" b="1" dirty="0">
                <a:solidFill>
                  <a:srgbClr val="7030A0"/>
                </a:solidFill>
              </a:rPr>
              <a:t>множення на 2, 5, 3, </a:t>
            </a:r>
            <a:r>
              <a:rPr lang="ru-RU" sz="3600" b="1" dirty="0" smtClean="0">
                <a:solidFill>
                  <a:srgbClr val="7030A0"/>
                </a:solidFill>
              </a:rPr>
              <a:t>10</a:t>
            </a:r>
            <a:r>
              <a:rPr lang="uk-UA" sz="3600" b="1" dirty="0" smtClean="0">
                <a:solidFill>
                  <a:srgbClr val="7030A0"/>
                </a:solidFill>
              </a:rPr>
              <a:t>. </a:t>
            </a:r>
            <a:r>
              <a:rPr lang="uk-UA" sz="3600" b="1" dirty="0">
                <a:solidFill>
                  <a:srgbClr val="7030A0"/>
                </a:solidFill>
              </a:rPr>
              <a:t>Творча робота над задачею. 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77057" y="3573810"/>
            <a:ext cx="3500149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</a:t>
            </a:r>
            <a:r>
              <a:rPr lang="en-US" sz="2400" b="1" dirty="0" smtClean="0">
                <a:solidFill>
                  <a:srgbClr val="7030A0"/>
                </a:solidFill>
              </a:rPr>
              <a:t>6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</a:t>
            </a:r>
            <a:r>
              <a:rPr lang="uk-UA" sz="3200" b="1" dirty="0" err="1">
                <a:solidFill>
                  <a:srgbClr val="7030A0"/>
                </a:solidFill>
                <a:cs typeface="Times New Roman" panose="02020603050405020304" pitchFamily="18" charset="0"/>
              </a:rPr>
              <a:t>смайлика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 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www.equilibrium-oakville.com/s/img/emotion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7" y="2493690"/>
            <a:ext cx="10517640" cy="251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779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Ст.13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971" y="4221882"/>
            <a:ext cx="1719705" cy="232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3 МАТЕМАТИКА\1 Листопад\1 Повторення вивченого в 3 кл\2026-09-06_1258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843" y="1534219"/>
            <a:ext cx="9924739" cy="275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945457670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261723" y="-642357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580132" y="-664526"/>
            <a:ext cx="454720" cy="56779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1163" y="-635119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50806" y="-690974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84646" y="-703675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768527" y="-696991"/>
            <a:ext cx="454720" cy="5677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1" y="330940"/>
            <a:ext cx="10237155" cy="57857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Поміркуйте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94380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625883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62453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sp>
        <p:nvSpPr>
          <p:cNvPr id="7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135428" y="2646352"/>
            <a:ext cx="7692907" cy="287169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— Що більше і на </a:t>
            </a:r>
            <a:r>
              <a:rPr lang="ru-RU" sz="2800" b="1" dirty="0" err="1" smtClean="0"/>
              <a:t>скільки</a:t>
            </a:r>
            <a:r>
              <a:rPr lang="ru-RU" sz="2800" b="1" dirty="0" smtClean="0"/>
              <a:t>: </a:t>
            </a:r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smtClean="0"/>
              <a:t>9 </a:t>
            </a:r>
            <a:r>
              <a:rPr lang="ru-RU" sz="2800" b="1" dirty="0"/>
              <a:t>разів по 2 чи 6 разів по 3? </a:t>
            </a:r>
            <a:endParaRPr lang="ru-RU" sz="2800" b="1" dirty="0" smtClean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smtClean="0"/>
              <a:t>7 </a:t>
            </a:r>
            <a:r>
              <a:rPr lang="ru-RU" sz="2800" b="1" dirty="0"/>
              <a:t>разів по 9 чи 9 разів по 7</a:t>
            </a:r>
            <a:r>
              <a:rPr lang="ru-RU" sz="2800" b="1" dirty="0" smtClean="0"/>
              <a:t>?</a:t>
            </a:r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err="1"/>
              <a:t>Добуток</a:t>
            </a:r>
            <a:r>
              <a:rPr lang="ru-RU" sz="2800" b="1" dirty="0"/>
              <a:t> чисел 8 і 8 чи </a:t>
            </a:r>
            <a:r>
              <a:rPr lang="ru-RU" sz="2800" b="1" dirty="0" err="1"/>
              <a:t>різниця</a:t>
            </a:r>
            <a:r>
              <a:rPr lang="ru-RU" sz="2800" b="1" dirty="0"/>
              <a:t> чисел 88 і 8? </a:t>
            </a:r>
            <a:endParaRPr lang="uk-UA" sz="2800" b="1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err="1" smtClean="0"/>
              <a:t>Частка</a:t>
            </a:r>
            <a:r>
              <a:rPr lang="ru-RU" sz="2800" b="1" dirty="0" smtClean="0"/>
              <a:t> </a:t>
            </a:r>
            <a:r>
              <a:rPr lang="ru-RU" sz="2800" b="1" dirty="0"/>
              <a:t>чисел 72 і 9 чи </a:t>
            </a:r>
            <a:r>
              <a:rPr lang="ru-RU" sz="2800" b="1" dirty="0" err="1"/>
              <a:t>добуток</a:t>
            </a:r>
            <a:r>
              <a:rPr lang="ru-RU" sz="2800" b="1" dirty="0"/>
              <a:t> чисел 9 і 1? </a:t>
            </a:r>
            <a:endParaRPr lang="ru-RU" sz="2800" b="1" dirty="0" smtClean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2800" b="1" dirty="0" smtClean="0"/>
              <a:t>Сума </a:t>
            </a:r>
            <a:r>
              <a:rPr lang="ru-RU" sz="2800" b="1" dirty="0"/>
              <a:t>чисел 10 і 10 чи їх </a:t>
            </a:r>
            <a:r>
              <a:rPr lang="ru-RU" sz="2800" b="1" dirty="0" err="1"/>
              <a:t>добуток</a:t>
            </a:r>
            <a:r>
              <a:rPr lang="ru-RU" sz="2800" b="1" dirty="0"/>
              <a:t>?</a:t>
            </a:r>
            <a:endParaRPr lang="ru-RU" sz="2800" b="1" dirty="0" smtClean="0">
              <a:solidFill>
                <a:srgbClr val="FFFF00"/>
              </a:solidFill>
            </a:endParaRPr>
          </a:p>
        </p:txBody>
      </p:sp>
      <p:pic>
        <p:nvPicPr>
          <p:cNvPr id="80" name="Рисунок 7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036" y="4393690"/>
            <a:ext cx="2328666" cy="224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23479" y="405458"/>
            <a:ext cx="9996315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Особливості </a:t>
            </a:r>
            <a:r>
              <a:rPr lang="ru-RU" sz="3600" b="1" dirty="0" err="1"/>
              <a:t>таблиці</a:t>
            </a:r>
            <a:r>
              <a:rPr lang="ru-RU" sz="3600" b="1" dirty="0"/>
              <a:t> множення на 2, 5, 10 і 3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3479" y="1053530"/>
            <a:ext cx="7396986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— </a:t>
            </a:r>
            <a:r>
              <a:rPr lang="ru-RU" sz="2400" b="1" dirty="0" smtClean="0">
                <a:solidFill>
                  <a:srgbClr val="7030A0"/>
                </a:solidFill>
              </a:rPr>
              <a:t>Пригадайте, які </a:t>
            </a:r>
            <a:r>
              <a:rPr lang="ru-RU" sz="2400" b="1" dirty="0">
                <a:solidFill>
                  <a:srgbClr val="7030A0"/>
                </a:solidFill>
              </a:rPr>
              <a:t>числа </a:t>
            </a:r>
            <a:r>
              <a:rPr lang="ru-RU" sz="2400" b="1" dirty="0" err="1">
                <a:solidFill>
                  <a:srgbClr val="7030A0"/>
                </a:solidFill>
              </a:rPr>
              <a:t>називаються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парними</a:t>
            </a:r>
            <a:r>
              <a:rPr lang="ru-RU" sz="2400" b="1" dirty="0" smtClean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10751" y="2091988"/>
            <a:ext cx="4952923" cy="584775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Число </a:t>
            </a:r>
            <a:r>
              <a:rPr lang="ru-RU" sz="3200" b="1" dirty="0">
                <a:solidFill>
                  <a:srgbClr val="FFFF00"/>
                </a:solidFill>
              </a:rPr>
              <a:t>а</a:t>
            </a:r>
            <a:r>
              <a:rPr lang="ru-RU" sz="3200" b="1" dirty="0"/>
              <a:t> </a:t>
            </a:r>
            <a:r>
              <a:rPr lang="ru-RU" sz="3200" b="1" dirty="0" err="1"/>
              <a:t>ділиться</a:t>
            </a:r>
            <a:r>
              <a:rPr lang="ru-RU" sz="3200" b="1" dirty="0"/>
              <a:t> на... </a:t>
            </a:r>
            <a:endParaRPr lang="ru-RU" sz="32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547416" y="3201852"/>
            <a:ext cx="223224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2</a:t>
            </a:r>
            <a:r>
              <a:rPr lang="ru-RU" sz="2800" b="1" dirty="0" smtClean="0"/>
              <a:t> </a:t>
            </a:r>
            <a:r>
              <a:rPr lang="ru-RU" sz="2800" b="1" dirty="0"/>
              <a:t>— </a:t>
            </a:r>
            <a:r>
              <a:rPr lang="ru-RU" sz="2800" b="1" dirty="0" err="1"/>
              <a:t>якщо</a:t>
            </a:r>
            <a:r>
              <a:rPr lang="ru-RU" sz="2800" b="1" dirty="0"/>
              <a:t> число </a:t>
            </a:r>
            <a:r>
              <a:rPr lang="ru-RU" sz="2800" b="1" dirty="0">
                <a:solidFill>
                  <a:srgbClr val="FF0000"/>
                </a:solidFill>
              </a:rPr>
              <a:t>а</a:t>
            </a:r>
            <a:r>
              <a:rPr lang="ru-RU" sz="2800" b="1" dirty="0"/>
              <a:t> — </a:t>
            </a:r>
            <a:r>
              <a:rPr lang="ru-RU" sz="2800" b="1" dirty="0" smtClean="0"/>
              <a:t>парне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99686" y="3201850"/>
            <a:ext cx="2698158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5</a:t>
            </a:r>
            <a:r>
              <a:rPr lang="ru-RU" sz="2800" b="1" dirty="0" smtClean="0"/>
              <a:t> </a:t>
            </a:r>
            <a:r>
              <a:rPr lang="ru-RU" sz="2800" b="1" dirty="0"/>
              <a:t>— </a:t>
            </a:r>
            <a:r>
              <a:rPr lang="ru-RU" sz="2800" b="1" dirty="0" err="1"/>
              <a:t>якщо</a:t>
            </a:r>
            <a:r>
              <a:rPr lang="ru-RU" sz="2800" b="1" dirty="0"/>
              <a:t> число </a:t>
            </a:r>
            <a:r>
              <a:rPr lang="ru-RU" sz="2800" b="1" dirty="0">
                <a:solidFill>
                  <a:srgbClr val="FF0000"/>
                </a:solidFill>
              </a:rPr>
              <a:t>а</a:t>
            </a:r>
            <a:r>
              <a:rPr lang="ru-RU" sz="2800" b="1" dirty="0"/>
              <a:t> </a:t>
            </a:r>
            <a:r>
              <a:rPr lang="ru-RU" sz="2800" b="1" dirty="0" err="1"/>
              <a:t>закінчується</a:t>
            </a:r>
            <a:r>
              <a:rPr lang="ru-RU" sz="2800" b="1" dirty="0"/>
              <a:t> на 0 або 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03999" y="3201852"/>
            <a:ext cx="249934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10</a:t>
            </a:r>
            <a:r>
              <a:rPr lang="ru-RU" sz="2800" b="1" dirty="0"/>
              <a:t> — </a:t>
            </a:r>
            <a:r>
              <a:rPr lang="ru-RU" sz="2800" b="1" dirty="0" err="1"/>
              <a:t>якщо</a:t>
            </a:r>
            <a:r>
              <a:rPr lang="ru-RU" sz="2800" b="1" dirty="0"/>
              <a:t> число </a:t>
            </a:r>
            <a:r>
              <a:rPr lang="ru-RU" sz="2800" b="1" dirty="0">
                <a:solidFill>
                  <a:srgbClr val="FF0000"/>
                </a:solidFill>
              </a:rPr>
              <a:t>а</a:t>
            </a:r>
            <a:r>
              <a:rPr lang="ru-RU" sz="2800" b="1" dirty="0"/>
              <a:t> </a:t>
            </a:r>
            <a:r>
              <a:rPr lang="ru-RU" sz="2800" b="1" dirty="0" err="1"/>
              <a:t>закінчується</a:t>
            </a:r>
            <a:r>
              <a:rPr lang="ru-RU" sz="2800" b="1" dirty="0"/>
              <a:t> 0</a:t>
            </a:r>
          </a:p>
        </p:txBody>
      </p:sp>
      <p:sp>
        <p:nvSpPr>
          <p:cNvPr id="5" name="Стрелка вправо 4"/>
          <p:cNvSpPr/>
          <p:nvPr/>
        </p:nvSpPr>
        <p:spPr>
          <a:xfrm rot="9187998">
            <a:off x="1646773" y="2626242"/>
            <a:ext cx="1586932" cy="30483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4469183" y="2794260"/>
            <a:ext cx="525090" cy="2901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6757850" y="2796681"/>
            <a:ext cx="525087" cy="28525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663540" y="4648005"/>
            <a:ext cx="7668852" cy="19389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Наприклад: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7030A0"/>
                </a:solidFill>
              </a:rPr>
              <a:t>196 </a:t>
            </a:r>
            <a:r>
              <a:rPr lang="ru-RU" sz="2400" b="1" dirty="0" err="1">
                <a:solidFill>
                  <a:srgbClr val="7030A0"/>
                </a:solidFill>
              </a:rPr>
              <a:t>ділиться</a:t>
            </a:r>
            <a:r>
              <a:rPr lang="ru-RU" sz="2400" b="1" dirty="0">
                <a:solidFill>
                  <a:srgbClr val="7030A0"/>
                </a:solidFill>
              </a:rPr>
              <a:t> на 2, бо 6 — парне;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7030A0"/>
                </a:solidFill>
              </a:rPr>
              <a:t>210 </a:t>
            </a:r>
            <a:r>
              <a:rPr lang="ru-RU" sz="2400" b="1" dirty="0" err="1">
                <a:solidFill>
                  <a:srgbClr val="7030A0"/>
                </a:solidFill>
              </a:rPr>
              <a:t>ділиться</a:t>
            </a:r>
            <a:r>
              <a:rPr lang="ru-RU" sz="2400" b="1" dirty="0">
                <a:solidFill>
                  <a:srgbClr val="7030A0"/>
                </a:solidFill>
              </a:rPr>
              <a:t> на 10, бо </a:t>
            </a:r>
            <a:r>
              <a:rPr lang="ru-RU" sz="2400" b="1" dirty="0" err="1">
                <a:solidFill>
                  <a:srgbClr val="7030A0"/>
                </a:solidFill>
              </a:rPr>
              <a:t>закінчується</a:t>
            </a:r>
            <a:r>
              <a:rPr lang="ru-RU" sz="2400" b="1" dirty="0">
                <a:solidFill>
                  <a:srgbClr val="7030A0"/>
                </a:solidFill>
              </a:rPr>
              <a:t> на 0;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rgbClr val="7030A0"/>
                </a:solidFill>
              </a:rPr>
              <a:t>345 і 230 </a:t>
            </a:r>
            <a:r>
              <a:rPr lang="ru-RU" sz="2400" b="1" dirty="0" err="1" smtClean="0">
                <a:solidFill>
                  <a:srgbClr val="7030A0"/>
                </a:solidFill>
              </a:rPr>
              <a:t>діляться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на </a:t>
            </a:r>
            <a:r>
              <a:rPr lang="ru-RU" sz="2400" b="1" dirty="0" smtClean="0">
                <a:solidFill>
                  <a:srgbClr val="7030A0"/>
                </a:solidFill>
              </a:rPr>
              <a:t>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7030A0"/>
                </a:solidFill>
              </a:rPr>
              <a:t>285 </a:t>
            </a:r>
            <a:r>
              <a:rPr lang="ru-RU" sz="2400" b="1" dirty="0" err="1">
                <a:solidFill>
                  <a:srgbClr val="7030A0"/>
                </a:solidFill>
              </a:rPr>
              <a:t>ділиться</a:t>
            </a:r>
            <a:r>
              <a:rPr lang="ru-RU" sz="2400" b="1" dirty="0">
                <a:solidFill>
                  <a:srgbClr val="7030A0"/>
                </a:solidFill>
              </a:rPr>
              <a:t> на 3, бо 2 + 8 + 5 = 15, а 15 </a:t>
            </a:r>
            <a:r>
              <a:rPr lang="ru-RU" sz="2400" b="1" dirty="0" err="1">
                <a:solidFill>
                  <a:srgbClr val="7030A0"/>
                </a:solidFill>
              </a:rPr>
              <a:t>ділиться</a:t>
            </a:r>
            <a:r>
              <a:rPr lang="ru-RU" sz="2400" b="1" dirty="0">
                <a:solidFill>
                  <a:srgbClr val="7030A0"/>
                </a:solidFill>
              </a:rPr>
              <a:t> на </a:t>
            </a:r>
            <a:r>
              <a:rPr lang="ru-RU" sz="2400" b="1" dirty="0" smtClean="0">
                <a:solidFill>
                  <a:srgbClr val="7030A0"/>
                </a:solidFill>
              </a:rPr>
              <a:t>3.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23479" y="1576778"/>
            <a:ext cx="7396987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— Пригадайте </a:t>
            </a:r>
            <a:r>
              <a:rPr lang="ru-RU" sz="2400" b="1" dirty="0" err="1">
                <a:solidFill>
                  <a:srgbClr val="7030A0"/>
                </a:solidFill>
              </a:rPr>
              <a:t>ознаки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подільності</a:t>
            </a:r>
            <a:r>
              <a:rPr lang="ru-RU" sz="2400" b="1" dirty="0">
                <a:solidFill>
                  <a:srgbClr val="7030A0"/>
                </a:solidFill>
              </a:rPr>
              <a:t> числа на 2, </a:t>
            </a:r>
            <a:r>
              <a:rPr lang="ru-RU" sz="2400" b="1" dirty="0" smtClean="0">
                <a:solidFill>
                  <a:srgbClr val="7030A0"/>
                </a:solidFill>
              </a:rPr>
              <a:t>5, 10, 3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520465" y="3201849"/>
            <a:ext cx="3054025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3</a:t>
            </a:r>
            <a:r>
              <a:rPr lang="ru-RU" sz="2800" b="1" dirty="0"/>
              <a:t> — </a:t>
            </a:r>
            <a:r>
              <a:rPr lang="ru-RU" sz="2800" b="1" dirty="0" err="1"/>
              <a:t>якщо</a:t>
            </a:r>
            <a:r>
              <a:rPr lang="ru-RU" sz="2800" b="1" dirty="0"/>
              <a:t> сума цифр цього числа </a:t>
            </a:r>
            <a:r>
              <a:rPr lang="ru-RU" sz="2800" b="1" dirty="0">
                <a:solidFill>
                  <a:srgbClr val="FFFF00"/>
                </a:solidFill>
              </a:rPr>
              <a:t>а</a:t>
            </a:r>
            <a:r>
              <a:rPr lang="ru-RU" sz="2800" b="1" dirty="0"/>
              <a:t> </a:t>
            </a:r>
            <a:r>
              <a:rPr lang="ru-RU" sz="2800" b="1" dirty="0" err="1"/>
              <a:t>ділиться</a:t>
            </a:r>
            <a:r>
              <a:rPr lang="ru-RU" sz="2800" b="1" dirty="0"/>
              <a:t> на 3</a:t>
            </a:r>
          </a:p>
        </p:txBody>
      </p:sp>
      <p:sp>
        <p:nvSpPr>
          <p:cNvPr id="15" name="Стрелка вправо 14"/>
          <p:cNvSpPr/>
          <p:nvPr/>
        </p:nvSpPr>
        <p:spPr>
          <a:xfrm rot="1698094">
            <a:off x="8090228" y="2578468"/>
            <a:ext cx="1567207" cy="33691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405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63244" y="617682"/>
            <a:ext cx="10169347" cy="7958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247527" y="-655911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81731"/>
          </a:xfrm>
          <a:prstGeom prst="rect">
            <a:avLst/>
          </a:prstGeom>
        </p:spPr>
      </p:pic>
      <p:sp>
        <p:nvSpPr>
          <p:cNvPr id="7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906411" y="2133650"/>
            <a:ext cx="6719617" cy="74163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/>
              <a:t>67, 20, 15, 44, 25, 35, 33, 105, 99, 500</a:t>
            </a:r>
            <a:endParaRPr lang="ru-RU" sz="3200" b="1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75740" y="3669201"/>
            <a:ext cx="2604843" cy="266777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2" name="Прямоугольник 41"/>
          <p:cNvSpPr/>
          <p:nvPr/>
        </p:nvSpPr>
        <p:spPr>
          <a:xfrm>
            <a:off x="910861" y="3141762"/>
            <a:ext cx="9513265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Яка </a:t>
            </a:r>
            <a:r>
              <a:rPr lang="ru-RU" sz="2400" b="1" dirty="0" err="1">
                <a:solidFill>
                  <a:srgbClr val="7030A0"/>
                </a:solidFill>
              </a:rPr>
              <a:t>ознака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подільності</a:t>
            </a:r>
            <a:r>
              <a:rPr lang="ru-RU" sz="2400" b="1" dirty="0">
                <a:solidFill>
                  <a:srgbClr val="7030A0"/>
                </a:solidFill>
              </a:rPr>
              <a:t> числа на 10? </a:t>
            </a:r>
            <a:r>
              <a:rPr lang="ru-RU" sz="24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400" b="1" dirty="0" smtClean="0">
                <a:solidFill>
                  <a:srgbClr val="7030A0"/>
                </a:solidFill>
              </a:rPr>
              <a:t> числа</a:t>
            </a:r>
            <a:r>
              <a:rPr lang="ru-RU" sz="2400" b="1" dirty="0">
                <a:solidFill>
                  <a:srgbClr val="7030A0"/>
                </a:solidFill>
              </a:rPr>
              <a:t>, що </a:t>
            </a:r>
            <a:r>
              <a:rPr lang="ru-RU" sz="2400" b="1" dirty="0" err="1">
                <a:solidFill>
                  <a:srgbClr val="7030A0"/>
                </a:solidFill>
              </a:rPr>
              <a:t>діляться</a:t>
            </a:r>
            <a:r>
              <a:rPr lang="ru-RU" sz="2400" b="1" dirty="0">
                <a:solidFill>
                  <a:srgbClr val="7030A0"/>
                </a:solidFill>
              </a:rPr>
              <a:t> на 10.</a:t>
            </a:r>
          </a:p>
        </p:txBody>
      </p:sp>
      <p:sp>
        <p:nvSpPr>
          <p:cNvPr id="4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921455" y="4850426"/>
            <a:ext cx="2944153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/>
              <a:t>16, 18, 20, 22,…</a:t>
            </a:r>
            <a:endParaRPr lang="ru-RU" sz="3200" b="1" dirty="0"/>
          </a:p>
        </p:txBody>
      </p:sp>
      <p:sp>
        <p:nvSpPr>
          <p:cNvPr id="5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843442" y="4850425"/>
            <a:ext cx="2944153" cy="69485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/>
              <a:t>150, 152, 154,…</a:t>
            </a:r>
            <a:endParaRPr lang="ru-RU" sz="3200" b="1" dirty="0"/>
          </a:p>
        </p:txBody>
      </p:sp>
      <p:sp>
        <p:nvSpPr>
          <p:cNvPr id="5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33950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Ст.13 №56-58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6978" y="1557586"/>
            <a:ext cx="950103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Які з </a:t>
            </a:r>
            <a:r>
              <a:rPr lang="ru-RU" sz="2400" b="1" dirty="0" smtClean="0">
                <a:solidFill>
                  <a:srgbClr val="7030A0"/>
                </a:solidFill>
              </a:rPr>
              <a:t>ряду чисел </a:t>
            </a:r>
            <a:r>
              <a:rPr lang="ru-RU" sz="2400" b="1" dirty="0" err="1" smtClean="0">
                <a:solidFill>
                  <a:srgbClr val="7030A0"/>
                </a:solidFill>
              </a:rPr>
              <a:t>діляться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на </a:t>
            </a:r>
            <a:r>
              <a:rPr lang="ru-RU" sz="2400" b="1" dirty="0" smtClean="0">
                <a:solidFill>
                  <a:srgbClr val="7030A0"/>
                </a:solidFill>
              </a:rPr>
              <a:t>5? Яка </a:t>
            </a:r>
            <a:r>
              <a:rPr lang="ru-RU" sz="2400" b="1" dirty="0" err="1">
                <a:solidFill>
                  <a:srgbClr val="7030A0"/>
                </a:solidFill>
              </a:rPr>
              <a:t>ознака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подільності</a:t>
            </a:r>
            <a:r>
              <a:rPr lang="ru-RU" sz="2400" b="1" dirty="0">
                <a:solidFill>
                  <a:srgbClr val="7030A0"/>
                </a:solidFill>
              </a:rPr>
              <a:t> числа на 5?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944323" y="3861842"/>
            <a:ext cx="6909065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Пригадай, які числа називають </a:t>
            </a:r>
            <a:r>
              <a:rPr lang="ru-RU" sz="2400" b="1" dirty="0" err="1">
                <a:solidFill>
                  <a:srgbClr val="7030A0"/>
                </a:solidFill>
              </a:rPr>
              <a:t>парними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r>
              <a:rPr lang="ru-RU" sz="2400" dirty="0" smtClean="0"/>
              <a:t>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Продовж </a:t>
            </a:r>
            <a:r>
              <a:rPr lang="ru-RU" sz="2400" b="1" dirty="0" err="1">
                <a:solidFill>
                  <a:srgbClr val="7030A0"/>
                </a:solidFill>
              </a:rPr>
              <a:t>кожний</a:t>
            </a:r>
            <a:r>
              <a:rPr lang="ru-RU" sz="2400" b="1" dirty="0">
                <a:solidFill>
                  <a:srgbClr val="7030A0"/>
                </a:solidFill>
              </a:rPr>
              <a:t> ряд чисел ще </a:t>
            </a:r>
            <a:r>
              <a:rPr lang="ru-RU" sz="2400" b="1" dirty="0" err="1">
                <a:solidFill>
                  <a:srgbClr val="7030A0"/>
                </a:solidFill>
              </a:rPr>
              <a:t>п’ятьма</a:t>
            </a:r>
            <a:r>
              <a:rPr lang="ru-RU" sz="2400" b="1" dirty="0">
                <a:solidFill>
                  <a:srgbClr val="7030A0"/>
                </a:solidFill>
              </a:rPr>
              <a:t> числами.</a:t>
            </a:r>
          </a:p>
        </p:txBody>
      </p:sp>
    </p:spTree>
    <p:extLst>
      <p:ext uri="{BB962C8B-B14F-4D97-AF65-F5344CB8AC3E}">
        <p14:creationId xmlns:p14="http://schemas.microsoft.com/office/powerpoint/2010/main" val="3030245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8" grpId="0" animBg="1"/>
      <p:bldP spid="53" grpId="0" animBg="1"/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63244" y="465246"/>
            <a:ext cx="10169347" cy="73230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Склади вирази за схемами й обчисли їх </a:t>
            </a:r>
            <a:r>
              <a:rPr lang="ru-RU" sz="3600" b="1" dirty="0" smtClean="0"/>
              <a:t>значення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247527" y="-655911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81731"/>
          </a:xfrm>
          <a:prstGeom prst="rect">
            <a:avLst/>
          </a:prstGeom>
        </p:spPr>
      </p:pic>
      <p:sp>
        <p:nvSpPr>
          <p:cNvPr id="4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528150" y="4005858"/>
            <a:ext cx="6467737" cy="236094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err="1"/>
              <a:t>Якщо</a:t>
            </a:r>
            <a:r>
              <a:rPr lang="ru-RU" sz="2800" b="1" dirty="0"/>
              <a:t> </a:t>
            </a:r>
            <a:r>
              <a:rPr lang="en-US" sz="2800" b="1" dirty="0"/>
              <a:t>b = 10, </a:t>
            </a:r>
            <a:r>
              <a:rPr lang="ru-RU" sz="2800" b="1" dirty="0"/>
              <a:t>тоді </a:t>
            </a:r>
            <a:r>
              <a:rPr lang="en-US" sz="2800" b="1" dirty="0"/>
              <a:t>b : 5 </a:t>
            </a:r>
            <a:r>
              <a:rPr lang="en-US" sz="2800" b="1" dirty="0" smtClean="0"/>
              <a:t>=</a:t>
            </a:r>
            <a:r>
              <a:rPr lang="en-US" sz="2800" b="1" dirty="0"/>
              <a:t> </a:t>
            </a:r>
            <a:endParaRPr lang="uk-UA" sz="2800" b="1" dirty="0" smtClean="0"/>
          </a:p>
          <a:p>
            <a:r>
              <a:rPr lang="ru-RU" sz="2800" b="1" dirty="0" err="1" smtClean="0"/>
              <a:t>Якщо</a:t>
            </a:r>
            <a:r>
              <a:rPr lang="ru-RU" sz="2800" b="1" dirty="0" smtClean="0"/>
              <a:t> </a:t>
            </a:r>
            <a:r>
              <a:rPr lang="en-US" sz="2800" b="1" dirty="0"/>
              <a:t>b = 15, </a:t>
            </a:r>
            <a:r>
              <a:rPr lang="ru-RU" sz="2800" b="1" dirty="0"/>
              <a:t>тоді </a:t>
            </a:r>
            <a:r>
              <a:rPr lang="en-US" sz="2800" b="1" dirty="0"/>
              <a:t>b : 5 = </a:t>
            </a:r>
            <a:endParaRPr lang="uk-UA" sz="2800" b="1" dirty="0" smtClean="0"/>
          </a:p>
          <a:p>
            <a:r>
              <a:rPr lang="ru-RU" sz="2800" b="1" dirty="0" err="1" smtClean="0"/>
              <a:t>Якщо</a:t>
            </a:r>
            <a:r>
              <a:rPr lang="ru-RU" sz="2800" b="1" dirty="0" smtClean="0"/>
              <a:t> </a:t>
            </a:r>
            <a:r>
              <a:rPr lang="en-US" sz="2800" b="1" dirty="0"/>
              <a:t>b = 30, </a:t>
            </a:r>
            <a:r>
              <a:rPr lang="ru-RU" sz="2800" b="1" dirty="0"/>
              <a:t>тоді </a:t>
            </a:r>
            <a:r>
              <a:rPr lang="en-US" sz="2800" b="1" dirty="0"/>
              <a:t>b : 5 </a:t>
            </a:r>
            <a:r>
              <a:rPr lang="en-US" sz="2800" b="1" dirty="0" smtClean="0"/>
              <a:t>=</a:t>
            </a:r>
            <a:endParaRPr lang="uk-UA" sz="2800" b="1" dirty="0" smtClean="0"/>
          </a:p>
          <a:p>
            <a:r>
              <a:rPr lang="ru-RU" sz="2800" b="1" dirty="0" err="1" smtClean="0"/>
              <a:t>Якщо</a:t>
            </a:r>
            <a:r>
              <a:rPr lang="ru-RU" sz="2800" b="1" dirty="0" smtClean="0"/>
              <a:t> </a:t>
            </a:r>
            <a:r>
              <a:rPr lang="en-US" sz="2800" b="1" dirty="0"/>
              <a:t>b = 0, </a:t>
            </a:r>
            <a:r>
              <a:rPr lang="ru-RU" sz="2800" b="1" dirty="0"/>
              <a:t>тоді </a:t>
            </a:r>
            <a:r>
              <a:rPr lang="en-US" sz="2800" b="1" dirty="0"/>
              <a:t>b : 5 </a:t>
            </a:r>
            <a:r>
              <a:rPr lang="en-US" sz="2800" b="1" dirty="0" smtClean="0"/>
              <a:t>=</a:t>
            </a:r>
            <a:endParaRPr lang="uk-UA" sz="2800" b="1" dirty="0" smtClean="0"/>
          </a:p>
          <a:p>
            <a:r>
              <a:rPr lang="ru-RU" sz="2800" b="1" dirty="0" err="1" smtClean="0"/>
              <a:t>Якщо</a:t>
            </a:r>
            <a:r>
              <a:rPr lang="ru-RU" sz="2800" b="1" dirty="0" smtClean="0"/>
              <a:t> </a:t>
            </a:r>
            <a:r>
              <a:rPr lang="en-US" sz="2800" b="1" dirty="0"/>
              <a:t>b = 100, </a:t>
            </a:r>
            <a:r>
              <a:rPr lang="ru-RU" sz="2800" b="1" dirty="0"/>
              <a:t>тоді </a:t>
            </a:r>
            <a:r>
              <a:rPr lang="en-US" sz="2800" b="1" dirty="0"/>
              <a:t>b : 5 </a:t>
            </a:r>
            <a:r>
              <a:rPr lang="en-US" sz="2800" b="1" dirty="0" smtClean="0"/>
              <a:t>=</a:t>
            </a:r>
            <a:endParaRPr lang="ru-RU" sz="2800" b="1" dirty="0"/>
          </a:p>
        </p:txBody>
      </p:sp>
      <p:sp>
        <p:nvSpPr>
          <p:cNvPr id="5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33950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Ст.14 №59-60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4569" y="3501802"/>
            <a:ext cx="965078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Назви значення </a:t>
            </a:r>
            <a:r>
              <a:rPr lang="ru-RU" sz="2400" b="1" dirty="0" err="1">
                <a:solidFill>
                  <a:srgbClr val="7030A0"/>
                </a:solidFill>
              </a:rPr>
              <a:t>виразу</a:t>
            </a:r>
            <a:r>
              <a:rPr lang="ru-RU" sz="2400" b="1" dirty="0">
                <a:solidFill>
                  <a:srgbClr val="7030A0"/>
                </a:solidFill>
              </a:rPr>
              <a:t> b : 5, </a:t>
            </a:r>
            <a:r>
              <a:rPr lang="ru-RU" sz="2400" b="1" dirty="0" err="1">
                <a:solidFill>
                  <a:srgbClr val="7030A0"/>
                </a:solidFill>
              </a:rPr>
              <a:t>якщо</a:t>
            </a:r>
            <a:r>
              <a:rPr lang="ru-RU" sz="2400" b="1" dirty="0">
                <a:solidFill>
                  <a:srgbClr val="7030A0"/>
                </a:solidFill>
              </a:rPr>
              <a:t> b </a:t>
            </a:r>
            <a:r>
              <a:rPr lang="ru-RU" sz="2400" b="1" dirty="0" err="1">
                <a:solidFill>
                  <a:srgbClr val="7030A0"/>
                </a:solidFill>
              </a:rPr>
              <a:t>набуває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значень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10, 15, 30, 0, 100.</a:t>
            </a:r>
          </a:p>
        </p:txBody>
      </p:sp>
      <p:pic>
        <p:nvPicPr>
          <p:cNvPr id="1026" name="Picture 2" descr="D:\4 клас\3 МАТЕМАТИКА\1 Листопад\1 Повторення вивченого в 3 кл\2026-09-07_22162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913" y="1315936"/>
            <a:ext cx="2347449" cy="207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3 МАТЕМАТИКА\1 Листопад\1 Повторення вивченого в 3 кл\2026-09-07_22165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43" y="1271226"/>
            <a:ext cx="2369609" cy="205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" t="5754" r="6815" b="9804"/>
          <a:stretch/>
        </p:blipFill>
        <p:spPr>
          <a:xfrm>
            <a:off x="9044359" y="1197546"/>
            <a:ext cx="2733720" cy="26645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52855" y="4077866"/>
            <a:ext cx="1257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10 : 5 </a:t>
            </a:r>
            <a:r>
              <a:rPr lang="en-US" sz="2800" b="1" dirty="0" smtClean="0">
                <a:solidFill>
                  <a:srgbClr val="FFFF00"/>
                </a:solidFill>
              </a:rPr>
              <a:t>=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76848" y="4476050"/>
            <a:ext cx="1257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15 : 5 </a:t>
            </a:r>
            <a:r>
              <a:rPr lang="en-US" sz="2800" b="1" dirty="0" smtClean="0">
                <a:solidFill>
                  <a:srgbClr val="FFFF00"/>
                </a:solidFill>
              </a:rPr>
              <a:t>=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99943" y="4922798"/>
            <a:ext cx="1257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30 : 5 </a:t>
            </a:r>
            <a:r>
              <a:rPr lang="en-US" sz="2800" b="1" dirty="0" smtClean="0">
                <a:solidFill>
                  <a:srgbClr val="FFFF00"/>
                </a:solidFill>
              </a:rPr>
              <a:t>=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27935" y="5340146"/>
            <a:ext cx="1074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0 : 5 </a:t>
            </a:r>
            <a:r>
              <a:rPr lang="en-US" sz="2800" b="1" dirty="0" smtClean="0">
                <a:solidFill>
                  <a:srgbClr val="FFFF00"/>
                </a:solidFill>
              </a:rPr>
              <a:t>=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97965" y="5786894"/>
            <a:ext cx="1439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100 : 5 </a:t>
            </a:r>
            <a:r>
              <a:rPr lang="en-US" sz="2800" b="1" dirty="0" smtClean="0">
                <a:solidFill>
                  <a:srgbClr val="FFFF00"/>
                </a:solidFill>
              </a:rPr>
              <a:t>=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585180" y="4053789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2 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544303" y="4476050"/>
            <a:ext cx="5309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 </a:t>
            </a:r>
            <a:r>
              <a:rPr lang="en-US" sz="2800" b="1" dirty="0">
                <a:solidFill>
                  <a:srgbClr val="FFFF00"/>
                </a:solidFill>
              </a:rPr>
              <a:t>3 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82761" y="4883323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6 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216911" y="5340146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0 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919282" y="5774180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20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3797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" grpId="0" animBg="1"/>
      <p:bldP spid="3" grpId="0"/>
      <p:bldP spid="7" grpId="0"/>
      <p:bldP spid="8" grpId="0"/>
      <p:bldP spid="9" grpId="0"/>
      <p:bldP spid="10" grpId="0"/>
      <p:bldP spid="35" grpId="0"/>
      <p:bldP spid="36" grpId="0"/>
      <p:bldP spid="37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9143" y="1168908"/>
            <a:ext cx="10062009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1) У </a:t>
            </a:r>
            <a:r>
              <a:rPr lang="ru-RU" sz="2800" b="1" dirty="0" err="1"/>
              <a:t>виразі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FFFF00"/>
                </a:solidFill>
              </a:rPr>
              <a:t>y : 3 </a:t>
            </a:r>
            <a:r>
              <a:rPr lang="ru-RU" sz="2800" b="1" dirty="0" err="1"/>
              <a:t>значенням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FFFF00"/>
                </a:solidFill>
              </a:rPr>
              <a:t>y</a:t>
            </a:r>
            <a:r>
              <a:rPr lang="ru-RU" sz="2800" b="1" dirty="0"/>
              <a:t> можуть бути числа </a:t>
            </a:r>
            <a:r>
              <a:rPr lang="ru-RU" sz="2800" b="1" dirty="0">
                <a:solidFill>
                  <a:srgbClr val="FFFF00"/>
                </a:solidFill>
              </a:rPr>
              <a:t>3, 18, 33, 300</a:t>
            </a:r>
            <a:r>
              <a:rPr lang="ru-RU" sz="2800" b="1" dirty="0"/>
              <a:t>. Які з чисел 15, 25, 33, 43, 100, 300 не можуть бути </a:t>
            </a:r>
            <a:r>
              <a:rPr lang="ru-RU" sz="2800" b="1" dirty="0" err="1"/>
              <a:t>значеннями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FFFF00"/>
                </a:solidFill>
              </a:rPr>
              <a:t>y</a:t>
            </a:r>
            <a:r>
              <a:rPr lang="ru-RU" sz="2800" b="1" dirty="0"/>
              <a:t> у </a:t>
            </a:r>
            <a:r>
              <a:rPr lang="ru-RU" sz="2800" b="1" dirty="0" err="1"/>
              <a:t>виразі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FFFF00"/>
                </a:solidFill>
              </a:rPr>
              <a:t>y : 3</a:t>
            </a:r>
            <a:r>
              <a:rPr lang="ru-RU" sz="2800" b="1" dirty="0"/>
              <a:t>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63244" y="405458"/>
            <a:ext cx="10169347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Поміркуйте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11059" y="-655911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81731"/>
          </a:xfrm>
          <a:prstGeom prst="rect">
            <a:avLst/>
          </a:prstGeom>
        </p:spPr>
      </p:pic>
      <p:sp>
        <p:nvSpPr>
          <p:cNvPr id="40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411511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Ст.14 №61-62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059143" y="3717826"/>
            <a:ext cx="6689072" cy="432048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Складіть </a:t>
            </a:r>
            <a:r>
              <a:rPr lang="ru-RU" sz="2800" b="1" dirty="0">
                <a:solidFill>
                  <a:srgbClr val="7030A0"/>
                </a:solidFill>
              </a:rPr>
              <a:t>вирази й </a:t>
            </a:r>
            <a:r>
              <a:rPr lang="ru-RU" sz="2800" b="1" dirty="0" err="1" smtClean="0">
                <a:solidFill>
                  <a:srgbClr val="7030A0"/>
                </a:solidFill>
              </a:rPr>
              <a:t>обчисліть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їх </a:t>
            </a:r>
            <a:r>
              <a:rPr lang="ru-RU" sz="2800" b="1" dirty="0" smtClean="0">
                <a:solidFill>
                  <a:srgbClr val="7030A0"/>
                </a:solidFill>
              </a:rPr>
              <a:t>значення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032099" y="4360934"/>
            <a:ext cx="671611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Суму </a:t>
            </a:r>
            <a:r>
              <a:rPr lang="ru-RU" sz="2800" b="1" dirty="0"/>
              <a:t>чисел 80 і 70 </a:t>
            </a:r>
            <a:r>
              <a:rPr lang="ru-RU" sz="2800" b="1" dirty="0" err="1"/>
              <a:t>зменшити</a:t>
            </a:r>
            <a:r>
              <a:rPr lang="ru-RU" sz="2800" b="1" dirty="0"/>
              <a:t> </a:t>
            </a:r>
            <a:r>
              <a:rPr lang="ru-RU" sz="2800" b="1" dirty="0" err="1"/>
              <a:t>втричі</a:t>
            </a:r>
            <a:r>
              <a:rPr lang="ru-RU" sz="2800" b="1" dirty="0"/>
              <a:t>. </a:t>
            </a:r>
            <a:endParaRPr lang="uk-UA" sz="2800" b="1" dirty="0"/>
          </a:p>
          <a:p>
            <a:r>
              <a:rPr lang="ru-RU" sz="2800" b="1" dirty="0" smtClean="0"/>
              <a:t>До </a:t>
            </a:r>
            <a:r>
              <a:rPr lang="ru-RU" sz="2800" b="1" dirty="0"/>
              <a:t>числа 89 </a:t>
            </a:r>
            <a:r>
              <a:rPr lang="ru-RU" sz="2800" b="1" dirty="0" err="1"/>
              <a:t>додати</a:t>
            </a:r>
            <a:r>
              <a:rPr lang="ru-RU" sz="2800" b="1" dirty="0"/>
              <a:t> </a:t>
            </a:r>
            <a:r>
              <a:rPr lang="ru-RU" sz="2800" b="1" dirty="0" err="1"/>
              <a:t>добуток</a:t>
            </a:r>
            <a:r>
              <a:rPr lang="ru-RU" sz="2800" b="1" dirty="0"/>
              <a:t> чисел 12 і 6. </a:t>
            </a:r>
            <a:endParaRPr lang="uk-UA" sz="2800" b="1" dirty="0"/>
          </a:p>
          <a:p>
            <a:r>
              <a:rPr lang="ru-RU" sz="2800" b="1" dirty="0" err="1" smtClean="0"/>
              <a:t>Різницю</a:t>
            </a:r>
            <a:r>
              <a:rPr lang="ru-RU" sz="2800" b="1" dirty="0" smtClean="0"/>
              <a:t> </a:t>
            </a:r>
            <a:r>
              <a:rPr lang="ru-RU" sz="2800" b="1" dirty="0"/>
              <a:t>чисел 100 і 82 </a:t>
            </a:r>
            <a:r>
              <a:rPr lang="ru-RU" sz="2800" b="1" dirty="0" err="1"/>
              <a:t>збільшити</a:t>
            </a:r>
            <a:r>
              <a:rPr lang="ru-RU" sz="2800" b="1" dirty="0"/>
              <a:t> </a:t>
            </a:r>
            <a:r>
              <a:rPr lang="ru-RU" sz="2800" b="1" dirty="0" err="1"/>
              <a:t>вдвічі</a:t>
            </a:r>
            <a:r>
              <a:rPr lang="ru-RU" sz="2800" b="1" dirty="0"/>
              <a:t>. </a:t>
            </a:r>
            <a:endParaRPr lang="uk-UA" sz="2800" b="1" dirty="0"/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995887" y="4077866"/>
            <a:ext cx="2754276" cy="5788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(80+70) : 3 =</a:t>
            </a:r>
            <a:endParaRPr lang="uk-UA" sz="2800" b="1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9978162" y="4133528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50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059352" y="4734405"/>
            <a:ext cx="2724255" cy="5788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89+12 </a:t>
            </a:r>
            <a:r>
              <a:rPr lang="ru-RU" sz="2800" b="1" dirty="0" smtClean="0">
                <a:latin typeface="Calibri"/>
                <a:cs typeface="Calibri"/>
              </a:rPr>
              <a:t>∙ 6 =</a:t>
            </a:r>
            <a:endParaRPr lang="uk-UA" sz="2800" b="1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8951043" y="4562758"/>
            <a:ext cx="550151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72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059352" y="5313287"/>
            <a:ext cx="2857215" cy="5788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(100 – 82) </a:t>
            </a:r>
            <a:r>
              <a:rPr lang="ru-RU" sz="2800" b="1" dirty="0" smtClean="0">
                <a:latin typeface="Calibri"/>
                <a:cs typeface="Calibri"/>
              </a:rPr>
              <a:t>∙ 2=</a:t>
            </a:r>
            <a:endParaRPr lang="uk-UA" sz="2800" b="1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9821960" y="4751850"/>
            <a:ext cx="732893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161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9142" y="2574434"/>
            <a:ext cx="1006200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</a:t>
            </a:r>
            <a:r>
              <a:rPr lang="ru-RU" sz="2800" b="1" dirty="0"/>
              <a:t>) Напиши три будь-які числа та </a:t>
            </a:r>
            <a:r>
              <a:rPr lang="ru-RU" sz="2800" b="1" dirty="0" err="1"/>
              <a:t>з’ясуй</a:t>
            </a:r>
            <a:r>
              <a:rPr lang="ru-RU" sz="2800" b="1" dirty="0"/>
              <a:t>, чи </a:t>
            </a:r>
            <a:r>
              <a:rPr lang="ru-RU" sz="2800" b="1" dirty="0" smtClean="0"/>
              <a:t>можуть </a:t>
            </a:r>
            <a:r>
              <a:rPr lang="ru-RU" sz="2800" b="1" dirty="0"/>
              <a:t>вони бути </a:t>
            </a:r>
            <a:r>
              <a:rPr lang="ru-RU" sz="2800" b="1" dirty="0" err="1"/>
              <a:t>значеннями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FFFF00"/>
                </a:solidFill>
              </a:rPr>
              <a:t>y</a:t>
            </a:r>
            <a:r>
              <a:rPr lang="ru-RU" sz="2800" b="1" dirty="0"/>
              <a:t> у цьому </a:t>
            </a:r>
            <a:r>
              <a:rPr lang="ru-RU" sz="2800" b="1" dirty="0" err="1"/>
              <a:t>виразі</a:t>
            </a:r>
            <a:r>
              <a:rPr lang="ru-RU" sz="2800" b="1" dirty="0"/>
              <a:t>.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8726081" y="5141196"/>
            <a:ext cx="550151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18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0279777" y="5283121"/>
            <a:ext cx="550151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36</a:t>
            </a:r>
            <a:endParaRPr lang="uk-UA" sz="2800" b="1" dirty="0">
              <a:solidFill>
                <a:srgbClr val="FFFF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382794" y="3717826"/>
            <a:ext cx="733573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smtClean="0">
                <a:solidFill>
                  <a:srgbClr val="FFFF00"/>
                </a:solidFill>
              </a:rPr>
              <a:t>150</a:t>
            </a:r>
            <a:endParaRPr lang="uk-UA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8121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8" grpId="0" animBg="1"/>
      <p:bldP spid="80" grpId="0"/>
      <p:bldP spid="81" grpId="0" animBg="1"/>
      <p:bldP spid="82" grpId="0"/>
      <p:bldP spid="83" grpId="0" animBg="1"/>
      <p:bldP spid="84" grpId="0"/>
      <p:bldP spid="4" grpId="0" animBg="1"/>
      <p:bldP spid="43" grpId="0"/>
      <p:bldP spid="44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1589" y="1269554"/>
            <a:ext cx="1042790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На </a:t>
            </a:r>
            <a:r>
              <a:rPr lang="ru-RU" sz="2800" b="1" dirty="0" err="1"/>
              <a:t>кондитерській</a:t>
            </a:r>
            <a:r>
              <a:rPr lang="ru-RU" sz="2800" b="1" dirty="0"/>
              <a:t> </a:t>
            </a:r>
            <a:r>
              <a:rPr lang="ru-RU" sz="2800" b="1" dirty="0" err="1"/>
              <a:t>фабриці</a:t>
            </a:r>
            <a:r>
              <a:rPr lang="ru-RU" sz="2800" b="1" dirty="0"/>
              <a:t> </a:t>
            </a:r>
            <a:r>
              <a:rPr lang="ru-RU" sz="2800" b="1" dirty="0" err="1"/>
              <a:t>виготовили</a:t>
            </a:r>
            <a:r>
              <a:rPr lang="ru-RU" sz="2800" b="1" dirty="0"/>
              <a:t> </a:t>
            </a:r>
            <a:r>
              <a:rPr lang="ru-RU" sz="2800" b="1" dirty="0" err="1"/>
              <a:t>грушевий</a:t>
            </a:r>
            <a:r>
              <a:rPr lang="ru-RU" sz="2800" b="1" dirty="0"/>
              <a:t> </a:t>
            </a:r>
            <a:r>
              <a:rPr lang="ru-RU" sz="2800" b="1" dirty="0" err="1"/>
              <a:t>зефір</a:t>
            </a:r>
            <a:r>
              <a:rPr lang="ru-RU" sz="2800" b="1" dirty="0"/>
              <a:t> і </a:t>
            </a:r>
            <a:r>
              <a:rPr lang="ru-RU" sz="2800" b="1" dirty="0" err="1"/>
              <a:t>розклали</a:t>
            </a:r>
            <a:r>
              <a:rPr lang="ru-RU" sz="2800" b="1" dirty="0"/>
              <a:t> його у 100 коробок, по 7 кг у </a:t>
            </a:r>
            <a:r>
              <a:rPr lang="ru-RU" sz="2800" b="1" dirty="0" err="1"/>
              <a:t>кожну</a:t>
            </a:r>
            <a:r>
              <a:rPr lang="ru-RU" sz="2800" b="1" dirty="0"/>
              <a:t>. У </a:t>
            </a:r>
            <a:r>
              <a:rPr lang="ru-RU" sz="2800" b="1" dirty="0" err="1"/>
              <a:t>магазини</a:t>
            </a:r>
            <a:r>
              <a:rPr lang="ru-RU" sz="2800" b="1" dirty="0"/>
              <a:t> повезли 4 ц </a:t>
            </a:r>
            <a:r>
              <a:rPr lang="ru-RU" sz="2800" b="1" dirty="0" err="1"/>
              <a:t>зефіру</a:t>
            </a:r>
            <a:r>
              <a:rPr lang="ru-RU" sz="2800" b="1" dirty="0"/>
              <a:t>. Яка </a:t>
            </a:r>
            <a:r>
              <a:rPr lang="ru-RU" sz="2800" b="1" dirty="0" err="1"/>
              <a:t>маса</a:t>
            </a:r>
            <a:r>
              <a:rPr lang="ru-RU" sz="2800" b="1" dirty="0"/>
              <a:t> грушевого </a:t>
            </a:r>
            <a:r>
              <a:rPr lang="ru-RU" sz="2800" b="1" dirty="0" err="1"/>
              <a:t>зефіру</a:t>
            </a:r>
            <a:r>
              <a:rPr lang="ru-RU" sz="2800" b="1" dirty="0"/>
              <a:t> </a:t>
            </a:r>
            <a:r>
              <a:rPr lang="ru-RU" sz="2800" b="1" dirty="0" err="1"/>
              <a:t>залишилася</a:t>
            </a:r>
            <a:r>
              <a:rPr lang="ru-RU" sz="2800" b="1" dirty="0"/>
              <a:t> на </a:t>
            </a:r>
            <a:r>
              <a:rPr lang="ru-RU" sz="2800" b="1" dirty="0" err="1"/>
              <a:t>фабриці</a:t>
            </a:r>
            <a:r>
              <a:rPr lang="ru-RU" sz="2800" b="1" dirty="0"/>
              <a:t>?</a:t>
            </a: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79463" y="405458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err="1" smtClean="0"/>
              <a:t>Розв’яжіть</a:t>
            </a:r>
            <a:r>
              <a:rPr lang="ru-RU" sz="3600" b="1" dirty="0" smtClean="0"/>
              <a:t> задачу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Ст.14 №63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31589" y="2738296"/>
            <a:ext cx="3698591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Було — 100кор. </a:t>
            </a:r>
            <a:r>
              <a:rPr lang="ru-RU" sz="2800" b="1" dirty="0"/>
              <a:t>по </a:t>
            </a:r>
            <a:r>
              <a:rPr lang="ru-RU" sz="2800" b="1" dirty="0" smtClean="0"/>
              <a:t>7кг</a:t>
            </a:r>
          </a:p>
          <a:p>
            <a:r>
              <a:rPr lang="ru-RU" sz="2800" b="1" dirty="0" smtClean="0"/>
              <a:t>Повезли — 4ц </a:t>
            </a:r>
          </a:p>
          <a:p>
            <a:r>
              <a:rPr lang="uk-UA" sz="2800" b="1" dirty="0" err="1" smtClean="0"/>
              <a:t>Залишил</a:t>
            </a:r>
            <a:r>
              <a:rPr lang="uk-UA" sz="2800" b="1" dirty="0" smtClean="0"/>
              <a:t> – ?кг</a:t>
            </a:r>
            <a:endParaRPr lang="ru-RU" sz="28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007594" y="2720577"/>
            <a:ext cx="129614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- було.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23879" y="2709714"/>
            <a:ext cx="181331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1) 7 </a:t>
            </a:r>
            <a:r>
              <a:rPr lang="ru-RU" sz="2800" b="1" dirty="0">
                <a:solidFill>
                  <a:schemeClr val="bg1"/>
                </a:solidFill>
              </a:rPr>
              <a:t>· </a:t>
            </a:r>
            <a:r>
              <a:rPr lang="ru-RU" sz="2800" b="1" dirty="0" smtClean="0">
                <a:solidFill>
                  <a:schemeClr val="bg1"/>
                </a:solidFill>
              </a:rPr>
              <a:t>100 </a:t>
            </a:r>
            <a:r>
              <a:rPr lang="ru-RU" sz="2800" b="1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2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537196" y="2720577"/>
            <a:ext cx="1444354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700 (кг)</a:t>
            </a:r>
            <a:endParaRPr lang="ru-RU" sz="2800" b="1" dirty="0"/>
          </a:p>
        </p:txBody>
      </p:sp>
      <p:sp>
        <p:nvSpPr>
          <p:cNvPr id="2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933733" y="4653930"/>
            <a:ext cx="1945717" cy="56583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err="1" smtClean="0"/>
              <a:t>Відповідь</a:t>
            </a:r>
            <a:r>
              <a:rPr lang="ru-RU" sz="2800" b="1" dirty="0" smtClean="0"/>
              <a:t>: </a:t>
            </a:r>
            <a:endParaRPr lang="ru-RU" sz="2800" b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726313" y="3818658"/>
            <a:ext cx="226215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2) 700 – 400 </a:t>
            </a:r>
            <a:r>
              <a:rPr lang="ru-RU" sz="2800" b="1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3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6984084" y="3852840"/>
            <a:ext cx="1412203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300 (кг)</a:t>
            </a:r>
            <a:endParaRPr lang="ru-RU" sz="2800" b="1" dirty="0"/>
          </a:p>
        </p:txBody>
      </p:sp>
      <p:sp>
        <p:nvSpPr>
          <p:cNvPr id="3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727939" y="3261758"/>
            <a:ext cx="2021422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4ц =</a:t>
            </a:r>
            <a:r>
              <a:rPr lang="ru-RU" sz="2800" b="1" dirty="0"/>
              <a:t> </a:t>
            </a:r>
            <a:r>
              <a:rPr lang="ru-RU" sz="2800" b="1" dirty="0" smtClean="0"/>
              <a:t>400кг </a:t>
            </a:r>
            <a:endParaRPr lang="ru-RU" sz="2800" b="1" dirty="0"/>
          </a:p>
        </p:txBody>
      </p:sp>
      <p:sp>
        <p:nvSpPr>
          <p:cNvPr id="3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912027" y="4670498"/>
            <a:ext cx="6420364" cy="56583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smtClean="0"/>
              <a:t>на </a:t>
            </a:r>
            <a:r>
              <a:rPr lang="ru-RU" sz="2800" b="1" dirty="0" err="1" smtClean="0"/>
              <a:t>фабриці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залишилося</a:t>
            </a:r>
            <a:r>
              <a:rPr lang="ru-RU" sz="2800" b="1" dirty="0" smtClean="0"/>
              <a:t> 300кг </a:t>
            </a:r>
            <a:r>
              <a:rPr lang="ru-RU" sz="2800" b="1" dirty="0" err="1" smtClean="0"/>
              <a:t>зефіру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6127" y="5306465"/>
            <a:ext cx="9800440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7030A0"/>
                </a:solidFill>
              </a:rPr>
              <a:t>Утворіть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нові</a:t>
            </a:r>
            <a:r>
              <a:rPr lang="ru-RU" sz="2400" b="1" dirty="0">
                <a:solidFill>
                  <a:srgbClr val="7030A0"/>
                </a:solidFill>
              </a:rPr>
              <a:t> задачі, </a:t>
            </a:r>
            <a:r>
              <a:rPr lang="ru-RU" sz="2400" b="1" dirty="0" err="1">
                <a:solidFill>
                  <a:srgbClr val="7030A0"/>
                </a:solidFill>
              </a:rPr>
              <a:t>замінивши</a:t>
            </a:r>
            <a:r>
              <a:rPr lang="ru-RU" sz="2400" b="1" dirty="0">
                <a:solidFill>
                  <a:srgbClr val="7030A0"/>
                </a:solidFill>
              </a:rPr>
              <a:t> число 7 в </a:t>
            </a:r>
            <a:r>
              <a:rPr lang="ru-RU" sz="2400" b="1" dirty="0" err="1" smtClean="0">
                <a:solidFill>
                  <a:srgbClr val="7030A0"/>
                </a:solidFill>
              </a:rPr>
              <a:t>умові</a:t>
            </a:r>
            <a:r>
              <a:rPr lang="ru-RU" sz="2400" b="1" dirty="0">
                <a:solidFill>
                  <a:srgbClr val="7030A0"/>
                </a:solidFill>
              </a:rPr>
              <a:t>: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а</a:t>
            </a:r>
            <a:r>
              <a:rPr lang="ru-RU" sz="2400" b="1" dirty="0">
                <a:solidFill>
                  <a:srgbClr val="FF0000"/>
                </a:solidFill>
              </a:rPr>
              <a:t>) на число 6; б) на число 5; в) на число 4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err="1" smtClean="0">
                <a:solidFill>
                  <a:srgbClr val="7030A0"/>
                </a:solidFill>
              </a:rPr>
              <a:t>Розв’яжіть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утворені</a:t>
            </a:r>
            <a:r>
              <a:rPr lang="ru-RU" sz="2400" b="1" dirty="0">
                <a:solidFill>
                  <a:srgbClr val="7030A0"/>
                </a:solidFill>
              </a:rPr>
              <a:t> задачі. </a:t>
            </a:r>
            <a:r>
              <a:rPr lang="ru-RU" sz="2400" b="1" dirty="0" smtClean="0">
                <a:solidFill>
                  <a:srgbClr val="7030A0"/>
                </a:solidFill>
              </a:rPr>
              <a:t>Як </a:t>
            </a:r>
            <a:r>
              <a:rPr lang="ru-RU" sz="2400" b="1" dirty="0">
                <a:solidFill>
                  <a:srgbClr val="7030A0"/>
                </a:solidFill>
              </a:rPr>
              <a:t>змінюється </a:t>
            </a:r>
            <a:r>
              <a:rPr lang="ru-RU" sz="2400" b="1" dirty="0" err="1" smtClean="0">
                <a:solidFill>
                  <a:srgbClr val="7030A0"/>
                </a:solidFill>
              </a:rPr>
              <a:t>відповідь</a:t>
            </a:r>
            <a:r>
              <a:rPr lang="ru-RU" sz="2400" b="1" dirty="0">
                <a:solidFill>
                  <a:srgbClr val="7030A0"/>
                </a:solidFill>
              </a:rPr>
              <a:t>? Зробіть висновок.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06815" y="4147278"/>
            <a:ext cx="216437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7 </a:t>
            </a:r>
            <a:r>
              <a:rPr lang="ru-RU" sz="2800" b="1" dirty="0">
                <a:solidFill>
                  <a:schemeClr val="bg1"/>
                </a:solidFill>
              </a:rPr>
              <a:t>· </a:t>
            </a:r>
            <a:r>
              <a:rPr lang="ru-RU" sz="2800" b="1" dirty="0" smtClean="0">
                <a:solidFill>
                  <a:schemeClr val="bg1"/>
                </a:solidFill>
              </a:rPr>
              <a:t>100–400=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071190" y="4152437"/>
            <a:ext cx="1412203" cy="50149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/>
              <a:t>300 (кг)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42450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" grpId="0" animBg="1"/>
      <p:bldP spid="22" grpId="0" animBg="1"/>
      <p:bldP spid="25" grpId="0" animBg="1"/>
      <p:bldP spid="27" grpId="0" animBg="1"/>
      <p:bldP spid="31" grpId="0" animBg="1"/>
      <p:bldP spid="32" grpId="0" animBg="1"/>
      <p:bldP spid="33" grpId="0" animBg="1"/>
      <p:bldP spid="4" grpId="0" animBg="1"/>
      <p:bldP spid="34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/>
              <a:t>Практична робота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79463" y="1413570"/>
            <a:ext cx="10078948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Виготовте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макет </a:t>
            </a:r>
            <a:r>
              <a:rPr lang="ru-RU" sz="2800" b="1" dirty="0" err="1">
                <a:solidFill>
                  <a:srgbClr val="7030A0"/>
                </a:solidFill>
              </a:rPr>
              <a:t>фігури</a:t>
            </a:r>
            <a:r>
              <a:rPr lang="ru-RU" sz="2800" b="1" dirty="0">
                <a:solidFill>
                  <a:srgbClr val="7030A0"/>
                </a:solidFill>
              </a:rPr>
              <a:t>, що має форму конуса, </a:t>
            </a:r>
            <a:r>
              <a:rPr lang="ru-RU" sz="2800" b="1" dirty="0" err="1">
                <a:solidFill>
                  <a:srgbClr val="7030A0"/>
                </a:solidFill>
              </a:rPr>
              <a:t>скориставшись</a:t>
            </a:r>
            <a:r>
              <a:rPr lang="ru-RU" sz="2800" b="1" dirty="0">
                <a:solidFill>
                  <a:srgbClr val="7030A0"/>
                </a:solidFill>
              </a:rPr>
              <a:t> малюнком.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311" y="2565698"/>
            <a:ext cx="3215151" cy="2754599"/>
          </a:xfrm>
          <a:prstGeom prst="rect">
            <a:avLst/>
          </a:prstGeom>
        </p:spPr>
      </p:pic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Ст.15 №64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4 клас\3 МАТЕМАТИКА\1 Листопад\1 Повторення вивченого в 3 кл\2026-09-07_2309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30" y="2464181"/>
            <a:ext cx="7851919" cy="355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614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5878066"/>
            <a:ext cx="1647529" cy="97105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Ч.1 Ст.15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9463" y="1557586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4 клас\3 МАТЕМАТИКА\1 Листопад\1 Повторення вивченого в 3 кл\2026-09-07_2310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097" y="1525567"/>
            <a:ext cx="8458510" cy="287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906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9048" y="494643"/>
            <a:ext cx="9776608" cy="67720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Вправа </a:t>
            </a:r>
            <a:r>
              <a:rPr lang="uk-UA" sz="3600" b="1" dirty="0" smtClean="0">
                <a:solidFill>
                  <a:schemeClr val="bg1"/>
                </a:solidFill>
              </a:rPr>
              <a:t>«Незакінчене речення». Рефлексія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74591" y="1238524"/>
            <a:ext cx="8044287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159" y="5140842"/>
            <a:ext cx="175145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складно!</a:t>
            </a:r>
            <a:endParaRPr lang="ru-RU" sz="2800" b="1" dirty="0"/>
          </a:p>
        </p:txBody>
      </p:sp>
      <p:pic>
        <p:nvPicPr>
          <p:cNvPr id="1030" name="Picture 6" descr="D:\Картинки до тестів\Палець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0" y="3114452"/>
            <a:ext cx="1208776" cy="213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Картинки до тестів\Палець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285" y="3054406"/>
            <a:ext cx="1324067" cy="22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Картинки до тестів\Пальці 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441">
            <a:off x="5334305" y="3084731"/>
            <a:ext cx="1438203" cy="236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Картинки до тестів\Пальці 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81">
            <a:off x="7340746" y="3091018"/>
            <a:ext cx="1544693" cy="235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Картинки до тестів\Пальці 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54">
            <a:off x="9491575" y="3099936"/>
            <a:ext cx="1650896" cy="222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276597" y="5109492"/>
            <a:ext cx="1702616" cy="95410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/>
              <a:t>Все було легко! 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94472" y="5085501"/>
            <a:ext cx="1867557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Відчуваю втому 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506925" y="4894047"/>
            <a:ext cx="1697983" cy="1384995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У </a:t>
            </a:r>
            <a:r>
              <a:rPr lang="uk-UA" sz="2800" b="1" dirty="0"/>
              <a:t>мене все </a:t>
            </a:r>
            <a:r>
              <a:rPr lang="uk-UA" sz="2800" b="1" dirty="0" smtClean="0"/>
              <a:t>вийшло</a:t>
            </a:r>
            <a:endParaRPr lang="ru-RU" sz="28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257965" y="5085309"/>
            <a:ext cx="1610955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цікаво!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31065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9174</TotalTime>
  <Words>776</Words>
  <Application>Microsoft Office PowerPoint</Application>
  <PresentationFormat>Произвольный</PresentationFormat>
  <Paragraphs>125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789</cp:revision>
  <dcterms:created xsi:type="dcterms:W3CDTF">2025-08-27T14:01:18Z</dcterms:created>
  <dcterms:modified xsi:type="dcterms:W3CDTF">2026-09-08T07:50:55Z</dcterms:modified>
</cp:coreProperties>
</file>