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872" r:id="rId3"/>
    <p:sldId id="873" r:id="rId4"/>
    <p:sldId id="286" r:id="rId5"/>
    <p:sldId id="828" r:id="rId6"/>
    <p:sldId id="877" r:id="rId7"/>
    <p:sldId id="875" r:id="rId8"/>
    <p:sldId id="878" r:id="rId9"/>
    <p:sldId id="876" r:id="rId10"/>
    <p:sldId id="871" r:id="rId11"/>
    <p:sldId id="863" r:id="rId12"/>
    <p:sldId id="866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ЗНАХОДЖЕННЯ ЦІЛОГО ЗА ЙОГО ЧАСТИНОЮ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ПОРІВНЯННЯ ЗАДАЧ НА ЗНАХОДЖЕННЯ ЧАСТИНИ ЧИСЛА ТА ЗНАХОДЖЕННЯ ЦІЛОГО ЗА ЙОГО ЧАСТИНОЮ</a:t>
          </a:r>
          <a:endParaRPr lang="uk-UA" sz="24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3200" dirty="0" smtClean="0"/>
            <a:t>ЗНАХОДЖЕННЯ ЧАСТИНИ ЧИСЛА</a:t>
          </a:r>
          <a:endParaRPr lang="ru-RU" sz="32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dirty="0" smtClean="0"/>
            <a:t>ЗНАХОДЖЕННЯ ЗНАЧЕНЬ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34421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2657" custLinFactX="-127897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65142" custLinFactX="-126861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620550" y="986899"/>
          <a:ext cx="4273486" cy="2299686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ЗНАХОДЖЕННЯ ЗНАЧЕНЬ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607450" y="854696"/>
        <a:ext cx="2299686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829881" y="829881"/>
          <a:ext cx="4273486" cy="261372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ЗНАХОДЖЕННЯ ЧАСТИНИ ЧИСЛА</a:t>
          </a:r>
          <a:endParaRPr lang="ru-RU" sz="3200" b="1" kern="1200" dirty="0">
            <a:solidFill>
              <a:schemeClr val="bg1"/>
            </a:solidFill>
          </a:endParaRPr>
        </a:p>
      </dsp:txBody>
      <dsp:txXfrm rot="5400000">
        <a:off x="1" y="854696"/>
        <a:ext cx="261372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84324" y="745367"/>
          <a:ext cx="4273486" cy="2782750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ЗНАХОДЖЕННЯ ЦІЛОГО ЗА ЙОГО ЧАСТИНОЮ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29692" y="854696"/>
        <a:ext cx="2782750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934366" y="724110"/>
          <a:ext cx="4273486" cy="2825264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ПОРІВНЯННЯ ЗАДАЧ НА ЗНАХОДЖЕННЯ ЧАСТИНИ ЧИСЛА ТА ЗНАХОДЖЕННЯ ЦІЛОГО ЗА ЙОГО ЧАСТИНОЮ</a:t>
          </a:r>
          <a:endParaRPr lang="uk-UA" sz="2400" b="1" kern="1200" dirty="0">
            <a:solidFill>
              <a:schemeClr val="bg1"/>
            </a:solidFill>
          </a:endParaRPr>
        </a:p>
      </dsp:txBody>
      <dsp:txXfrm rot="5400000">
        <a:off x="5658477" y="854696"/>
        <a:ext cx="2825264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649071" cy="120031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3600" b="1" dirty="0">
                <a:solidFill>
                  <a:srgbClr val="7030A0"/>
                </a:solidFill>
              </a:rPr>
              <a:t>Знаходження частини числа та числа за його частиною. Знаходження значень виразів. 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77057" y="3573810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7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</a:t>
            </a:r>
            <a:r>
              <a:rPr lang="uk-UA" sz="3200" b="1" dirty="0" err="1">
                <a:solidFill>
                  <a:srgbClr val="7030A0"/>
                </a:solidFill>
                <a:cs typeface="Times New Roman" panose="02020603050405020304" pitchFamily="18" charset="0"/>
              </a:rPr>
              <a:t>смайлика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 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www.equilibrium-oakville.com/s/img/emotion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7" y="2493690"/>
            <a:ext cx="10517640" cy="251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79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Ст.15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9" name="Picture 2" descr="D:\4 клас\3 МАТЕМАТИКА\1 Листопад\1 Повторення вивченого в 3 кл\2026-09-07_231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07" y="1481372"/>
            <a:ext cx="10075268" cy="342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517" y="1481372"/>
            <a:ext cx="1494666" cy="232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282687168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261723" y="-642357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580132" y="-664526"/>
            <a:ext cx="454720" cy="56779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498167" y="2852886"/>
            <a:ext cx="295008" cy="368366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50806" y="-690974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84646" y="-703675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768527" y="-696991"/>
            <a:ext cx="454720" cy="5677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1" y="330940"/>
            <a:ext cx="10237155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/>
              <a:t>Приготуйте</a:t>
            </a:r>
            <a:r>
              <a:rPr lang="ru-RU" sz="3600" b="1" dirty="0"/>
              <a:t> салат за рецептом, </a:t>
            </a:r>
            <a:r>
              <a:rPr lang="ru-RU" sz="3600" b="1" dirty="0" err="1"/>
              <a:t>записуючи</a:t>
            </a:r>
            <a:r>
              <a:rPr lang="ru-RU" sz="3600" b="1" dirty="0"/>
              <a:t> </a:t>
            </a:r>
            <a:r>
              <a:rPr lang="ru-RU" sz="3600" b="1" dirty="0" smtClean="0"/>
              <a:t>числа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94380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625883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62453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sp>
        <p:nvSpPr>
          <p:cNvPr id="7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11934" y="3404401"/>
            <a:ext cx="10278148" cy="205846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err="1"/>
              <a:t>Візьміть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FFFF00"/>
                </a:solidFill>
              </a:rPr>
              <a:t>2</a:t>
            </a:r>
            <a:r>
              <a:rPr lang="ru-RU" sz="2400" b="1" dirty="0"/>
              <a:t> червоні </a:t>
            </a:r>
            <a:r>
              <a:rPr lang="ru-RU" sz="2400" b="1" dirty="0" err="1"/>
              <a:t>помідори</a:t>
            </a:r>
            <a:r>
              <a:rPr lang="ru-RU" sz="2400" b="1" dirty="0"/>
              <a:t>, </a:t>
            </a:r>
            <a:r>
              <a:rPr lang="ru-RU" sz="2400" b="1" dirty="0" err="1"/>
              <a:t>наріжте</a:t>
            </a:r>
            <a:r>
              <a:rPr lang="ru-RU" sz="2400" b="1" dirty="0"/>
              <a:t> і </a:t>
            </a:r>
            <a:r>
              <a:rPr lang="ru-RU" sz="2400" b="1" dirty="0" err="1"/>
              <a:t>покладіть</a:t>
            </a:r>
            <a:r>
              <a:rPr lang="ru-RU" sz="2400" b="1" dirty="0"/>
              <a:t> у </a:t>
            </a:r>
            <a:r>
              <a:rPr lang="ru-RU" sz="2400" b="1" dirty="0" err="1"/>
              <a:t>тарілку</a:t>
            </a:r>
            <a:r>
              <a:rPr lang="ru-RU" sz="2400" b="1" dirty="0"/>
              <a:t>, потім </a:t>
            </a:r>
            <a:r>
              <a:rPr lang="ru-RU" sz="2400" b="1" dirty="0" err="1"/>
              <a:t>візьміть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FFFF00"/>
                </a:solidFill>
              </a:rPr>
              <a:t>одну другу </a:t>
            </a:r>
            <a:r>
              <a:rPr lang="ru-RU" sz="2400" b="1" dirty="0" err="1"/>
              <a:t>огірка</a:t>
            </a:r>
            <a:r>
              <a:rPr lang="ru-RU" sz="2400" b="1" dirty="0"/>
              <a:t> і </a:t>
            </a:r>
            <a:r>
              <a:rPr lang="ru-RU" sz="2400" b="1" dirty="0" err="1" smtClean="0"/>
              <a:t>наріжте</a:t>
            </a:r>
            <a:r>
              <a:rPr lang="ru-RU" sz="2400" b="1" dirty="0" smtClean="0"/>
              <a:t> </a:t>
            </a:r>
            <a:r>
              <a:rPr lang="ru-RU" sz="2400" b="1" dirty="0"/>
              <a:t>в </a:t>
            </a:r>
            <a:r>
              <a:rPr lang="ru-RU" sz="2400" b="1" dirty="0" err="1"/>
              <a:t>тарілку</a:t>
            </a:r>
            <a:r>
              <a:rPr lang="ru-RU" sz="2400" b="1" dirty="0"/>
              <a:t>. </a:t>
            </a:r>
            <a:r>
              <a:rPr lang="ru-RU" sz="2400" b="1" dirty="0" err="1"/>
              <a:t>Розріжте</a:t>
            </a:r>
            <a:r>
              <a:rPr lang="ru-RU" sz="2400" b="1" dirty="0"/>
              <a:t> </a:t>
            </a:r>
            <a:r>
              <a:rPr lang="ru-RU" sz="2400" b="1" dirty="0" err="1"/>
              <a:t>перець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FFFF00"/>
                </a:solidFill>
              </a:rPr>
              <a:t>на 3 </a:t>
            </a:r>
            <a:r>
              <a:rPr lang="ru-RU" sz="2400" b="1" dirty="0" err="1" smtClean="0">
                <a:solidFill>
                  <a:srgbClr val="FFFF00"/>
                </a:solidFill>
              </a:rPr>
              <a:t>частини</a:t>
            </a:r>
            <a:r>
              <a:rPr lang="ru-RU" sz="2400" b="1" dirty="0" smtClean="0"/>
              <a:t>, </a:t>
            </a:r>
            <a:r>
              <a:rPr lang="ru-RU" sz="2400" b="1" dirty="0" err="1"/>
              <a:t>візьміть</a:t>
            </a:r>
            <a:r>
              <a:rPr lang="ru-RU" sz="2400" b="1" dirty="0"/>
              <a:t> з них </a:t>
            </a:r>
            <a:r>
              <a:rPr lang="ru-RU" sz="2400" b="1" dirty="0">
                <a:solidFill>
                  <a:srgbClr val="FFFF00"/>
                </a:solidFill>
              </a:rPr>
              <a:t>одну </a:t>
            </a:r>
            <a:r>
              <a:rPr lang="ru-RU" sz="2400" b="1" dirty="0" err="1">
                <a:solidFill>
                  <a:srgbClr val="FFFF00"/>
                </a:solidFill>
              </a:rPr>
              <a:t>частину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і </a:t>
            </a:r>
            <a:r>
              <a:rPr lang="ru-RU" sz="2400" b="1" dirty="0" err="1"/>
              <a:t>подрібніть</a:t>
            </a:r>
            <a:r>
              <a:rPr lang="ru-RU" sz="2400" b="1" dirty="0"/>
              <a:t> у </a:t>
            </a:r>
            <a:r>
              <a:rPr lang="ru-RU" sz="2400" b="1" dirty="0" err="1"/>
              <a:t>тарілку</a:t>
            </a:r>
            <a:r>
              <a:rPr lang="ru-RU" sz="2400" b="1" dirty="0"/>
              <a:t>. Тепер </a:t>
            </a:r>
            <a:r>
              <a:rPr lang="ru-RU" sz="2400" b="1" dirty="0" err="1"/>
              <a:t>візьміть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FFFF00"/>
                </a:solidFill>
              </a:rPr>
              <a:t>одну </a:t>
            </a:r>
            <a:r>
              <a:rPr lang="ru-RU" sz="2400" b="1" dirty="0" err="1">
                <a:solidFill>
                  <a:srgbClr val="FFFF00"/>
                </a:solidFill>
              </a:rPr>
              <a:t>шосту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/>
              <a:t>частину</a:t>
            </a:r>
            <a:r>
              <a:rPr lang="ru-RU" sz="2400" b="1" dirty="0"/>
              <a:t> </a:t>
            </a:r>
            <a:r>
              <a:rPr lang="ru-RU" sz="2400" b="1" dirty="0" err="1"/>
              <a:t>зеленої</a:t>
            </a:r>
            <a:r>
              <a:rPr lang="ru-RU" sz="2400" b="1" dirty="0"/>
              <a:t> </a:t>
            </a:r>
            <a:r>
              <a:rPr lang="ru-RU" sz="2400" b="1" dirty="0" err="1"/>
              <a:t>цибулі</a:t>
            </a:r>
            <a:r>
              <a:rPr lang="ru-RU" sz="2400" b="1" dirty="0"/>
              <a:t> та </a:t>
            </a:r>
            <a:r>
              <a:rPr lang="ru-RU" sz="2400" b="1" dirty="0" err="1"/>
              <a:t>покладіть</a:t>
            </a:r>
            <a:r>
              <a:rPr lang="ru-RU" sz="2400" b="1" dirty="0"/>
              <a:t> </a:t>
            </a:r>
            <a:r>
              <a:rPr lang="ru-RU" sz="2400" b="1" dirty="0" err="1"/>
              <a:t>зверху</a:t>
            </a:r>
            <a:r>
              <a:rPr lang="ru-RU" sz="2400" b="1" dirty="0"/>
              <a:t> на салат. Салат </a:t>
            </a:r>
            <a:r>
              <a:rPr lang="ru-RU" sz="2400" b="1" dirty="0" err="1"/>
              <a:t>посоліть</a:t>
            </a:r>
            <a:r>
              <a:rPr lang="ru-RU" sz="2400" b="1" dirty="0"/>
              <a:t>, </a:t>
            </a:r>
            <a:r>
              <a:rPr lang="ru-RU" sz="2400" b="1" dirty="0" err="1" smtClean="0"/>
              <a:t>приправте</a:t>
            </a:r>
            <a:r>
              <a:rPr lang="ru-RU" sz="2400" b="1" dirty="0" smtClean="0"/>
              <a:t> </a:t>
            </a:r>
            <a:r>
              <a:rPr lang="ru-RU" sz="2400" b="1" dirty="0"/>
              <a:t>і </a:t>
            </a:r>
            <a:r>
              <a:rPr lang="ru-RU" sz="2400" b="1" dirty="0" err="1"/>
              <a:t>зверху</a:t>
            </a:r>
            <a:r>
              <a:rPr lang="ru-RU" sz="2400" b="1" dirty="0"/>
              <a:t> </a:t>
            </a:r>
            <a:r>
              <a:rPr lang="ru-RU" sz="2400" b="1" dirty="0" err="1"/>
              <a:t>полийте</a:t>
            </a:r>
            <a:r>
              <a:rPr lang="ru-RU" sz="2400" b="1" dirty="0"/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п’ятою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частиною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/>
              <a:t>однієї </a:t>
            </a:r>
            <a:r>
              <a:rPr lang="ru-RU" sz="2400" b="1" dirty="0" err="1"/>
              <a:t>чайної</a:t>
            </a:r>
            <a:r>
              <a:rPr lang="ru-RU" sz="2400" b="1" dirty="0"/>
              <a:t> ложки </a:t>
            </a:r>
            <a:r>
              <a:rPr lang="ru-RU" sz="2400" b="1" dirty="0" err="1"/>
              <a:t>олії</a:t>
            </a:r>
            <a:r>
              <a:rPr lang="ru-RU" sz="2400" b="1" dirty="0" smtClean="0"/>
              <a:t>. </a:t>
            </a:r>
            <a:endParaRPr lang="ru-RU" sz="2400" b="1" dirty="0" smtClean="0">
              <a:solidFill>
                <a:srgbClr val="FFFF00"/>
              </a:solidFill>
            </a:endParaRPr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15" y="1125538"/>
            <a:ext cx="2328666" cy="224870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386217" y="2622180"/>
            <a:ext cx="454720" cy="56779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85058" y="2482653"/>
            <a:ext cx="389598" cy="48647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152387" y="2852885"/>
            <a:ext cx="323690" cy="40418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894121" y="2478371"/>
            <a:ext cx="389598" cy="486477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76043" y="2507532"/>
            <a:ext cx="389598" cy="486477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299053" y="2478371"/>
            <a:ext cx="389598" cy="486477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2059583" y="2750771"/>
            <a:ext cx="451114" cy="272949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2812832" y="2721610"/>
            <a:ext cx="451114" cy="27294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3498167" y="2752241"/>
            <a:ext cx="451114" cy="27294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4230941" y="2753711"/>
            <a:ext cx="451114" cy="272949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862477" y="2842264"/>
            <a:ext cx="332196" cy="414801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352458" y="2878422"/>
            <a:ext cx="282787" cy="353105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911934" y="5562192"/>
            <a:ext cx="1028429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— Як </a:t>
            </a:r>
            <a:r>
              <a:rPr lang="ru-RU" sz="2400" b="1" dirty="0" err="1" smtClean="0"/>
              <a:t>називаються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записані</a:t>
            </a:r>
            <a:r>
              <a:rPr lang="ru-RU" sz="2400" b="1" dirty="0" smtClean="0"/>
              <a:t> числа? Що таке </a:t>
            </a:r>
            <a:r>
              <a:rPr lang="ru-RU" sz="2400" b="1" dirty="0" err="1" smtClean="0"/>
              <a:t>чисельник</a:t>
            </a:r>
            <a:r>
              <a:rPr lang="ru-RU" sz="2400" b="1" dirty="0" smtClean="0"/>
              <a:t> і </a:t>
            </a:r>
            <a:r>
              <a:rPr lang="ru-RU" sz="2400" b="1" dirty="0" err="1" smtClean="0"/>
              <a:t>знаменник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дробу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23479" y="405458"/>
            <a:ext cx="9996315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Пригадайте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6621" y="1154149"/>
            <a:ext cx="5022559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Як </a:t>
            </a:r>
            <a:r>
              <a:rPr lang="ru-RU" sz="2400" b="1" dirty="0">
                <a:solidFill>
                  <a:srgbClr val="7030A0"/>
                </a:solidFill>
              </a:rPr>
              <a:t>знайти </a:t>
            </a:r>
            <a:r>
              <a:rPr lang="ru-RU" sz="2400" b="1" dirty="0" err="1">
                <a:solidFill>
                  <a:srgbClr val="7030A0"/>
                </a:solidFill>
              </a:rPr>
              <a:t>частину</a:t>
            </a:r>
            <a:r>
              <a:rPr lang="ru-RU" sz="2400" b="1" dirty="0">
                <a:solidFill>
                  <a:srgbClr val="7030A0"/>
                </a:solidFill>
              </a:rPr>
              <a:t> від </a:t>
            </a:r>
            <a:r>
              <a:rPr lang="ru-RU" sz="2400" b="1" dirty="0" err="1">
                <a:solidFill>
                  <a:srgbClr val="7030A0"/>
                </a:solidFill>
              </a:rPr>
              <a:t>цілого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числа?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71027" y="1845618"/>
            <a:ext cx="4019651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/>
              <a:t>Щоб знайти </a:t>
            </a:r>
            <a:r>
              <a:rPr lang="ru-RU" sz="2800" dirty="0" err="1"/>
              <a:t>частину</a:t>
            </a:r>
            <a:r>
              <a:rPr lang="ru-RU" sz="2800" dirty="0"/>
              <a:t> </a:t>
            </a:r>
            <a:r>
              <a:rPr lang="ru-RU" sz="2800" dirty="0" err="1"/>
              <a:t>цілого</a:t>
            </a:r>
            <a:r>
              <a:rPr lang="ru-RU" sz="2800" dirty="0"/>
              <a:t>, потрібно </a:t>
            </a:r>
            <a:r>
              <a:rPr lang="ru-RU" sz="2800" dirty="0" err="1"/>
              <a:t>ціле</a:t>
            </a:r>
            <a:r>
              <a:rPr lang="ru-RU" sz="2800" dirty="0"/>
              <a:t> </a:t>
            </a:r>
            <a:r>
              <a:rPr lang="ru-RU" sz="2800" dirty="0" err="1"/>
              <a:t>поділити</a:t>
            </a:r>
            <a:r>
              <a:rPr lang="ru-RU" sz="2800" dirty="0"/>
              <a:t> на </a:t>
            </a:r>
            <a:r>
              <a:rPr lang="ru-RU" sz="2800" dirty="0" err="1"/>
              <a:t>знаменник</a:t>
            </a:r>
            <a:r>
              <a:rPr lang="ru-RU" sz="2800" dirty="0"/>
              <a:t>.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56328" y="1838141"/>
            <a:ext cx="568863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/>
              <a:t>Щоб знайти число за його </a:t>
            </a:r>
            <a:r>
              <a:rPr lang="ru-RU" sz="2800" dirty="0" err="1"/>
              <a:t>частиною</a:t>
            </a:r>
            <a:r>
              <a:rPr lang="ru-RU" sz="2800" dirty="0"/>
              <a:t>, треба величину </a:t>
            </a:r>
            <a:r>
              <a:rPr lang="ru-RU" sz="2800" dirty="0" err="1" smtClean="0"/>
              <a:t>заданого</a:t>
            </a:r>
            <a:r>
              <a:rPr lang="ru-RU" sz="2800" dirty="0" smtClean="0"/>
              <a:t> </a:t>
            </a:r>
            <a:r>
              <a:rPr lang="ru-RU" sz="2800" dirty="0"/>
              <a:t>числа </a:t>
            </a:r>
            <a:r>
              <a:rPr lang="ru-RU" sz="2800" dirty="0" err="1"/>
              <a:t>помножити</a:t>
            </a:r>
            <a:r>
              <a:rPr lang="ru-RU" sz="2800" dirty="0"/>
              <a:t> на </a:t>
            </a:r>
            <a:r>
              <a:rPr lang="ru-RU" sz="2800" dirty="0" err="1"/>
              <a:t>знаменник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71027" y="4103951"/>
            <a:ext cx="59508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1/2,  5/8,  4/20, 3/12, 7/15, 10/35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08055" y="1148749"/>
            <a:ext cx="466772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Як </a:t>
            </a:r>
            <a:r>
              <a:rPr lang="ru-RU" sz="2400" b="1" dirty="0">
                <a:solidFill>
                  <a:srgbClr val="7030A0"/>
                </a:solidFill>
              </a:rPr>
              <a:t>знайти </a:t>
            </a:r>
            <a:r>
              <a:rPr lang="ru-RU" sz="2400" b="1" dirty="0" err="1">
                <a:solidFill>
                  <a:srgbClr val="7030A0"/>
                </a:solidFill>
              </a:rPr>
              <a:t>ціле</a:t>
            </a:r>
            <a:r>
              <a:rPr lang="ru-RU" sz="2400" b="1" dirty="0">
                <a:solidFill>
                  <a:srgbClr val="7030A0"/>
                </a:solidFill>
              </a:rPr>
              <a:t> за його </a:t>
            </a:r>
            <a:r>
              <a:rPr lang="ru-RU" sz="2400" b="1" dirty="0" err="1">
                <a:solidFill>
                  <a:srgbClr val="7030A0"/>
                </a:solidFill>
              </a:rPr>
              <a:t>частиною</a:t>
            </a:r>
            <a:r>
              <a:rPr lang="ru-RU" sz="24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9243" y="3444591"/>
            <a:ext cx="7895116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Прочитайте дроби. </a:t>
            </a:r>
            <a:r>
              <a:rPr lang="ru-RU" sz="24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чисельник</a:t>
            </a:r>
            <a:r>
              <a:rPr lang="ru-RU" sz="2400" b="1" dirty="0" smtClean="0">
                <a:solidFill>
                  <a:srgbClr val="7030A0"/>
                </a:solidFill>
              </a:rPr>
              <a:t> і </a:t>
            </a:r>
            <a:r>
              <a:rPr lang="ru-RU" sz="2400" b="1" dirty="0" err="1" smtClean="0">
                <a:solidFill>
                  <a:srgbClr val="7030A0"/>
                </a:solidFill>
              </a:rPr>
              <a:t>знаменник</a:t>
            </a:r>
            <a:r>
              <a:rPr lang="ru-RU" sz="2400" b="1" dirty="0" smtClean="0">
                <a:solidFill>
                  <a:srgbClr val="7030A0"/>
                </a:solidFill>
              </a:rPr>
              <a:t> у них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t="5754" r="6815" b="9804"/>
          <a:stretch/>
        </p:blipFill>
        <p:spPr>
          <a:xfrm>
            <a:off x="8661265" y="3441275"/>
            <a:ext cx="3083547" cy="300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05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animBg="1"/>
      <p:bldP spid="1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3244" y="376046"/>
            <a:ext cx="10169347" cy="7958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247527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sp>
        <p:nvSpPr>
          <p:cNvPr id="7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323199" y="1326752"/>
            <a:ext cx="5258406" cy="60164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/>
              <a:t>16, 40, 64, 80, 400, </a:t>
            </a:r>
            <a:r>
              <a:rPr lang="ru-RU" sz="3200" dirty="0" smtClean="0"/>
              <a:t>800.</a:t>
            </a:r>
            <a:endParaRPr lang="ru-RU" sz="3200" b="1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9538" y="3702474"/>
            <a:ext cx="2604843" cy="266777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2" name="Прямоугольник 41"/>
          <p:cNvSpPr/>
          <p:nvPr/>
        </p:nvSpPr>
        <p:spPr>
          <a:xfrm>
            <a:off x="963244" y="2218432"/>
            <a:ext cx="418012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Знайдіть</a:t>
            </a:r>
            <a:r>
              <a:rPr lang="ru-RU" sz="2400" b="1" dirty="0" smtClean="0">
                <a:solidFill>
                  <a:srgbClr val="7030A0"/>
                </a:solidFill>
              </a:rPr>
              <a:t> 1/10 </a:t>
            </a:r>
            <a:r>
              <a:rPr lang="ru-RU" sz="2400" b="1" dirty="0">
                <a:solidFill>
                  <a:srgbClr val="7030A0"/>
                </a:solidFill>
              </a:rPr>
              <a:t>кожного </a:t>
            </a:r>
            <a:r>
              <a:rPr lang="ru-RU" sz="2400" b="1" dirty="0" smtClean="0">
                <a:solidFill>
                  <a:srgbClr val="7030A0"/>
                </a:solidFill>
              </a:rPr>
              <a:t>числа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4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328041" y="1985243"/>
            <a:ext cx="5257028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/>
              <a:t>20, 100, 70, 10, 300, 50, 1000.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649099" y="5036360"/>
            <a:ext cx="1761962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800 : 4 =</a:t>
            </a:r>
            <a:endParaRPr lang="ru-RU" sz="3200" b="1" dirty="0"/>
          </a:p>
        </p:txBody>
      </p:sp>
      <p:sp>
        <p:nvSpPr>
          <p:cNvPr id="5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133950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Ст.15 №67-69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3244" y="1326753"/>
            <a:ext cx="388716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Знайдіть</a:t>
            </a:r>
            <a:r>
              <a:rPr lang="ru-RU" sz="2400" b="1" dirty="0" smtClean="0">
                <a:solidFill>
                  <a:srgbClr val="7030A0"/>
                </a:solidFill>
              </a:rPr>
              <a:t> 1/4 </a:t>
            </a:r>
            <a:r>
              <a:rPr lang="ru-RU" sz="2400" b="1" dirty="0">
                <a:solidFill>
                  <a:srgbClr val="7030A0"/>
                </a:solidFill>
              </a:rPr>
              <a:t>кожного </a:t>
            </a:r>
            <a:r>
              <a:rPr lang="ru-RU" sz="2400" b="1" dirty="0" smtClean="0">
                <a:solidFill>
                  <a:srgbClr val="7030A0"/>
                </a:solidFill>
              </a:rPr>
              <a:t>числа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991065" y="3717826"/>
            <a:ext cx="6839992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Купили пакет </a:t>
            </a:r>
            <a:r>
              <a:rPr lang="ru-RU" sz="2400" b="1" dirty="0" err="1">
                <a:solidFill>
                  <a:srgbClr val="7030A0"/>
                </a:solidFill>
              </a:rPr>
              <a:t>манної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крупи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масою</a:t>
            </a:r>
            <a:r>
              <a:rPr lang="ru-RU" sz="2400" b="1" dirty="0">
                <a:solidFill>
                  <a:srgbClr val="7030A0"/>
                </a:solidFill>
              </a:rPr>
              <a:t> 800 г. Для </a:t>
            </a:r>
            <a:r>
              <a:rPr lang="ru-RU" sz="2400" b="1" dirty="0" err="1">
                <a:solidFill>
                  <a:srgbClr val="7030A0"/>
                </a:solidFill>
              </a:rPr>
              <a:t>приготування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каші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використали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четверту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частину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крупи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r>
              <a:rPr lang="ru-RU" sz="2400" b="1" dirty="0" err="1">
                <a:solidFill>
                  <a:srgbClr val="7030A0"/>
                </a:solidFill>
              </a:rPr>
              <a:t>Скільки</a:t>
            </a:r>
            <a:r>
              <a:rPr lang="ru-RU" sz="2400" b="1" dirty="0">
                <a:solidFill>
                  <a:srgbClr val="7030A0"/>
                </a:solidFill>
              </a:rPr>
              <a:t> грамів </a:t>
            </a:r>
            <a:r>
              <a:rPr lang="ru-RU" sz="2400" b="1" dirty="0" err="1">
                <a:solidFill>
                  <a:srgbClr val="7030A0"/>
                </a:solidFill>
              </a:rPr>
              <a:t>крупи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використали</a:t>
            </a:r>
            <a:r>
              <a:rPr lang="ru-RU" sz="24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3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444891" y="5036359"/>
            <a:ext cx="1443384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smtClean="0"/>
              <a:t>200 (г)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68385" y="2925738"/>
            <a:ext cx="573386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Знайдіть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число, </a:t>
            </a:r>
            <a:r>
              <a:rPr lang="ru-RU" sz="2400" b="1" dirty="0" err="1">
                <a:solidFill>
                  <a:srgbClr val="7030A0"/>
                </a:solidFill>
              </a:rPr>
              <a:t>якщо</a:t>
            </a:r>
            <a:r>
              <a:rPr lang="ru-RU" sz="2400" b="1" dirty="0">
                <a:solidFill>
                  <a:srgbClr val="7030A0"/>
                </a:solidFill>
              </a:rPr>
              <a:t> його </a:t>
            </a:r>
            <a:r>
              <a:rPr lang="ru-RU" sz="2400" b="1" dirty="0" smtClean="0">
                <a:solidFill>
                  <a:srgbClr val="7030A0"/>
                </a:solidFill>
              </a:rPr>
              <a:t>1/3 </a:t>
            </a:r>
            <a:r>
              <a:rPr lang="ru-RU" sz="2400" b="1" dirty="0">
                <a:solidFill>
                  <a:srgbClr val="7030A0"/>
                </a:solidFill>
              </a:rPr>
              <a:t>становить</a:t>
            </a:r>
            <a:r>
              <a:rPr lang="ru-RU" sz="2400" b="1" dirty="0" smtClean="0">
                <a:solidFill>
                  <a:srgbClr val="7030A0"/>
                </a:solidFill>
              </a:rPr>
              <a:t>: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975536" y="2754577"/>
            <a:ext cx="3350147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/>
              <a:t>7; 70; 120; 15; 1</a:t>
            </a:r>
          </a:p>
        </p:txBody>
      </p:sp>
    </p:spTree>
    <p:extLst>
      <p:ext uri="{BB962C8B-B14F-4D97-AF65-F5344CB8AC3E}">
        <p14:creationId xmlns:p14="http://schemas.microsoft.com/office/powerpoint/2010/main" val="3030245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8" grpId="0" animBg="1"/>
      <p:bldP spid="53" grpId="0" animBg="1"/>
      <p:bldP spid="56" grpId="0" animBg="1"/>
      <p:bldP spid="34" grpId="0" animBg="1"/>
      <p:bldP spid="3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0110" y="1370305"/>
            <a:ext cx="10369152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61950" indent="-361950">
              <a:buAutoNum type="arabicPeriod"/>
            </a:pPr>
            <a:r>
              <a:rPr lang="ru-RU" sz="2800" b="1" dirty="0" smtClean="0"/>
              <a:t>Купили </a:t>
            </a:r>
            <a:r>
              <a:rPr lang="ru-RU" sz="2800" b="1" dirty="0"/>
              <a:t>пакет желатину </a:t>
            </a:r>
            <a:r>
              <a:rPr lang="ru-RU" sz="2800" b="1" dirty="0" err="1"/>
              <a:t>масою</a:t>
            </a:r>
            <a:r>
              <a:rPr lang="ru-RU" sz="2800" b="1" dirty="0"/>
              <a:t> 15 г. </a:t>
            </a:r>
            <a:r>
              <a:rPr lang="ru-RU" sz="2800" b="1" dirty="0" err="1" smtClean="0"/>
              <a:t>Використали</a:t>
            </a:r>
            <a:r>
              <a:rPr lang="ru-RU" sz="2800" b="1" dirty="0" smtClean="0"/>
              <a:t> </a:t>
            </a:r>
            <a:r>
              <a:rPr lang="ru-RU" sz="2800" b="1" dirty="0"/>
              <a:t>його </a:t>
            </a:r>
            <a:r>
              <a:rPr lang="ru-RU" sz="2800" b="1" dirty="0" err="1"/>
              <a:t>третину</a:t>
            </a:r>
            <a:r>
              <a:rPr lang="ru-RU" sz="2800" b="1" dirty="0"/>
              <a:t>. </a:t>
            </a:r>
            <a:r>
              <a:rPr lang="ru-RU" sz="2800" b="1" dirty="0" err="1"/>
              <a:t>Скільки</a:t>
            </a:r>
            <a:r>
              <a:rPr lang="ru-RU" sz="2800" b="1" dirty="0"/>
              <a:t> грамів желатину залишилось у </a:t>
            </a:r>
            <a:r>
              <a:rPr lang="ru-RU" sz="2800" b="1" dirty="0" err="1"/>
              <a:t>пакеті</a:t>
            </a:r>
            <a:r>
              <a:rPr lang="ru-RU" sz="2800" b="1" dirty="0"/>
              <a:t>? </a:t>
            </a:r>
          </a:p>
          <a:p>
            <a:pPr marL="361950" indent="-361950">
              <a:buAutoNum type="arabicPeriod"/>
            </a:pPr>
            <a:r>
              <a:rPr lang="ru-RU" sz="2800" b="1" dirty="0" smtClean="0"/>
              <a:t>Для </a:t>
            </a:r>
            <a:r>
              <a:rPr lang="ru-RU" sz="2800" b="1" dirty="0" err="1"/>
              <a:t>приготування</a:t>
            </a:r>
            <a:r>
              <a:rPr lang="ru-RU" sz="2800" b="1" dirty="0"/>
              <a:t> десерту </a:t>
            </a:r>
            <a:r>
              <a:rPr lang="ru-RU" sz="2800" b="1" dirty="0" err="1"/>
              <a:t>використали</a:t>
            </a:r>
            <a:r>
              <a:rPr lang="ru-RU" sz="2800" b="1" dirty="0"/>
              <a:t> 15 г </a:t>
            </a:r>
            <a:r>
              <a:rPr lang="ru-RU" sz="2800" b="1" dirty="0" smtClean="0"/>
              <a:t>желатину</a:t>
            </a:r>
            <a:r>
              <a:rPr lang="ru-RU" sz="2800" b="1" dirty="0"/>
              <a:t>. Це становить </a:t>
            </a:r>
            <a:r>
              <a:rPr lang="ru-RU" sz="2800" b="1" dirty="0" err="1"/>
              <a:t>третину</a:t>
            </a:r>
            <a:r>
              <a:rPr lang="ru-RU" sz="2800" b="1" dirty="0"/>
              <a:t> всього желатину, що купили. </a:t>
            </a:r>
            <a:r>
              <a:rPr lang="ru-RU" sz="2800" b="1" dirty="0" err="1"/>
              <a:t>Скільки</a:t>
            </a:r>
            <a:r>
              <a:rPr lang="ru-RU" sz="2800" b="1" dirty="0"/>
              <a:t> грамів желатину купили?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261442"/>
            <a:ext cx="10297144" cy="108012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Прочитайте </a:t>
            </a:r>
            <a:r>
              <a:rPr lang="ru-RU" sz="3600" b="1" dirty="0"/>
              <a:t>задачі.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Що </a:t>
            </a:r>
            <a:r>
              <a:rPr lang="ru-RU" sz="3600" b="1" dirty="0"/>
              <a:t>в них </a:t>
            </a:r>
            <a:r>
              <a:rPr lang="ru-RU" sz="3600" b="1" dirty="0" err="1"/>
              <a:t>спільне</a:t>
            </a:r>
            <a:r>
              <a:rPr lang="ru-RU" sz="3600" b="1" dirty="0"/>
              <a:t>, а що — </a:t>
            </a:r>
            <a:r>
              <a:rPr lang="ru-RU" sz="3600" b="1" dirty="0" err="1" smtClean="0"/>
              <a:t>відмінне</a:t>
            </a:r>
            <a:r>
              <a:rPr lang="ru-RU" sz="3600" b="1" dirty="0"/>
              <a:t>?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507855" y="3155409"/>
            <a:ext cx="6781407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Розв’яжіть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задачі. Чим різняться їх </a:t>
            </a:r>
            <a:r>
              <a:rPr lang="ru-RU" sz="2400" b="1" dirty="0" err="1">
                <a:solidFill>
                  <a:srgbClr val="7030A0"/>
                </a:solidFill>
              </a:rPr>
              <a:t>розв’язання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Ст.16 №70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328934" y="2277666"/>
            <a:ext cx="17712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873878" y="3501802"/>
            <a:ext cx="128209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920110" y="3617074"/>
            <a:ext cx="319986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Купили — 15 г</a:t>
            </a:r>
          </a:p>
          <a:p>
            <a:r>
              <a:rPr lang="ru-RU" sz="2800" b="1" dirty="0" smtClean="0"/>
              <a:t>Використ — ? г, 1/3</a:t>
            </a:r>
          </a:p>
          <a:p>
            <a:r>
              <a:rPr lang="uk-UA" sz="2800" b="1" dirty="0" err="1" smtClean="0"/>
              <a:t>Залишил</a:t>
            </a:r>
            <a:r>
              <a:rPr lang="uk-UA" sz="2800" b="1" dirty="0" smtClean="0"/>
              <a:t> – ? г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677684" y="4543704"/>
            <a:ext cx="361157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Купили — ? г</a:t>
            </a:r>
          </a:p>
          <a:p>
            <a:r>
              <a:rPr lang="ru-RU" sz="2800" b="1" dirty="0" smtClean="0"/>
              <a:t>Використ — 15г = 1/3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37433" y="4944941"/>
            <a:ext cx="169821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61950" indent="-361950">
              <a:buAutoNum type="arabicParenR"/>
            </a:pPr>
            <a:r>
              <a:rPr lang="ru-RU" sz="2800" b="1" dirty="0" smtClean="0"/>
              <a:t>15 </a:t>
            </a:r>
            <a:r>
              <a:rPr lang="ru-RU" sz="2800" b="1" dirty="0"/>
              <a:t>: 3 </a:t>
            </a:r>
            <a:r>
              <a:rPr lang="ru-RU" sz="2800" b="1" dirty="0" smtClean="0"/>
              <a:t>=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37434" y="5481569"/>
            <a:ext cx="169821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</a:t>
            </a:r>
            <a:r>
              <a:rPr lang="ru-RU" sz="2800" b="1" dirty="0"/>
              <a:t>) 15 – 5 </a:t>
            </a:r>
            <a:r>
              <a:rPr lang="ru-RU" sz="2800" b="1" dirty="0" smtClean="0"/>
              <a:t>=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635647" y="4941962"/>
            <a:ext cx="87928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5 </a:t>
            </a:r>
            <a:r>
              <a:rPr lang="ru-RU" sz="2800" b="1" dirty="0"/>
              <a:t>(г) </a:t>
            </a:r>
            <a:r>
              <a:rPr lang="ru-RU" sz="2800" b="1" dirty="0" smtClean="0"/>
              <a:t>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12766" y="4941962"/>
            <a:ext cx="259191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—</a:t>
            </a:r>
            <a:r>
              <a:rPr lang="ru-RU" sz="2800" b="1" dirty="0" err="1" smtClean="0"/>
              <a:t>використали</a:t>
            </a:r>
            <a:r>
              <a:rPr lang="ru-RU" sz="2800" b="1" dirty="0"/>
              <a:t>; </a:t>
            </a:r>
            <a:endParaRPr lang="ru-RU" sz="2800" b="1" dirty="0" smtClean="0"/>
          </a:p>
        </p:txBody>
      </p:sp>
      <p:sp>
        <p:nvSpPr>
          <p:cNvPr id="25" name="Прямоугольник 24"/>
          <p:cNvSpPr/>
          <p:nvPr/>
        </p:nvSpPr>
        <p:spPr>
          <a:xfrm>
            <a:off x="2635648" y="5481569"/>
            <a:ext cx="101431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10 </a:t>
            </a:r>
            <a:r>
              <a:rPr lang="ru-RU" sz="2800" b="1" dirty="0"/>
              <a:t>(г)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812200" y="5590034"/>
            <a:ext cx="13625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15 </a:t>
            </a:r>
            <a:r>
              <a:rPr lang="ru-RU" sz="2800" b="1" dirty="0" smtClean="0">
                <a:latin typeface="Calibri"/>
                <a:cs typeface="Calibri"/>
              </a:rPr>
              <a:t>∙</a:t>
            </a:r>
            <a:r>
              <a:rPr lang="ru-RU" sz="2800" b="1" dirty="0" smtClean="0"/>
              <a:t> </a:t>
            </a:r>
            <a:r>
              <a:rPr lang="ru-RU" sz="2800" b="1" dirty="0"/>
              <a:t>3 </a:t>
            </a:r>
            <a:r>
              <a:rPr lang="ru-RU" sz="2800" b="1" dirty="0" smtClean="0"/>
              <a:t>=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197580" y="5590034"/>
            <a:ext cx="121493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45 </a:t>
            </a:r>
            <a:r>
              <a:rPr lang="ru-RU" sz="2800" b="1" dirty="0"/>
              <a:t>(г) </a:t>
            </a:r>
            <a:r>
              <a:rPr lang="ru-RU" sz="2800" b="1" dirty="0" smtClean="0"/>
              <a:t>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63797"/>
              </p:ext>
            </p:extLst>
          </p:nvPr>
        </p:nvGraphicFramePr>
        <p:xfrm>
          <a:off x="5501918" y="3717826"/>
          <a:ext cx="3254409" cy="457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84803"/>
                <a:gridCol w="1084803"/>
                <a:gridCol w="1084803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15г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авая фигурная скобка 8"/>
          <p:cNvSpPr/>
          <p:nvPr/>
        </p:nvSpPr>
        <p:spPr>
          <a:xfrm rot="5400000">
            <a:off x="6950410" y="2617383"/>
            <a:ext cx="371474" cy="3384375"/>
          </a:xfrm>
          <a:prstGeom prst="rightBrac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55085" y="4309571"/>
            <a:ext cx="559769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? г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97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 animBg="1"/>
      <p:bldP spid="15" grpId="0" animBg="1"/>
      <p:bldP spid="6" grpId="0" animBg="1"/>
      <p:bldP spid="17" grpId="0" animBg="1"/>
      <p:bldP spid="18" grpId="0" animBg="1"/>
      <p:bldP spid="19" grpId="0" animBg="1"/>
      <p:bldP spid="25" grpId="0" animBg="1"/>
      <p:bldP spid="26" grpId="0" animBg="1"/>
      <p:bldP spid="28" grpId="0" animBg="1"/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1589" y="1125538"/>
            <a:ext cx="1042790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Під час </a:t>
            </a:r>
            <a:r>
              <a:rPr lang="ru-RU" sz="2400" b="1" dirty="0" err="1">
                <a:solidFill>
                  <a:srgbClr val="7030A0"/>
                </a:solidFill>
              </a:rPr>
              <a:t>осіннього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розпродажу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ціна</a:t>
            </a:r>
            <a:r>
              <a:rPr lang="ru-RU" sz="2400" b="1" dirty="0">
                <a:solidFill>
                  <a:srgbClr val="7030A0"/>
                </a:solidFill>
              </a:rPr>
              <a:t> на літні </a:t>
            </a:r>
            <a:r>
              <a:rPr lang="ru-RU" sz="2400" b="1" dirty="0" err="1">
                <a:solidFill>
                  <a:srgbClr val="7030A0"/>
                </a:solidFill>
              </a:rPr>
              <a:t>речі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знизилася</a:t>
            </a:r>
            <a:r>
              <a:rPr lang="ru-RU" sz="2400" b="1" dirty="0">
                <a:solidFill>
                  <a:srgbClr val="7030A0"/>
                </a:solidFill>
              </a:rPr>
              <a:t> на </a:t>
            </a:r>
            <a:r>
              <a:rPr lang="ru-RU" sz="2400" b="1" dirty="0" err="1">
                <a:solidFill>
                  <a:srgbClr val="7030A0"/>
                </a:solidFill>
              </a:rPr>
              <a:t>чверть</a:t>
            </a:r>
            <a:r>
              <a:rPr lang="ru-RU" sz="2400" b="1" dirty="0">
                <a:solidFill>
                  <a:srgbClr val="7030A0"/>
                </a:solidFill>
              </a:rPr>
              <a:t>. Визнач, </a:t>
            </a:r>
            <a:r>
              <a:rPr lang="ru-RU" sz="2400" b="1" dirty="0" err="1">
                <a:solidFill>
                  <a:srgbClr val="7030A0"/>
                </a:solidFill>
              </a:rPr>
              <a:t>якою</a:t>
            </a:r>
            <a:r>
              <a:rPr lang="ru-RU" sz="2400" b="1" dirty="0">
                <a:solidFill>
                  <a:srgbClr val="7030A0"/>
                </a:solidFill>
              </a:rPr>
              <a:t> стала </a:t>
            </a:r>
            <a:r>
              <a:rPr lang="ru-RU" sz="2400" b="1" dirty="0" err="1">
                <a:solidFill>
                  <a:srgbClr val="7030A0"/>
                </a:solidFill>
              </a:rPr>
              <a:t>ціна</a:t>
            </a:r>
            <a:r>
              <a:rPr lang="ru-RU" sz="2400" b="1" dirty="0">
                <a:solidFill>
                  <a:srgbClr val="7030A0"/>
                </a:solidFill>
              </a:rPr>
              <a:t> на товар.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79463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/>
              <a:t>Розв’яжіть</a:t>
            </a:r>
            <a:r>
              <a:rPr lang="ru-RU" sz="3600" b="1" dirty="0" smtClean="0"/>
              <a:t> задачу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Ст.16 №71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05766" y="2025465"/>
            <a:ext cx="491485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/>
              <a:t>Скільки</a:t>
            </a:r>
            <a:r>
              <a:rPr lang="ru-RU" sz="2400" dirty="0"/>
              <a:t> </a:t>
            </a:r>
            <a:r>
              <a:rPr lang="ru-RU" sz="2400" dirty="0" err="1"/>
              <a:t>коштує</a:t>
            </a:r>
            <a:r>
              <a:rPr lang="ru-RU" sz="2400" dirty="0"/>
              <a:t> </a:t>
            </a:r>
            <a:r>
              <a:rPr lang="ru-RU" sz="2400" dirty="0" err="1"/>
              <a:t>кожний</a:t>
            </a:r>
            <a:r>
              <a:rPr lang="ru-RU" sz="2400" dirty="0"/>
              <a:t> товар? Як знайти </a:t>
            </a:r>
            <a:r>
              <a:rPr lang="ru-RU" sz="2400" dirty="0" err="1"/>
              <a:t>чверть</a:t>
            </a:r>
            <a:r>
              <a:rPr lang="ru-RU" sz="2400" dirty="0"/>
              <a:t> </a:t>
            </a:r>
            <a:r>
              <a:rPr lang="ru-RU" sz="2400" dirty="0" err="1"/>
              <a:t>ціни</a:t>
            </a:r>
            <a:r>
              <a:rPr lang="ru-RU" sz="2400" dirty="0"/>
              <a:t>? Чи буде це вже </a:t>
            </a:r>
            <a:r>
              <a:rPr lang="ru-RU" sz="2400" dirty="0" err="1"/>
              <a:t>акційною</a:t>
            </a:r>
            <a:r>
              <a:rPr lang="ru-RU" sz="2400" dirty="0"/>
              <a:t> </a:t>
            </a:r>
            <a:r>
              <a:rPr lang="ru-RU" sz="2400" dirty="0" err="1"/>
              <a:t>ціною</a:t>
            </a:r>
            <a:r>
              <a:rPr lang="ru-RU" sz="2400" dirty="0"/>
              <a:t>?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596088" y="3285778"/>
            <a:ext cx="4824536" cy="80438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Що потрібно зробити, щоб </a:t>
            </a:r>
            <a:r>
              <a:rPr lang="ru-RU" sz="2400" dirty="0" err="1"/>
              <a:t>визначити</a:t>
            </a:r>
            <a:r>
              <a:rPr lang="ru-RU" sz="2400" dirty="0"/>
              <a:t> </a:t>
            </a:r>
            <a:r>
              <a:rPr lang="ru-RU" sz="2400" dirty="0" err="1"/>
              <a:t>акційну</a:t>
            </a:r>
            <a:r>
              <a:rPr lang="ru-RU" sz="2400" dirty="0"/>
              <a:t> </a:t>
            </a:r>
            <a:r>
              <a:rPr lang="ru-RU" sz="2400" dirty="0" err="1"/>
              <a:t>ціну</a:t>
            </a:r>
            <a:r>
              <a:rPr lang="ru-RU" sz="2400" dirty="0"/>
              <a:t> речей? </a:t>
            </a:r>
            <a:endParaRPr lang="ru-RU" sz="2400" b="1" dirty="0"/>
          </a:p>
        </p:txBody>
      </p:sp>
      <p:pic>
        <p:nvPicPr>
          <p:cNvPr id="2050" name="Picture 2" descr="D:\4 клас\3 МАТЕМАТИКА\1 Листопад\1 Повторення вивченого в 3 кл\2026-09-08_2137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6" y="1987797"/>
            <a:ext cx="6024539" cy="302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596088" y="4127655"/>
            <a:ext cx="4807267" cy="78607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/>
              <a:t>Потрібно </a:t>
            </a:r>
            <a:r>
              <a:rPr lang="ru-RU" sz="2400" dirty="0"/>
              <a:t>від </a:t>
            </a:r>
            <a:r>
              <a:rPr lang="ru-RU" sz="2400" dirty="0" err="1"/>
              <a:t>ціни</a:t>
            </a:r>
            <a:r>
              <a:rPr lang="ru-RU" sz="2400" dirty="0"/>
              <a:t> </a:t>
            </a:r>
            <a:r>
              <a:rPr lang="ru-RU" sz="2400" dirty="0" err="1"/>
              <a:t>відняти</a:t>
            </a:r>
            <a:r>
              <a:rPr lang="ru-RU" sz="2400" dirty="0"/>
              <a:t> значення </a:t>
            </a:r>
            <a:r>
              <a:rPr lang="ru-RU" sz="2400" dirty="0" err="1" smtClean="0"/>
              <a:t>знижки</a:t>
            </a:r>
            <a:r>
              <a:rPr lang="ru-RU" sz="2400" dirty="0" smtClean="0"/>
              <a:t>.</a:t>
            </a:r>
            <a:endParaRPr lang="ru-RU" sz="2400" b="1" dirty="0"/>
          </a:p>
        </p:txBody>
      </p:sp>
      <p:sp>
        <p:nvSpPr>
          <p:cNvPr id="26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032740" y="6029453"/>
            <a:ext cx="1560216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bg1"/>
                </a:solidFill>
              </a:rPr>
              <a:t>45 (</a:t>
            </a:r>
            <a:r>
              <a:rPr lang="ru-RU" sz="2800" b="1" dirty="0" err="1" smtClean="0">
                <a:solidFill>
                  <a:schemeClr val="bg1"/>
                </a:solidFill>
              </a:rPr>
              <a:t>грн</a:t>
            </a:r>
            <a:r>
              <a:rPr lang="ru-RU" sz="2800" b="1" dirty="0" smtClean="0">
                <a:solidFill>
                  <a:schemeClr val="bg1"/>
                </a:solidFill>
              </a:rPr>
              <a:t>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26169" y="5945996"/>
            <a:ext cx="2006571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bg1"/>
                </a:solidFill>
              </a:rPr>
              <a:t>60 </a:t>
            </a:r>
            <a:r>
              <a:rPr lang="ru-RU" sz="2800" b="1" dirty="0">
                <a:solidFill>
                  <a:schemeClr val="bg1"/>
                </a:solidFill>
              </a:rPr>
              <a:t>– </a:t>
            </a:r>
            <a:r>
              <a:rPr lang="ru-RU" sz="2800" b="1" dirty="0" smtClean="0">
                <a:solidFill>
                  <a:schemeClr val="bg1"/>
                </a:solidFill>
              </a:rPr>
              <a:t>60 </a:t>
            </a:r>
            <a:r>
              <a:rPr lang="ru-RU" sz="2800" b="1" dirty="0">
                <a:solidFill>
                  <a:schemeClr val="bg1"/>
                </a:solidFill>
              </a:rPr>
              <a:t>: 4 =</a:t>
            </a:r>
          </a:p>
        </p:txBody>
      </p:sp>
      <p:sp>
        <p:nvSpPr>
          <p:cNvPr id="29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566501" y="6029453"/>
            <a:ext cx="4056997" cy="56583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</a:rPr>
              <a:t>— </a:t>
            </a:r>
            <a:r>
              <a:rPr lang="ru-RU" sz="2800" dirty="0" err="1">
                <a:solidFill>
                  <a:schemeClr val="bg1"/>
                </a:solidFill>
              </a:rPr>
              <a:t>акційна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ціна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окулярів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006910" y="5006301"/>
            <a:ext cx="1412203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7030A0"/>
                </a:solidFill>
              </a:rPr>
              <a:t>90 (</a:t>
            </a:r>
            <a:r>
              <a:rPr lang="ru-RU" sz="2800" b="1" dirty="0" err="1" smtClean="0">
                <a:solidFill>
                  <a:srgbClr val="7030A0"/>
                </a:solidFill>
              </a:rPr>
              <a:t>грн</a:t>
            </a:r>
            <a:r>
              <a:rPr lang="ru-RU" sz="2800" b="1" dirty="0" smtClean="0">
                <a:solidFill>
                  <a:srgbClr val="7030A0"/>
                </a:solidFill>
              </a:rPr>
              <a:t>)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92009" y="4977022"/>
            <a:ext cx="248041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7030A0"/>
                </a:solidFill>
              </a:rPr>
              <a:t>120 – 120 : 4 =</a:t>
            </a:r>
          </a:p>
        </p:txBody>
      </p:sp>
      <p:sp>
        <p:nvSpPr>
          <p:cNvPr id="3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435848" y="5014856"/>
            <a:ext cx="4320480" cy="492937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7030A0"/>
                </a:solidFill>
              </a:rPr>
              <a:t>— </a:t>
            </a:r>
            <a:r>
              <a:rPr lang="ru-RU" sz="2800" b="1" dirty="0" err="1">
                <a:solidFill>
                  <a:srgbClr val="7030A0"/>
                </a:solidFill>
              </a:rPr>
              <a:t>акційна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ціна</a:t>
            </a:r>
            <a:r>
              <a:rPr lang="ru-RU" sz="2800" b="1" dirty="0">
                <a:solidFill>
                  <a:srgbClr val="7030A0"/>
                </a:solidFill>
              </a:rPr>
              <a:t> футболки.</a:t>
            </a:r>
          </a:p>
        </p:txBody>
      </p:sp>
      <p:sp>
        <p:nvSpPr>
          <p:cNvPr id="20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889330" y="5475297"/>
            <a:ext cx="1647361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bg1"/>
                </a:solidFill>
              </a:rPr>
              <a:t>120 (</a:t>
            </a:r>
            <a:r>
              <a:rPr lang="ru-RU" sz="2800" b="1" dirty="0" err="1" smtClean="0">
                <a:solidFill>
                  <a:schemeClr val="bg1"/>
                </a:solidFill>
              </a:rPr>
              <a:t>грн</a:t>
            </a:r>
            <a:r>
              <a:rPr lang="ru-RU" sz="2800" b="1" dirty="0" smtClean="0">
                <a:solidFill>
                  <a:schemeClr val="bg1"/>
                </a:solidFill>
              </a:rPr>
              <a:t>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57781" y="5446018"/>
            <a:ext cx="2393890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bg1"/>
                </a:solidFill>
              </a:rPr>
              <a:t>160 </a:t>
            </a:r>
            <a:r>
              <a:rPr lang="ru-RU" sz="2800" b="1" dirty="0">
                <a:solidFill>
                  <a:schemeClr val="bg1"/>
                </a:solidFill>
              </a:rPr>
              <a:t>– </a:t>
            </a:r>
            <a:r>
              <a:rPr lang="ru-RU" sz="2800" b="1" dirty="0" smtClean="0">
                <a:solidFill>
                  <a:schemeClr val="bg1"/>
                </a:solidFill>
              </a:rPr>
              <a:t>160 </a:t>
            </a:r>
            <a:r>
              <a:rPr lang="ru-RU" sz="2800" b="1" dirty="0">
                <a:solidFill>
                  <a:schemeClr val="bg1"/>
                </a:solidFill>
              </a:rPr>
              <a:t>: 4 =</a:t>
            </a: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579862" y="5463621"/>
            <a:ext cx="4428493" cy="56583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bg1"/>
                </a:solidFill>
              </a:rPr>
              <a:t>— </a:t>
            </a:r>
            <a:r>
              <a:rPr lang="ru-RU" sz="2800" b="1" dirty="0" err="1">
                <a:solidFill>
                  <a:schemeClr val="bg1"/>
                </a:solidFill>
              </a:rPr>
              <a:t>акційна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ціна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босоніжок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450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18" grpId="0" animBg="1"/>
      <p:bldP spid="2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20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Самостійна</a:t>
            </a:r>
            <a:r>
              <a:rPr lang="ru-RU" sz="4000" b="1" dirty="0" smtClean="0"/>
              <a:t> </a:t>
            </a:r>
            <a:r>
              <a:rPr lang="ru-RU" sz="4000" b="1" dirty="0"/>
              <a:t>робота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39" y="3501802"/>
            <a:ext cx="3215151" cy="2754599"/>
          </a:xfrm>
          <a:prstGeom prst="rect">
            <a:avLst/>
          </a:prstGeom>
        </p:spPr>
      </p:pic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Ст.17 №74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4 клас\3 МАТЕМАТИКА\1 Листопад\1 Повторення вивченого в 3 кл\2026-09-08_225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23" y="1513715"/>
            <a:ext cx="9984082" cy="136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707656" y="1684544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60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707655" y="2208221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40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169285" y="1684543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13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169284" y="2186037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12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782567" y="1695544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15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782566" y="2219221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21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6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522178" y="1662359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18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717719" y="2219221"/>
            <a:ext cx="754429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7030A0"/>
                </a:solidFill>
              </a:rPr>
              <a:t>12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48705" y="3141762"/>
            <a:ext cx="401919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Виконайте</a:t>
            </a:r>
            <a:r>
              <a:rPr lang="ru-RU" sz="2400" b="1" dirty="0" smtClean="0">
                <a:solidFill>
                  <a:srgbClr val="7030A0"/>
                </a:solidFill>
              </a:rPr>
              <a:t> один із </a:t>
            </a:r>
            <a:r>
              <a:rPr lang="ru-RU" sz="2400" b="1" dirty="0" err="1" smtClean="0">
                <a:solidFill>
                  <a:srgbClr val="7030A0"/>
                </a:solidFill>
              </a:rPr>
              <a:t>рядків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14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4 клас\3 МАТЕМАТИКА\1 Листопад\1 Повторення вивченого в 3 кл\2026-09-08_2012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15" y="1526005"/>
            <a:ext cx="9074852" cy="220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Ст.17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4136" y="1494426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906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9048" y="494643"/>
            <a:ext cx="9776608" cy="67720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Вправа </a:t>
            </a:r>
            <a:r>
              <a:rPr lang="uk-UA" sz="3600" b="1" dirty="0" smtClean="0">
                <a:solidFill>
                  <a:schemeClr val="bg1"/>
                </a:solidFill>
              </a:rPr>
              <a:t>«Незакінчене речення». Рефлексія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4591" y="1238524"/>
            <a:ext cx="804428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159" y="5140842"/>
            <a:ext cx="175145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складно!</a:t>
            </a:r>
            <a:endParaRPr lang="ru-RU" sz="2800" b="1" dirty="0"/>
          </a:p>
        </p:txBody>
      </p:sp>
      <p:pic>
        <p:nvPicPr>
          <p:cNvPr id="1030" name="Picture 6" descr="D:\Картинки до тестів\Палець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0" y="3114452"/>
            <a:ext cx="1208776" cy="213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Картинки до тестів\Палець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285" y="3054406"/>
            <a:ext cx="1324067" cy="22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Картинки до тестів\Пальці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441">
            <a:off x="5334305" y="3084731"/>
            <a:ext cx="1438203" cy="23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Картинки до тестів\Пальці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81">
            <a:off x="7340746" y="3091018"/>
            <a:ext cx="1544693" cy="2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Картинки до тестів\Пальці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54">
            <a:off x="9491575" y="3099936"/>
            <a:ext cx="1650896" cy="22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276597" y="5109492"/>
            <a:ext cx="1702616" cy="9541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/>
              <a:t>Все було легко!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94472" y="5085501"/>
            <a:ext cx="1867557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Відчуваю втому 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506925" y="4894047"/>
            <a:ext cx="1697983" cy="1384995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У </a:t>
            </a:r>
            <a:r>
              <a:rPr lang="uk-UA" sz="2800" b="1" dirty="0"/>
              <a:t>мене все </a:t>
            </a:r>
            <a:r>
              <a:rPr lang="uk-UA" sz="2800" b="1" dirty="0" smtClean="0"/>
              <a:t>вийшло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57965" y="5085309"/>
            <a:ext cx="1610955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цікаво!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31065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9635</TotalTime>
  <Words>590</Words>
  <Application>Microsoft Office PowerPoint</Application>
  <PresentationFormat>Произвольный</PresentationFormat>
  <Paragraphs>106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806</cp:revision>
  <dcterms:created xsi:type="dcterms:W3CDTF">2025-08-27T14:01:18Z</dcterms:created>
  <dcterms:modified xsi:type="dcterms:W3CDTF">2026-09-09T10:16:36Z</dcterms:modified>
</cp:coreProperties>
</file>