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82" r:id="rId2"/>
    <p:sldId id="872" r:id="rId3"/>
    <p:sldId id="873" r:id="rId4"/>
    <p:sldId id="286" r:id="rId5"/>
    <p:sldId id="828" r:id="rId6"/>
    <p:sldId id="877" r:id="rId7"/>
    <p:sldId id="875" r:id="rId8"/>
    <p:sldId id="871" r:id="rId9"/>
    <p:sldId id="878" r:id="rId10"/>
    <p:sldId id="880" r:id="rId11"/>
    <p:sldId id="863" r:id="rId12"/>
    <p:sldId id="879" r:id="rId13"/>
    <p:sldId id="866" r:id="rId14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РОБОТА З ПОДВІЙНИМИ НЕРІВНОСТЯМИ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РОЗВ’ЯЗУВАН-НЯ ЗАДАЧ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ПОВТОРЕННЯ ПРО ДІЛЕННЯ З ОСТАЧЕЮ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ПРАКТИЧНА РОБОТА. ВИГОТОВЛЕН-НЯ МАКЕТА ПІРАМІДИ</a:t>
          </a:r>
          <a:endParaRPr lang="ru-RU" sz="28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50438" custLinFactX="465367" custLinFactNeighborX="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52777" custLinFactX="-142472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62657" custLinFactX="-144330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46640" custLinFactX="-144175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7485458" y="843876"/>
          <a:ext cx="4273486" cy="2585733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ПРАКТИЧНА РОБОТА. ВИГОТОВЛЕН-НЯ МАКЕТА ПІРАМІДИ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8329335" y="854696"/>
        <a:ext cx="2585733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-815535" y="823774"/>
          <a:ext cx="4273486" cy="2625936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ПОВТОРЕННЯ ПРО ДІЛЕННЯ З ОСТАЧЕЮ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8240" y="854696"/>
        <a:ext cx="2625936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992284" y="738865"/>
          <a:ext cx="4273486" cy="2795754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РОБОТА З ПОДВІЙНИМИ НЕРІВНОСТЯМИ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731150" y="854696"/>
        <a:ext cx="2795754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781962" y="876516"/>
          <a:ext cx="4273486" cy="2520453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РОЗВ’ЯЗУВАН-НЯ ЗАДАЧ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5658478" y="854697"/>
        <a:ext cx="2520453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7496" y="981522"/>
            <a:ext cx="9649071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Ділення з остачею. </a:t>
            </a:r>
            <a:r>
              <a:rPr lang="uk-UA" sz="4000" b="1" dirty="0" smtClean="0">
                <a:solidFill>
                  <a:srgbClr val="7030A0"/>
                </a:solidFill>
              </a:rPr>
              <a:t>Робота з подвійними нерівностями. </a:t>
            </a:r>
            <a:r>
              <a:rPr lang="uk-UA" sz="4000" b="1" dirty="0">
                <a:solidFill>
                  <a:srgbClr val="7030A0"/>
                </a:solidFill>
              </a:rPr>
              <a:t>Виготовлення макета </a:t>
            </a:r>
            <a:r>
              <a:rPr lang="uk-UA" sz="4000" b="1" dirty="0" smtClean="0">
                <a:solidFill>
                  <a:srgbClr val="7030A0"/>
                </a:solidFill>
              </a:rPr>
              <a:t>піраміди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16418" y="3789834"/>
            <a:ext cx="3500149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8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</a:t>
            </a:r>
            <a:r>
              <a:rPr lang="uk-UA" sz="3200" b="1" dirty="0" err="1">
                <a:solidFill>
                  <a:srgbClr val="7030A0"/>
                </a:solidFill>
                <a:cs typeface="Times New Roman" panose="02020603050405020304" pitchFamily="18" charset="0"/>
              </a:rPr>
              <a:t>смайлика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 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www.equilibrium-oakville.com/s/img/emotionhea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47" y="2493690"/>
            <a:ext cx="10517640" cy="251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Рефлексія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779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4 клас\3 МАТЕМАТИКА\1 Листопад\1 Повторення вивченого в 3 кл\2026-09-08_2012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03" y="1544022"/>
            <a:ext cx="10124117" cy="246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267493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Ст.17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8338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399" y="3861841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956587962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261723" y="-642357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580132" y="-664526"/>
            <a:ext cx="454720" cy="56779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2854529" y="2874578"/>
            <a:ext cx="295008" cy="36836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50806" y="-690974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84646" y="-703675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0412511" y="2645978"/>
            <a:ext cx="454720" cy="5677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81" y="330940"/>
            <a:ext cx="8084103" cy="72259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Математичний диктант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1764429C-F8FC-485D-AEFF-E3BC1A2AA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458" t="28869" r="17585" b="20413"/>
          <a:stretch/>
        </p:blipFill>
        <p:spPr>
          <a:xfrm>
            <a:off x="10111283" y="-731998"/>
            <a:ext cx="1703198" cy="747074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94380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625883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4673" y="-8419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62453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sp>
        <p:nvSpPr>
          <p:cNvPr id="7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339681" y="3789834"/>
            <a:ext cx="9815555" cy="187220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 smtClean="0"/>
              <a:t>Запишіть дроби: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uk-UA" sz="2800" b="1" dirty="0" smtClean="0"/>
              <a:t>одна четверта, дві п’ятих, п’ять шостих, десять тридцятих.</a:t>
            </a:r>
            <a:endParaRPr lang="ru-RU" sz="28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800" b="1" dirty="0" err="1" smtClean="0"/>
              <a:t>Знайдіть</a:t>
            </a:r>
            <a:r>
              <a:rPr lang="ru-RU" sz="2800" b="1" dirty="0" smtClean="0"/>
              <a:t> і запишіть 1/8 </a:t>
            </a:r>
            <a:r>
              <a:rPr lang="ru-RU" sz="2800" b="1" dirty="0"/>
              <a:t>кожного числа: 48, 96, </a:t>
            </a:r>
            <a:r>
              <a:rPr lang="ru-RU" sz="2800" b="1" dirty="0" smtClean="0"/>
              <a:t>888. </a:t>
            </a:r>
            <a:r>
              <a:rPr lang="en-US" sz="2800" b="1" dirty="0" smtClean="0"/>
              <a:t> </a:t>
            </a:r>
            <a:endParaRPr lang="uk-UA" sz="28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800" b="1" dirty="0" err="1" smtClean="0"/>
              <a:t>Знайдіть</a:t>
            </a:r>
            <a:r>
              <a:rPr lang="ru-RU" sz="2800" b="1" dirty="0" smtClean="0"/>
              <a:t> </a:t>
            </a:r>
            <a:r>
              <a:rPr lang="ru-RU" sz="2800" b="1" dirty="0"/>
              <a:t>число, </a:t>
            </a:r>
            <a:r>
              <a:rPr lang="ru-RU" sz="2800" b="1" dirty="0" err="1"/>
              <a:t>якщо</a:t>
            </a:r>
            <a:r>
              <a:rPr lang="ru-RU" sz="2800" b="1" dirty="0"/>
              <a:t> його </a:t>
            </a:r>
            <a:r>
              <a:rPr lang="ru-RU" sz="2800" b="1" dirty="0" smtClean="0"/>
              <a:t>1/4 </a:t>
            </a:r>
            <a:r>
              <a:rPr lang="ru-RU" sz="2800" b="1" dirty="0"/>
              <a:t>становить: 9, 25, 120</a:t>
            </a:r>
            <a:endParaRPr lang="ru-RU" sz="2800" b="1" dirty="0" smtClean="0">
              <a:solidFill>
                <a:srgbClr val="FFFF00"/>
              </a:solidFill>
            </a:endParaRPr>
          </a:p>
        </p:txBody>
      </p:sp>
      <p:pic>
        <p:nvPicPr>
          <p:cNvPr id="80" name="Рисунок 7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121" y="258828"/>
            <a:ext cx="2328666" cy="2248704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51264" y="2478370"/>
            <a:ext cx="389598" cy="486477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159354" y="2507532"/>
            <a:ext cx="323690" cy="40418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98167" y="2517411"/>
            <a:ext cx="381686" cy="476598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39681" y="2741947"/>
            <a:ext cx="451114" cy="272949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2095642" y="2709622"/>
            <a:ext cx="451114" cy="272949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3498167" y="2752241"/>
            <a:ext cx="451114" cy="272949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2776913" y="2741947"/>
            <a:ext cx="451114" cy="272949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489103" y="2865701"/>
            <a:ext cx="332196" cy="414801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2137921" y="2878422"/>
            <a:ext cx="282787" cy="353105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1386217" y="2816725"/>
            <a:ext cx="332197" cy="414802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2892330" y="2577158"/>
            <a:ext cx="282787" cy="353105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618849" y="2571719"/>
            <a:ext cx="314839" cy="393128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618849" y="2853730"/>
            <a:ext cx="314839" cy="393128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4233931" y="2627816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068411" y="2606206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5342213" y="2628506"/>
            <a:ext cx="454720" cy="56779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171163" y="2606206"/>
            <a:ext cx="454720" cy="567792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544166" y="2606206"/>
            <a:ext cx="454720" cy="567792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853243" y="2606206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7608332" y="2604819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7898322" y="2628506"/>
            <a:ext cx="454720" cy="567792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950001" y="2581805"/>
            <a:ext cx="454720" cy="567792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8705585" y="2604819"/>
            <a:ext cx="454720" cy="567792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329761" y="2594526"/>
            <a:ext cx="454720" cy="567792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0741509" y="2594526"/>
            <a:ext cx="454720" cy="567792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10039374" y="2622180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23479" y="405458"/>
            <a:ext cx="9996315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err="1" smtClean="0"/>
              <a:t>Поміркуйте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36622" y="1154149"/>
            <a:ext cx="5387458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Чи можна </a:t>
            </a:r>
            <a:r>
              <a:rPr lang="ru-RU" sz="2400" b="1" dirty="0" err="1">
                <a:solidFill>
                  <a:srgbClr val="7030A0"/>
                </a:solidFill>
              </a:rPr>
              <a:t>розділити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24 </a:t>
            </a:r>
            <a:r>
              <a:rPr lang="ru-RU" sz="2400" b="1" dirty="0" err="1" smtClean="0">
                <a:solidFill>
                  <a:srgbClr val="7030A0"/>
                </a:solidFill>
              </a:rPr>
              <a:t>квасолини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на: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74314" y="1659487"/>
            <a:ext cx="671791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2 </a:t>
            </a:r>
            <a:r>
              <a:rPr lang="ru-RU" sz="2800" b="1" dirty="0" err="1"/>
              <a:t>однакові</a:t>
            </a:r>
            <a:r>
              <a:rPr lang="ru-RU" sz="2800" b="1" dirty="0"/>
              <a:t> </a:t>
            </a:r>
            <a:r>
              <a:rPr lang="ru-RU" sz="2800" b="1" dirty="0" err="1"/>
              <a:t>групи</a:t>
            </a:r>
            <a:r>
              <a:rPr lang="ru-RU" sz="2800" b="1" dirty="0" smtClean="0"/>
              <a:t>?</a:t>
            </a:r>
            <a:r>
              <a:rPr lang="ru-RU" sz="2800" b="1" dirty="0"/>
              <a:t> </a:t>
            </a:r>
            <a:r>
              <a:rPr lang="ru-RU" sz="2800" b="1" dirty="0" smtClean="0"/>
              <a:t>        5 </a:t>
            </a:r>
            <a:r>
              <a:rPr lang="ru-RU" sz="2800" b="1" dirty="0" err="1"/>
              <a:t>однакових</a:t>
            </a:r>
            <a:r>
              <a:rPr lang="ru-RU" sz="2800" b="1" dirty="0"/>
              <a:t> </a:t>
            </a:r>
            <a:r>
              <a:rPr lang="ru-RU" sz="2800" b="1" dirty="0" err="1"/>
              <a:t>груп</a:t>
            </a:r>
            <a:r>
              <a:rPr lang="ru-RU" sz="2800" b="1" dirty="0"/>
              <a:t>? </a:t>
            </a:r>
            <a:r>
              <a:rPr lang="ru-RU" sz="2800" b="1" dirty="0" smtClean="0"/>
              <a:t> </a:t>
            </a:r>
            <a:endParaRPr lang="ru-RU" sz="2800" b="1" dirty="0"/>
          </a:p>
          <a:p>
            <a:r>
              <a:rPr lang="ru-RU" sz="2800" b="1" dirty="0"/>
              <a:t>3 </a:t>
            </a:r>
            <a:r>
              <a:rPr lang="ru-RU" sz="2800" b="1" dirty="0" err="1"/>
              <a:t>однакові</a:t>
            </a:r>
            <a:r>
              <a:rPr lang="ru-RU" sz="2800" b="1" dirty="0"/>
              <a:t> </a:t>
            </a:r>
            <a:r>
              <a:rPr lang="ru-RU" sz="2800" b="1" dirty="0" err="1"/>
              <a:t>групи</a:t>
            </a:r>
            <a:r>
              <a:rPr lang="ru-RU" sz="2800" b="1" dirty="0"/>
              <a:t>? </a:t>
            </a:r>
            <a:r>
              <a:rPr lang="ru-RU" sz="2800" b="1" dirty="0" smtClean="0"/>
              <a:t>        6 </a:t>
            </a:r>
            <a:r>
              <a:rPr lang="ru-RU" sz="2800" b="1" dirty="0" err="1"/>
              <a:t>однакових</a:t>
            </a:r>
            <a:r>
              <a:rPr lang="ru-RU" sz="2800" b="1" dirty="0"/>
              <a:t> </a:t>
            </a:r>
            <a:r>
              <a:rPr lang="ru-RU" sz="2800" b="1" dirty="0" err="1"/>
              <a:t>груп</a:t>
            </a:r>
            <a:r>
              <a:rPr lang="ru-RU" sz="2800" b="1" dirty="0"/>
              <a:t>? </a:t>
            </a:r>
          </a:p>
          <a:p>
            <a:r>
              <a:rPr lang="ru-RU" sz="2800" b="1" dirty="0"/>
              <a:t>4 </a:t>
            </a:r>
            <a:r>
              <a:rPr lang="ru-RU" sz="2800" b="1" dirty="0" err="1"/>
              <a:t>однакові</a:t>
            </a:r>
            <a:r>
              <a:rPr lang="ru-RU" sz="2800" b="1" dirty="0"/>
              <a:t> </a:t>
            </a:r>
            <a:r>
              <a:rPr lang="ru-RU" sz="2800" b="1" dirty="0" err="1"/>
              <a:t>групи</a:t>
            </a:r>
            <a:r>
              <a:rPr lang="ru-RU" sz="2800" b="1" dirty="0"/>
              <a:t>? </a:t>
            </a:r>
            <a:r>
              <a:rPr lang="ru-RU" sz="2800" b="1" dirty="0" smtClean="0"/>
              <a:t>        7 </a:t>
            </a:r>
            <a:r>
              <a:rPr lang="ru-RU" sz="2800" b="1" dirty="0" err="1"/>
              <a:t>однакових</a:t>
            </a:r>
            <a:r>
              <a:rPr lang="ru-RU" sz="2800" b="1" dirty="0"/>
              <a:t> </a:t>
            </a:r>
            <a:r>
              <a:rPr lang="ru-RU" sz="2800" b="1" dirty="0" err="1"/>
              <a:t>груп</a:t>
            </a:r>
            <a:r>
              <a:rPr lang="ru-RU" sz="2800" b="1" dirty="0"/>
              <a:t>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36622" y="3861842"/>
            <a:ext cx="615377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15, 40, 12, 48, 55, 121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74314" y="3285778"/>
            <a:ext cx="5256585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Чи всі числа з </a:t>
            </a:r>
            <a:r>
              <a:rPr lang="ru-RU" sz="2400" b="1" dirty="0" err="1">
                <a:solidFill>
                  <a:srgbClr val="7030A0"/>
                </a:solidFill>
              </a:rPr>
              <a:t>поданих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діляться</a:t>
            </a:r>
            <a:r>
              <a:rPr lang="ru-RU" sz="2400" b="1" dirty="0">
                <a:solidFill>
                  <a:srgbClr val="7030A0"/>
                </a:solidFill>
              </a:rPr>
              <a:t> на 5? 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6" t="5754" r="6815" b="9804"/>
          <a:stretch/>
        </p:blipFill>
        <p:spPr>
          <a:xfrm>
            <a:off x="8180263" y="1580115"/>
            <a:ext cx="3083547" cy="300548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49422" y="1154148"/>
            <a:ext cx="357037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Поясніть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свою </a:t>
            </a:r>
            <a:r>
              <a:rPr lang="ru-RU" sz="2400" b="1" dirty="0" err="1" smtClean="0">
                <a:solidFill>
                  <a:srgbClr val="7030A0"/>
                </a:solidFill>
              </a:rPr>
              <a:t>відповідь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22979" y="4653930"/>
            <a:ext cx="792138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Як виконують ділення, </a:t>
            </a:r>
            <a:r>
              <a:rPr lang="ru-RU" sz="2400" b="1" dirty="0" err="1">
                <a:solidFill>
                  <a:srgbClr val="7030A0"/>
                </a:solidFill>
              </a:rPr>
              <a:t>якщо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націло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поділити</a:t>
            </a:r>
            <a:r>
              <a:rPr lang="ru-RU" sz="2400" b="1" dirty="0">
                <a:solidFill>
                  <a:srgbClr val="7030A0"/>
                </a:solidFill>
              </a:rPr>
              <a:t> не можна?</a:t>
            </a:r>
          </a:p>
        </p:txBody>
      </p:sp>
      <p:sp>
        <p:nvSpPr>
          <p:cNvPr id="12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Ст.17 №77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74314" y="5302002"/>
            <a:ext cx="925727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err="1" smtClean="0"/>
              <a:t>Якщо</a:t>
            </a:r>
            <a:r>
              <a:rPr lang="ru-RU" sz="3200" b="1" dirty="0" smtClean="0"/>
              <a:t> </a:t>
            </a:r>
            <a:r>
              <a:rPr lang="ru-RU" sz="3200" b="1" dirty="0" err="1"/>
              <a:t>націло</a:t>
            </a:r>
            <a:r>
              <a:rPr lang="ru-RU" sz="3200" b="1" dirty="0"/>
              <a:t> </a:t>
            </a:r>
            <a:r>
              <a:rPr lang="ru-RU" sz="3200" b="1" dirty="0" err="1"/>
              <a:t>поділити</a:t>
            </a:r>
            <a:r>
              <a:rPr lang="ru-RU" sz="3200" b="1" dirty="0"/>
              <a:t> не можна, </a:t>
            </a:r>
            <a:r>
              <a:rPr lang="ru-RU" sz="3200" b="1" dirty="0" err="1"/>
              <a:t>ділять</a:t>
            </a:r>
            <a:r>
              <a:rPr lang="ru-RU" sz="3200" b="1" dirty="0"/>
              <a:t> з </a:t>
            </a:r>
            <a:r>
              <a:rPr lang="ru-RU" sz="3200" b="1" dirty="0" err="1" smtClean="0"/>
              <a:t>остачею</a:t>
            </a:r>
            <a:r>
              <a:rPr lang="ru-RU" sz="3200" b="1" dirty="0" smtClean="0"/>
              <a:t>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604405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5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63244" y="376046"/>
            <a:ext cx="10169347" cy="67748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Робота з </a:t>
            </a:r>
            <a:r>
              <a:rPr lang="ru-RU" sz="4000" b="1" dirty="0" err="1" smtClean="0"/>
              <a:t>числовим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променем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AutoShape 2" descr="Cute Cartoon Senior People Set. Happy Old People, Men And Women ..."/>
          <p:cNvSpPr>
            <a:spLocks noChangeAspect="1" noChangeArrowheads="1"/>
          </p:cNvSpPr>
          <p:nvPr/>
        </p:nvSpPr>
        <p:spPr bwMode="auto">
          <a:xfrm>
            <a:off x="155474" y="-144496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307774" y="7939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460075" y="160374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Відпочинок на Чорному морі 2020 , Чорне море бази відпочинку Україна"/>
          <p:cNvSpPr>
            <a:spLocks noChangeAspect="1" noChangeArrowheads="1"/>
          </p:cNvSpPr>
          <p:nvPr/>
        </p:nvSpPr>
        <p:spPr bwMode="auto">
          <a:xfrm>
            <a:off x="612376" y="312810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10888" y="-681624"/>
            <a:ext cx="454720" cy="5677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3210" y="-672324"/>
            <a:ext cx="454720" cy="567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76782" y="-676929"/>
            <a:ext cx="454720" cy="5677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3372" y="-695929"/>
            <a:ext cx="454720" cy="5677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56339" y="-663451"/>
            <a:ext cx="454720" cy="5677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247527" y="-655911"/>
            <a:ext cx="454720" cy="5677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09761" y="-634892"/>
            <a:ext cx="420547" cy="5347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398668" y="-655911"/>
            <a:ext cx="454720" cy="5677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995887" y="-676929"/>
            <a:ext cx="454720" cy="567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9226119" y="-534204"/>
            <a:ext cx="302667" cy="2729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81731"/>
          </a:xfrm>
          <a:prstGeom prst="rect">
            <a:avLst/>
          </a:prstGeom>
        </p:spPr>
      </p:pic>
      <p:sp>
        <p:nvSpPr>
          <p:cNvPr id="7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547415" y="3295169"/>
            <a:ext cx="8215960" cy="107286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  7 </a:t>
            </a:r>
            <a:r>
              <a:rPr lang="ru-RU" sz="3200" dirty="0"/>
              <a:t>&lt; 10 &lt; 14 </a:t>
            </a:r>
            <a:r>
              <a:rPr lang="ru-RU" sz="3200" dirty="0" smtClean="0"/>
              <a:t>          … </a:t>
            </a:r>
            <a:r>
              <a:rPr lang="ru-RU" sz="3200" dirty="0"/>
              <a:t>&lt; 23 &lt; </a:t>
            </a:r>
            <a:r>
              <a:rPr lang="ru-RU" sz="3200" dirty="0" smtClean="0"/>
              <a:t>…            … &lt; 34 </a:t>
            </a:r>
            <a:r>
              <a:rPr lang="ru-RU" sz="3200" dirty="0"/>
              <a:t>&lt; </a:t>
            </a:r>
            <a:r>
              <a:rPr lang="ru-RU" sz="3200" dirty="0" smtClean="0"/>
              <a:t>…</a:t>
            </a:r>
          </a:p>
          <a:p>
            <a:r>
              <a:rPr lang="ru-RU" sz="3200" dirty="0" smtClean="0"/>
              <a:t>14 &lt; 18 &lt; 21           … &lt; 30 &lt; …            … &lt; 45 &lt;….</a:t>
            </a:r>
            <a:endParaRPr lang="ru-RU" sz="3200" b="1" dirty="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70538" y="3299018"/>
            <a:ext cx="2604843" cy="266777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42" name="Прямоугольник 41"/>
          <p:cNvSpPr/>
          <p:nvPr/>
        </p:nvSpPr>
        <p:spPr>
          <a:xfrm>
            <a:off x="352184" y="2704388"/>
            <a:ext cx="1151893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400" b="1" dirty="0">
                <a:solidFill>
                  <a:srgbClr val="7030A0"/>
                </a:solidFill>
              </a:rPr>
              <a:t>за </a:t>
            </a:r>
            <a:r>
              <a:rPr lang="ru-RU" sz="2400" b="1" dirty="0" err="1">
                <a:solidFill>
                  <a:srgbClr val="7030A0"/>
                </a:solidFill>
              </a:rPr>
              <a:t>зразком</a:t>
            </a:r>
            <a:r>
              <a:rPr lang="ru-RU" sz="2400" b="1" dirty="0">
                <a:solidFill>
                  <a:srgbClr val="7030A0"/>
                </a:solidFill>
              </a:rPr>
              <a:t>, між </a:t>
            </a:r>
            <a:r>
              <a:rPr lang="ru-RU" sz="2400" b="1" dirty="0" err="1">
                <a:solidFill>
                  <a:srgbClr val="7030A0"/>
                </a:solidFill>
              </a:rPr>
              <a:t>якими</a:t>
            </a:r>
            <a:r>
              <a:rPr lang="ru-RU" sz="2400" b="1" dirty="0">
                <a:solidFill>
                  <a:srgbClr val="7030A0"/>
                </a:solidFill>
              </a:rPr>
              <a:t> числами, що </a:t>
            </a:r>
            <a:r>
              <a:rPr lang="ru-RU" sz="2400" b="1" dirty="0" err="1">
                <a:solidFill>
                  <a:srgbClr val="7030A0"/>
                </a:solidFill>
              </a:rPr>
              <a:t>діляться</a:t>
            </a:r>
            <a:r>
              <a:rPr lang="ru-RU" sz="2400" b="1" dirty="0">
                <a:solidFill>
                  <a:srgbClr val="7030A0"/>
                </a:solidFill>
              </a:rPr>
              <a:t> на 7, </a:t>
            </a:r>
            <a:r>
              <a:rPr lang="ru-RU" sz="2400" b="1" dirty="0" err="1">
                <a:solidFill>
                  <a:srgbClr val="7030A0"/>
                </a:solidFill>
              </a:rPr>
              <a:t>розміщене</a:t>
            </a:r>
            <a:r>
              <a:rPr lang="ru-RU" sz="2400" b="1" dirty="0">
                <a:solidFill>
                  <a:srgbClr val="7030A0"/>
                </a:solidFill>
              </a:rPr>
              <a:t> кожне число</a:t>
            </a:r>
          </a:p>
        </p:txBody>
      </p:sp>
      <p:sp>
        <p:nvSpPr>
          <p:cNvPr id="48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075198" y="5333652"/>
            <a:ext cx="8195339" cy="107689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/>
              <a:t>10 : </a:t>
            </a:r>
            <a:r>
              <a:rPr lang="ru-RU" sz="3200" dirty="0" smtClean="0"/>
              <a:t>7 =                23 </a:t>
            </a:r>
            <a:r>
              <a:rPr lang="ru-RU" sz="3200" dirty="0"/>
              <a:t>: </a:t>
            </a:r>
            <a:r>
              <a:rPr lang="ru-RU" sz="3200" dirty="0" smtClean="0"/>
              <a:t>7 =                34 </a:t>
            </a:r>
            <a:r>
              <a:rPr lang="ru-RU" sz="3200" dirty="0"/>
              <a:t>: 7 </a:t>
            </a:r>
            <a:r>
              <a:rPr lang="ru-RU" sz="3200" dirty="0" smtClean="0"/>
              <a:t>=  </a:t>
            </a:r>
          </a:p>
          <a:p>
            <a:r>
              <a:rPr lang="ru-RU" sz="3200" dirty="0" smtClean="0"/>
              <a:t>18 </a:t>
            </a:r>
            <a:r>
              <a:rPr lang="ru-RU" sz="3200" dirty="0"/>
              <a:t>: 7 </a:t>
            </a:r>
            <a:r>
              <a:rPr lang="ru-RU" sz="3200" dirty="0" smtClean="0"/>
              <a:t>=                30 </a:t>
            </a:r>
            <a:r>
              <a:rPr lang="ru-RU" sz="3200" dirty="0"/>
              <a:t>: 7 </a:t>
            </a:r>
            <a:r>
              <a:rPr lang="ru-RU" sz="3200" dirty="0" smtClean="0"/>
              <a:t>=                45 </a:t>
            </a:r>
            <a:r>
              <a:rPr lang="ru-RU" sz="3200" dirty="0"/>
              <a:t>: </a:t>
            </a:r>
            <a:r>
              <a:rPr lang="ru-RU" sz="3200" dirty="0" smtClean="0"/>
              <a:t>7 =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112347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Ст.17 №78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8218" y="1095921"/>
            <a:ext cx="11159398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Розгляньте </a:t>
            </a:r>
            <a:r>
              <a:rPr lang="ru-RU" sz="2400" b="1" dirty="0" err="1">
                <a:solidFill>
                  <a:srgbClr val="7030A0"/>
                </a:solidFill>
              </a:rPr>
              <a:t>числовий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промінь</a:t>
            </a:r>
            <a:r>
              <a:rPr lang="ru-RU" sz="2400" b="1" dirty="0">
                <a:solidFill>
                  <a:srgbClr val="7030A0"/>
                </a:solidFill>
              </a:rPr>
              <a:t>, на якому </a:t>
            </a:r>
            <a:r>
              <a:rPr lang="ru-RU" sz="2400" b="1" dirty="0" err="1" smtClean="0">
                <a:solidFill>
                  <a:srgbClr val="7030A0"/>
                </a:solidFill>
              </a:rPr>
              <a:t>позначено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результати</a:t>
            </a:r>
            <a:r>
              <a:rPr lang="ru-RU" sz="2400" b="1" dirty="0">
                <a:solidFill>
                  <a:srgbClr val="7030A0"/>
                </a:solidFill>
              </a:rPr>
              <a:t> множення числа 7.</a:t>
            </a:r>
          </a:p>
        </p:txBody>
      </p:sp>
      <p:sp>
        <p:nvSpPr>
          <p:cNvPr id="34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3547973" y="3125361"/>
            <a:ext cx="676550" cy="69485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FFFF00"/>
                </a:solidFill>
              </a:rPr>
              <a:t>21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7415" y="4502655"/>
            <a:ext cx="8168268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Виконайте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ділення з </a:t>
            </a:r>
            <a:r>
              <a:rPr lang="ru-RU" sz="2400" b="1" dirty="0" err="1">
                <a:solidFill>
                  <a:srgbClr val="7030A0"/>
                </a:solidFill>
              </a:rPr>
              <a:t>остачею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</a:rPr>
              <a:t>скориставшись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числовим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променем</a:t>
            </a:r>
            <a:r>
              <a:rPr lang="ru-RU" sz="2400" b="1" dirty="0">
                <a:solidFill>
                  <a:srgbClr val="7030A0"/>
                </a:solidFill>
              </a:rPr>
              <a:t> і </a:t>
            </a:r>
            <a:r>
              <a:rPr lang="ru-RU" sz="2400" b="1" dirty="0" err="1">
                <a:solidFill>
                  <a:srgbClr val="7030A0"/>
                </a:solidFill>
              </a:rPr>
              <a:t>зробленими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записами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2050" name="Picture 2" descr="D:\4 клас\3 МАТЕМАТИКА\1 Листопад\1 Повторення вивченого в 3 кл\2026-09-09_135924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" t="2617" r="-18" b="965"/>
          <a:stretch/>
        </p:blipFill>
        <p:spPr bwMode="auto">
          <a:xfrm>
            <a:off x="2117960" y="1589204"/>
            <a:ext cx="7704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992871" y="3069754"/>
            <a:ext cx="676550" cy="69485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FFFF00"/>
                </a:solidFill>
              </a:rPr>
              <a:t>28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7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3460657" y="3625816"/>
            <a:ext cx="676550" cy="69485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FFFF00"/>
                </a:solidFill>
              </a:rPr>
              <a:t>28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8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5038359" y="3642044"/>
            <a:ext cx="676550" cy="69485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FFFF00"/>
                </a:solidFill>
              </a:rPr>
              <a:t>35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256289" y="3115357"/>
            <a:ext cx="676550" cy="69485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FFFF00"/>
                </a:solidFill>
              </a:rPr>
              <a:t>28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0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898054" y="3102216"/>
            <a:ext cx="676550" cy="69485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FFFF00"/>
                </a:solidFill>
              </a:rPr>
              <a:t>35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377538" y="3625815"/>
            <a:ext cx="676550" cy="69485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FFFF00"/>
                </a:solidFill>
              </a:rPr>
              <a:t>42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4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883178" y="3608250"/>
            <a:ext cx="676550" cy="69485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FFFF00"/>
                </a:solidFill>
              </a:rPr>
              <a:t>49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38605" y="5360729"/>
            <a:ext cx="1340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1(ост.3</a:t>
            </a:r>
            <a:r>
              <a:rPr lang="ru-RU" sz="2800" b="1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2429604" y="5861989"/>
            <a:ext cx="1340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2(ост.4)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127525" y="5369077"/>
            <a:ext cx="1340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3(ост.2)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118524" y="5870337"/>
            <a:ext cx="1340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4(ост.2)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789553" y="5344113"/>
            <a:ext cx="1340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4(ост.6)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780552" y="5845373"/>
            <a:ext cx="1340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6(ост.3)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456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42" grpId="0" animBg="1"/>
      <p:bldP spid="48" grpId="0" animBg="1"/>
      <p:bldP spid="34" grpId="0"/>
      <p:bldP spid="3" grpId="0" animBg="1"/>
      <p:bldP spid="36" grpId="0"/>
      <p:bldP spid="37" grpId="0"/>
      <p:bldP spid="38" grpId="0"/>
      <p:bldP spid="39" grpId="0"/>
      <p:bldP spid="40" grpId="0"/>
      <p:bldP spid="43" grpId="0"/>
      <p:bldP spid="44" grpId="0"/>
      <p:bldP spid="7" grpId="0"/>
      <p:bldP spid="45" grpId="0"/>
      <p:bldP spid="46" grpId="0"/>
      <p:bldP spid="47" grpId="0"/>
      <p:bldP spid="49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3697" y="2925738"/>
            <a:ext cx="8030662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/>
              <a:t>34 : 9 = </a:t>
            </a:r>
            <a:r>
              <a:rPr lang="ru-RU" sz="3600" b="1" dirty="0" smtClean="0"/>
              <a:t>3 (ост. 7)           49 </a:t>
            </a:r>
            <a:r>
              <a:rPr lang="ru-RU" sz="3600" b="1" dirty="0"/>
              <a:t>: 9 = 5 (ост. 4) 55 : 9 = 6 (ост. 1) </a:t>
            </a:r>
            <a:r>
              <a:rPr lang="ru-RU" sz="3600" b="1" dirty="0" smtClean="0"/>
              <a:t>          22 </a:t>
            </a:r>
            <a:r>
              <a:rPr lang="ru-RU" sz="3600" b="1" dirty="0"/>
              <a:t>: 9 = 2 (ост. 4) </a:t>
            </a:r>
            <a:r>
              <a:rPr lang="ru-RU" sz="3600" b="1" dirty="0" smtClean="0"/>
              <a:t>38 </a:t>
            </a:r>
            <a:r>
              <a:rPr lang="ru-RU" sz="3600" b="1" dirty="0"/>
              <a:t>: 9 = </a:t>
            </a:r>
            <a:r>
              <a:rPr lang="ru-RU" sz="3600" b="1" dirty="0" smtClean="0"/>
              <a:t>4 </a:t>
            </a:r>
            <a:r>
              <a:rPr lang="ru-RU" sz="3600" b="1" dirty="0"/>
              <a:t>(ост. </a:t>
            </a:r>
            <a:r>
              <a:rPr lang="ru-RU" sz="3600" b="1" dirty="0" smtClean="0"/>
              <a:t>2)           65 </a:t>
            </a:r>
            <a:r>
              <a:rPr lang="ru-RU" sz="3600" b="1" dirty="0"/>
              <a:t>: 9 = 7 (ост. 2) 73 : 9 = 8 (ост. 1) </a:t>
            </a:r>
            <a:r>
              <a:rPr lang="ru-RU" sz="3600" b="1" dirty="0" smtClean="0"/>
              <a:t>          82 </a:t>
            </a:r>
            <a:r>
              <a:rPr lang="ru-RU" sz="3600" b="1" dirty="0"/>
              <a:t>: 9 = 9 (ост. 1)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9463" y="549474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err="1" smtClean="0"/>
              <a:t>Тренувальні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вправи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335" y="3682298"/>
            <a:ext cx="3215151" cy="2754599"/>
          </a:xfrm>
          <a:prstGeom prst="rect">
            <a:avLst/>
          </a:prstGeom>
        </p:spPr>
      </p:pic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Ст.17 №79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9332391" y="2133650"/>
            <a:ext cx="864096" cy="62291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: 9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491631" y="2948788"/>
            <a:ext cx="1888776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57623" y="1431526"/>
            <a:ext cx="7681618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Складіть </a:t>
            </a:r>
            <a:r>
              <a:rPr lang="ru-RU" sz="2400" b="1" dirty="0">
                <a:solidFill>
                  <a:srgbClr val="7030A0"/>
                </a:solidFill>
              </a:rPr>
              <a:t>вирази за схемою. </a:t>
            </a:r>
            <a:r>
              <a:rPr lang="ru-RU" sz="2400" b="1" dirty="0" err="1" smtClean="0">
                <a:solidFill>
                  <a:srgbClr val="7030A0"/>
                </a:solidFill>
              </a:rPr>
              <a:t>Знайдіть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частку</a:t>
            </a:r>
            <a:r>
              <a:rPr lang="ru-RU" sz="2400" b="1" dirty="0">
                <a:solidFill>
                  <a:srgbClr val="7030A0"/>
                </a:solidFill>
              </a:rPr>
              <a:t> й </a:t>
            </a:r>
            <a:r>
              <a:rPr lang="ru-RU" sz="2400" b="1" dirty="0" err="1">
                <a:solidFill>
                  <a:srgbClr val="7030A0"/>
                </a:solidFill>
              </a:rPr>
              <a:t>остачу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767255"/>
              </p:ext>
            </p:extLst>
          </p:nvPr>
        </p:nvGraphicFramePr>
        <p:xfrm>
          <a:off x="981635" y="2133650"/>
          <a:ext cx="8122712" cy="64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15339"/>
                <a:gridCol w="1015339"/>
                <a:gridCol w="1015339"/>
                <a:gridCol w="1015339"/>
                <a:gridCol w="1015339"/>
                <a:gridCol w="1015339"/>
                <a:gridCol w="1015339"/>
                <a:gridCol w="101533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/>
                        <a:t>34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/>
                        <a:t>55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/>
                        <a:t>38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/>
                        <a:t>73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/>
                        <a:t>49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/>
                        <a:t>22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/>
                        <a:t>65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/>
                        <a:t>82</a:t>
                      </a:r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466054" y="4079900"/>
            <a:ext cx="1888776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2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491631" y="3501802"/>
            <a:ext cx="1888776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2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491631" y="4656493"/>
            <a:ext cx="1888776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24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757960" y="3000309"/>
            <a:ext cx="1888776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2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726005" y="4155695"/>
            <a:ext cx="1888776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26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751582" y="3577597"/>
            <a:ext cx="1888776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28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743548" y="4719267"/>
            <a:ext cx="1888776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31351" y="5384934"/>
            <a:ext cx="6875511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Якою може бути </a:t>
            </a:r>
            <a:r>
              <a:rPr lang="ru-RU" sz="2400" b="1" dirty="0" err="1">
                <a:solidFill>
                  <a:srgbClr val="7030A0"/>
                </a:solidFill>
              </a:rPr>
              <a:t>остача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>
                <a:solidFill>
                  <a:srgbClr val="7030A0"/>
                </a:solidFill>
              </a:rPr>
              <a:t>якщо</a:t>
            </a:r>
            <a:r>
              <a:rPr lang="ru-RU" sz="2400" b="1" dirty="0">
                <a:solidFill>
                  <a:srgbClr val="7030A0"/>
                </a:solidFill>
              </a:rPr>
              <a:t> число </a:t>
            </a:r>
            <a:r>
              <a:rPr lang="ru-RU" sz="2400" b="1" dirty="0" err="1">
                <a:solidFill>
                  <a:srgbClr val="7030A0"/>
                </a:solidFill>
              </a:rPr>
              <a:t>ділити</a:t>
            </a:r>
            <a:r>
              <a:rPr lang="ru-RU" sz="2400" b="1" dirty="0">
                <a:solidFill>
                  <a:srgbClr val="7030A0"/>
                </a:solidFill>
              </a:rPr>
              <a:t> на </a:t>
            </a:r>
            <a:r>
              <a:rPr lang="ru-RU" sz="2400" b="1" dirty="0" smtClean="0">
                <a:solidFill>
                  <a:srgbClr val="7030A0"/>
                </a:solidFill>
              </a:rPr>
              <a:t>9?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Чи </a:t>
            </a:r>
            <a:r>
              <a:rPr lang="ru-RU" sz="2400" b="1" dirty="0">
                <a:solidFill>
                  <a:srgbClr val="7030A0"/>
                </a:solidFill>
              </a:rPr>
              <a:t>може </a:t>
            </a:r>
            <a:r>
              <a:rPr lang="ru-RU" sz="2400" b="1" dirty="0" err="1">
                <a:solidFill>
                  <a:srgbClr val="7030A0"/>
                </a:solidFill>
              </a:rPr>
              <a:t>остача</a:t>
            </a:r>
            <a:r>
              <a:rPr lang="ru-RU" sz="2400" b="1" dirty="0">
                <a:solidFill>
                  <a:srgbClr val="7030A0"/>
                </a:solidFill>
              </a:rPr>
              <a:t> при </a:t>
            </a:r>
            <a:r>
              <a:rPr lang="ru-RU" sz="2400" b="1" dirty="0" err="1">
                <a:solidFill>
                  <a:srgbClr val="7030A0"/>
                </a:solidFill>
              </a:rPr>
              <a:t>діленні</a:t>
            </a:r>
            <a:r>
              <a:rPr lang="ru-RU" sz="2400" b="1" dirty="0">
                <a:solidFill>
                  <a:srgbClr val="7030A0"/>
                </a:solidFill>
              </a:rPr>
              <a:t> на </a:t>
            </a:r>
            <a:r>
              <a:rPr lang="ru-RU" sz="2400" b="1" dirty="0">
                <a:solidFill>
                  <a:srgbClr val="FF0000"/>
                </a:solidFill>
              </a:rPr>
              <a:t>6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дорівнювати</a:t>
            </a:r>
            <a:r>
              <a:rPr lang="ru-RU" sz="2400" b="1" dirty="0">
                <a:solidFill>
                  <a:srgbClr val="7030A0"/>
                </a:solidFill>
              </a:rPr>
              <a:t> 8?</a:t>
            </a:r>
          </a:p>
        </p:txBody>
      </p:sp>
    </p:spTree>
    <p:extLst>
      <p:ext uri="{BB962C8B-B14F-4D97-AF65-F5344CB8AC3E}">
        <p14:creationId xmlns:p14="http://schemas.microsoft.com/office/powerpoint/2010/main" val="1918614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23" y="1197546"/>
            <a:ext cx="10521100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У </a:t>
            </a:r>
            <a:r>
              <a:rPr lang="ru-RU" sz="2800" b="1" dirty="0" err="1"/>
              <a:t>мішку</a:t>
            </a:r>
            <a:r>
              <a:rPr lang="ru-RU" sz="2800" b="1" dirty="0"/>
              <a:t> було 50 кг </a:t>
            </a:r>
            <a:r>
              <a:rPr lang="ru-RU" sz="2800" b="1" dirty="0" err="1"/>
              <a:t>цукру</a:t>
            </a:r>
            <a:r>
              <a:rPr lang="ru-RU" sz="2800" b="1" dirty="0"/>
              <a:t>. Цей </a:t>
            </a:r>
            <a:r>
              <a:rPr lang="ru-RU" sz="2800" b="1" dirty="0" err="1"/>
              <a:t>цукор</a:t>
            </a:r>
            <a:r>
              <a:rPr lang="ru-RU" sz="2800" b="1" dirty="0"/>
              <a:t> </a:t>
            </a:r>
            <a:r>
              <a:rPr lang="ru-RU" sz="2800" b="1" dirty="0" err="1" smtClean="0"/>
              <a:t>розфасували</a:t>
            </a:r>
            <a:r>
              <a:rPr lang="ru-RU" sz="2800" b="1" dirty="0" smtClean="0"/>
              <a:t> </a:t>
            </a:r>
            <a:r>
              <a:rPr lang="ru-RU" sz="2800" b="1" dirty="0"/>
              <a:t>в </a:t>
            </a:r>
            <a:r>
              <a:rPr lang="ru-RU" sz="2800" b="1" dirty="0" err="1"/>
              <a:t>пакети</a:t>
            </a:r>
            <a:r>
              <a:rPr lang="ru-RU" sz="2800" b="1" dirty="0"/>
              <a:t>, по </a:t>
            </a:r>
            <a:r>
              <a:rPr lang="ru-RU" sz="2800" b="1" dirty="0" smtClean="0"/>
              <a:t>3кг </a:t>
            </a:r>
            <a:r>
              <a:rPr lang="ru-RU" sz="2800" b="1" dirty="0"/>
              <a:t>в </a:t>
            </a:r>
            <a:r>
              <a:rPr lang="ru-RU" sz="2800" b="1" dirty="0" err="1"/>
              <a:t>кожний</a:t>
            </a:r>
            <a:r>
              <a:rPr lang="ru-RU" sz="2800" b="1" dirty="0"/>
              <a:t>. </a:t>
            </a:r>
            <a:r>
              <a:rPr lang="ru-RU" sz="2800" b="1" dirty="0" err="1"/>
              <a:t>Скільки</a:t>
            </a:r>
            <a:r>
              <a:rPr lang="ru-RU" sz="2800" b="1" dirty="0"/>
              <a:t> </a:t>
            </a:r>
            <a:r>
              <a:rPr lang="ru-RU" sz="2800" b="1" dirty="0" err="1"/>
              <a:t>пакетів</a:t>
            </a:r>
            <a:r>
              <a:rPr lang="ru-RU" sz="2800" b="1" dirty="0"/>
              <a:t> із </a:t>
            </a:r>
            <a:r>
              <a:rPr lang="ru-RU" sz="2800" b="1" dirty="0" err="1"/>
              <a:t>цукром</a:t>
            </a:r>
            <a:r>
              <a:rPr lang="ru-RU" sz="2800" b="1" dirty="0"/>
              <a:t> одержали? Чи залишився </a:t>
            </a:r>
            <a:r>
              <a:rPr lang="ru-RU" sz="2800" b="1" dirty="0" err="1"/>
              <a:t>цукор</a:t>
            </a:r>
            <a:r>
              <a:rPr lang="ru-RU" sz="2800" b="1" dirty="0"/>
              <a:t> у </a:t>
            </a:r>
            <a:r>
              <a:rPr lang="ru-RU" sz="2800" b="1" dirty="0" err="1"/>
              <a:t>мішку</a:t>
            </a:r>
            <a:r>
              <a:rPr lang="ru-RU" sz="2800" b="1" dirty="0"/>
              <a:t>? </a:t>
            </a:r>
            <a:r>
              <a:rPr lang="ru-RU" sz="2800" b="1" dirty="0" err="1"/>
              <a:t>Скільки</a:t>
            </a:r>
            <a:r>
              <a:rPr lang="ru-RU" sz="2800" b="1" dirty="0"/>
              <a:t> </a:t>
            </a:r>
            <a:r>
              <a:rPr lang="ru-RU" sz="2800" b="1" dirty="0" err="1"/>
              <a:t>кілограмів</a:t>
            </a:r>
            <a:r>
              <a:rPr lang="ru-RU" sz="2800" b="1" dirty="0"/>
              <a:t> </a:t>
            </a:r>
            <a:r>
              <a:rPr lang="ru-RU" sz="2800" b="1" dirty="0" err="1"/>
              <a:t>цукру</a:t>
            </a:r>
            <a:r>
              <a:rPr lang="ru-RU" sz="2800" b="1" dirty="0"/>
              <a:t> </a:t>
            </a:r>
            <a:r>
              <a:rPr lang="ru-RU" sz="2800" b="1" dirty="0" err="1"/>
              <a:t>залишилося</a:t>
            </a:r>
            <a:r>
              <a:rPr lang="ru-RU" sz="2800" b="1" dirty="0"/>
              <a:t>?</a:t>
            </a:r>
            <a:endParaRPr lang="ru-RU" sz="28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956114" y="261442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err="1" smtClean="0"/>
              <a:t>Розв’яжіть</a:t>
            </a:r>
            <a:r>
              <a:rPr lang="ru-RU" sz="3600" b="1" dirty="0" smtClean="0"/>
              <a:t> задачі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599"/>
            <a:ext cx="1265274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Ст.18 №81-82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37434" y="2709714"/>
            <a:ext cx="3536324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Було — 50 кг</a:t>
            </a:r>
          </a:p>
          <a:p>
            <a:r>
              <a:rPr lang="ru-RU" sz="2800" b="1" dirty="0" err="1" smtClean="0"/>
              <a:t>Розфасув</a:t>
            </a:r>
            <a:r>
              <a:rPr lang="ru-RU" sz="2800" b="1" dirty="0" smtClean="0"/>
              <a:t> — ?п по 3кг</a:t>
            </a:r>
          </a:p>
          <a:p>
            <a:r>
              <a:rPr lang="uk-UA" sz="2800" b="1" dirty="0" err="1" smtClean="0"/>
              <a:t>Залишил</a:t>
            </a:r>
            <a:r>
              <a:rPr lang="uk-UA" sz="2800" b="1" dirty="0" smtClean="0"/>
              <a:t> – ? г</a:t>
            </a:r>
            <a:endParaRPr lang="ru-RU" sz="2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81430" y="4198550"/>
            <a:ext cx="1066511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На </a:t>
            </a:r>
            <a:r>
              <a:rPr lang="ru-RU" sz="2800" b="1" dirty="0" err="1"/>
              <a:t>столі</a:t>
            </a:r>
            <a:r>
              <a:rPr lang="ru-RU" sz="2800" b="1" dirty="0"/>
              <a:t> лежало 18 </a:t>
            </a:r>
            <a:r>
              <a:rPr lang="ru-RU" sz="2800" b="1" dirty="0" err="1"/>
              <a:t>зошитів</a:t>
            </a:r>
            <a:r>
              <a:rPr lang="ru-RU" sz="2800" b="1" dirty="0"/>
              <a:t>. </a:t>
            </a:r>
            <a:r>
              <a:rPr lang="ru-RU" sz="2800" b="1" dirty="0" err="1"/>
              <a:t>Кожний</a:t>
            </a:r>
            <a:r>
              <a:rPr lang="ru-RU" sz="2800" b="1" dirty="0"/>
              <a:t> із восьми учнів узяв </a:t>
            </a:r>
            <a:r>
              <a:rPr lang="ru-RU" sz="2800" b="1" dirty="0" err="1"/>
              <a:t>однакову</a:t>
            </a:r>
            <a:r>
              <a:rPr lang="ru-RU" sz="2800" b="1" dirty="0"/>
              <a:t> кількість </a:t>
            </a:r>
            <a:r>
              <a:rPr lang="ru-RU" sz="2800" b="1" dirty="0" err="1"/>
              <a:t>зошитів</a:t>
            </a:r>
            <a:r>
              <a:rPr lang="ru-RU" sz="2800" b="1" dirty="0"/>
              <a:t>. </a:t>
            </a:r>
            <a:r>
              <a:rPr lang="ru-RU" sz="2800" b="1" dirty="0" err="1"/>
              <a:t>Скільки</a:t>
            </a:r>
            <a:r>
              <a:rPr lang="ru-RU" sz="2800" b="1" dirty="0"/>
              <a:t> </a:t>
            </a:r>
            <a:r>
              <a:rPr lang="ru-RU" sz="2800" b="1" dirty="0" err="1"/>
              <a:t>зошитів</a:t>
            </a:r>
            <a:r>
              <a:rPr lang="ru-RU" sz="2800" b="1" dirty="0"/>
              <a:t> </a:t>
            </a:r>
            <a:r>
              <a:rPr lang="ru-RU" sz="2800" b="1" dirty="0" err="1"/>
              <a:t>залишилося</a:t>
            </a:r>
            <a:r>
              <a:rPr lang="ru-RU" sz="2800" b="1" dirty="0"/>
              <a:t> на </a:t>
            </a:r>
            <a:r>
              <a:rPr lang="ru-RU" sz="2800" b="1" dirty="0" err="1"/>
              <a:t>столі</a:t>
            </a:r>
            <a:r>
              <a:rPr lang="ru-RU" sz="2800" b="1" dirty="0"/>
              <a:t>?</a:t>
            </a:r>
            <a:endParaRPr lang="ru-RU" sz="28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911148" y="2709714"/>
            <a:ext cx="132848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50 </a:t>
            </a:r>
            <a:r>
              <a:rPr lang="ru-RU" sz="2800" b="1" dirty="0"/>
              <a:t>: 3 </a:t>
            </a:r>
            <a:r>
              <a:rPr lang="ru-RU" sz="2800" b="1" dirty="0" smtClean="0"/>
              <a:t>=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239637" y="2709714"/>
            <a:ext cx="108012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16 (п)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338767" y="2709714"/>
            <a:ext cx="307733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—2кг залишилось.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543376" y="5156805"/>
            <a:ext cx="136256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18 : 8 =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914227" y="5152657"/>
            <a:ext cx="164792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 (ост. 2) 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566019" y="3571489"/>
            <a:ext cx="181404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380063" y="3571489"/>
            <a:ext cx="396044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2кг </a:t>
            </a:r>
            <a:r>
              <a:rPr lang="ru-RU" sz="2800" b="1" dirty="0" err="1" smtClean="0"/>
              <a:t>цукру</a:t>
            </a:r>
            <a:r>
              <a:rPr lang="ru-RU" sz="2800" b="1" dirty="0" smtClean="0"/>
              <a:t> залишилось.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56114" y="5675877"/>
            <a:ext cx="181404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770158" y="5680025"/>
            <a:ext cx="500783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на </a:t>
            </a:r>
            <a:r>
              <a:rPr lang="ru-RU" sz="2800" b="1" dirty="0" err="1" smtClean="0"/>
              <a:t>столі</a:t>
            </a:r>
            <a:r>
              <a:rPr lang="ru-RU" sz="2800" b="1" dirty="0" smtClean="0"/>
              <a:t> залишилось 2 зошити. </a:t>
            </a:r>
          </a:p>
        </p:txBody>
      </p:sp>
    </p:spTree>
    <p:extLst>
      <p:ext uri="{BB962C8B-B14F-4D97-AF65-F5344CB8AC3E}">
        <p14:creationId xmlns:p14="http://schemas.microsoft.com/office/powerpoint/2010/main" val="2705597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6" grpId="0" animBg="1"/>
      <p:bldP spid="18" grpId="0" animBg="1"/>
      <p:bldP spid="19" grpId="0" animBg="1"/>
      <p:bldP spid="26" grpId="0" animBg="1"/>
      <p:bldP spid="28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23" y="1197546"/>
            <a:ext cx="1052110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Максим купив </a:t>
            </a:r>
            <a:r>
              <a:rPr lang="ru-RU" sz="2800" b="1" dirty="0" err="1"/>
              <a:t>футбольний</a:t>
            </a:r>
            <a:r>
              <a:rPr lang="ru-RU" sz="2800" b="1" dirty="0"/>
              <a:t> </a:t>
            </a:r>
            <a:r>
              <a:rPr lang="ru-RU" sz="2800" b="1" dirty="0" err="1"/>
              <a:t>м’яч</a:t>
            </a:r>
            <a:r>
              <a:rPr lang="ru-RU" sz="2800" b="1" dirty="0"/>
              <a:t> за 90 </a:t>
            </a:r>
            <a:r>
              <a:rPr lang="ru-RU" sz="2800" b="1" dirty="0" err="1"/>
              <a:t>грн</a:t>
            </a:r>
            <a:r>
              <a:rPr lang="ru-RU" sz="2800" b="1" dirty="0"/>
              <a:t>, </a:t>
            </a:r>
            <a:r>
              <a:rPr lang="ru-RU" sz="2800" b="1" dirty="0" err="1" smtClean="0"/>
              <a:t>витративши</a:t>
            </a:r>
            <a:r>
              <a:rPr lang="ru-RU" sz="2800" b="1" dirty="0" smtClean="0"/>
              <a:t> </a:t>
            </a:r>
            <a:r>
              <a:rPr lang="ru-RU" sz="2800" b="1" dirty="0" err="1"/>
              <a:t>третину</a:t>
            </a:r>
            <a:r>
              <a:rPr lang="ru-RU" sz="2800" b="1" dirty="0"/>
              <a:t> своїх грошей. </a:t>
            </a:r>
            <a:r>
              <a:rPr lang="ru-RU" sz="2800" b="1" dirty="0" err="1"/>
              <a:t>Скільки</a:t>
            </a:r>
            <a:r>
              <a:rPr lang="ru-RU" sz="2800" b="1" dirty="0"/>
              <a:t> </a:t>
            </a:r>
            <a:r>
              <a:rPr lang="ru-RU" sz="2800" b="1" dirty="0" err="1"/>
              <a:t>гривень</a:t>
            </a:r>
            <a:r>
              <a:rPr lang="ru-RU" sz="2800" b="1" dirty="0"/>
              <a:t> було в Максима </a:t>
            </a:r>
            <a:r>
              <a:rPr lang="ru-RU" sz="2800" b="1" dirty="0" err="1"/>
              <a:t>спочатку</a:t>
            </a:r>
            <a:r>
              <a:rPr lang="ru-RU" sz="2800" b="1" dirty="0"/>
              <a:t>?</a:t>
            </a:r>
            <a:endParaRPr lang="ru-RU" sz="28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956114" y="261442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err="1" smtClean="0"/>
              <a:t>Розв’яжіть</a:t>
            </a:r>
            <a:r>
              <a:rPr lang="ru-RU" sz="3600" b="1" dirty="0" smtClean="0"/>
              <a:t> задачу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430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Ст.18 №83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81430" y="4457070"/>
            <a:ext cx="132848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90 </a:t>
            </a:r>
            <a:r>
              <a:rPr lang="ru-RU" sz="2800" b="1" dirty="0" smtClean="0">
                <a:latin typeface="Calibri"/>
                <a:cs typeface="Calibri"/>
              </a:rPr>
              <a:t>∙ 3 </a:t>
            </a:r>
            <a:r>
              <a:rPr lang="ru-RU" sz="2800" b="1" dirty="0" smtClean="0"/>
              <a:t>=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309919" y="4457070"/>
            <a:ext cx="162187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270 (</a:t>
            </a:r>
            <a:r>
              <a:rPr lang="ru-RU" sz="2800" b="1" dirty="0" err="1" smtClean="0"/>
              <a:t>грн</a:t>
            </a:r>
            <a:r>
              <a:rPr lang="ru-RU" sz="2800" b="1" dirty="0" smtClean="0"/>
              <a:t>) 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995511" y="2237066"/>
            <a:ext cx="120808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90 </a:t>
            </a:r>
            <a:r>
              <a:rPr lang="ru-RU" sz="2800" b="1" dirty="0" err="1" smtClean="0"/>
              <a:t>грн</a:t>
            </a:r>
            <a:endParaRPr lang="ru-RU" sz="2800" b="1" dirty="0" smtClean="0"/>
          </a:p>
        </p:txBody>
      </p:sp>
      <p:sp>
        <p:nvSpPr>
          <p:cNvPr id="20" name="Прямоугольник 19"/>
          <p:cNvSpPr/>
          <p:nvPr/>
        </p:nvSpPr>
        <p:spPr>
          <a:xfrm>
            <a:off x="956114" y="5157986"/>
            <a:ext cx="181404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794959" y="5167077"/>
            <a:ext cx="545731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270 </a:t>
            </a:r>
            <a:r>
              <a:rPr lang="ru-RU" sz="2800" b="1" dirty="0" err="1" smtClean="0"/>
              <a:t>грн</a:t>
            </a:r>
            <a:r>
              <a:rPr lang="ru-RU" sz="2800" b="1" dirty="0" smtClean="0"/>
              <a:t> було в Максима </a:t>
            </a:r>
            <a:r>
              <a:rPr lang="ru-RU" sz="2800" b="1" dirty="0" err="1" smtClean="0"/>
              <a:t>спочатку</a:t>
            </a:r>
            <a:r>
              <a:rPr lang="ru-RU" sz="2800" b="1" dirty="0" smtClean="0"/>
              <a:t>. 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981430" y="2920507"/>
            <a:ext cx="3670441" cy="22075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981430" y="2760286"/>
            <a:ext cx="0" cy="33699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4641786" y="2760286"/>
            <a:ext cx="3854" cy="320443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203599" y="2804772"/>
            <a:ext cx="0" cy="27595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427735" y="2804772"/>
            <a:ext cx="0" cy="27595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Правая фигурная скобка 33"/>
          <p:cNvSpPr/>
          <p:nvPr/>
        </p:nvSpPr>
        <p:spPr>
          <a:xfrm rot="5400000">
            <a:off x="2653797" y="1344575"/>
            <a:ext cx="326608" cy="3957570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324266" y="3698796"/>
            <a:ext cx="110346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? </a:t>
            </a:r>
            <a:r>
              <a:rPr lang="ru-RU" sz="2800" b="1" dirty="0" err="1" smtClean="0"/>
              <a:t>грн</a:t>
            </a: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6225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  <p:bldP spid="28" grpId="0" animBg="1"/>
      <p:bldP spid="20" grpId="0" animBg="1"/>
      <p:bldP spid="22" grpId="0" animBg="1"/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8920" y="549474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Практична робота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D:\4 клас\3 МАТЕМАТИКА\1 Листопад\1 Повторення вивченого в 3 кл\2026-09-09_1324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038" y="3892986"/>
            <a:ext cx="7955427" cy="223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Ст.18 №84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0818" y="3868742"/>
            <a:ext cx="2648885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Виготовте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макет </a:t>
            </a:r>
            <a:r>
              <a:rPr lang="ru-RU" sz="2400" b="1" dirty="0" err="1">
                <a:solidFill>
                  <a:srgbClr val="7030A0"/>
                </a:solidFill>
              </a:rPr>
              <a:t>піраміди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>
                <a:solidFill>
                  <a:srgbClr val="7030A0"/>
                </a:solidFill>
              </a:rPr>
              <a:t>скориставшись</a:t>
            </a:r>
            <a:r>
              <a:rPr lang="ru-RU" sz="2400" b="1" dirty="0">
                <a:solidFill>
                  <a:srgbClr val="7030A0"/>
                </a:solidFill>
              </a:rPr>
              <a:t> малюнком.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87956" y="1209167"/>
            <a:ext cx="708646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Де </a:t>
            </a:r>
            <a:r>
              <a:rPr lang="ru-RU" sz="2400" b="1" dirty="0" err="1">
                <a:solidFill>
                  <a:srgbClr val="7030A0"/>
                </a:solidFill>
              </a:rPr>
              <a:t>зустрічаються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піраміди</a:t>
            </a:r>
            <a:r>
              <a:rPr lang="ru-RU" sz="2400" b="1" dirty="0">
                <a:solidFill>
                  <a:srgbClr val="7030A0"/>
                </a:solidFill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</a:rPr>
              <a:t>повсякденному</a:t>
            </a:r>
            <a:r>
              <a:rPr lang="ru-RU" sz="2400" b="1" dirty="0">
                <a:solidFill>
                  <a:srgbClr val="7030A0"/>
                </a:solidFill>
              </a:rPr>
              <a:t> житті?</a:t>
            </a:r>
          </a:p>
        </p:txBody>
      </p:sp>
      <p:pic>
        <p:nvPicPr>
          <p:cNvPr id="1026" name="Picture 2" descr="Єгипетські піраміди — Вікіпеді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" t="16609" r="1738" b="9180"/>
          <a:stretch/>
        </p:blipFill>
        <p:spPr bwMode="auto">
          <a:xfrm>
            <a:off x="863813" y="1773608"/>
            <a:ext cx="3639239" cy="195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іраміди у нашому житті - презентація з архітектури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3" b="2746"/>
          <a:stretch/>
        </p:blipFill>
        <p:spPr bwMode="auto">
          <a:xfrm>
            <a:off x="4521808" y="1750836"/>
            <a:ext cx="3552608" cy="193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упити Намет Піраміда. Play Smart M 1423 недорого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4" t="3744" r="16024" b="4517"/>
          <a:stretch/>
        </p:blipFill>
        <p:spPr bwMode="auto">
          <a:xfrm>
            <a:off x="8540303" y="1259018"/>
            <a:ext cx="2340000" cy="24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9066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5878066"/>
            <a:ext cx="1647529" cy="971057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Ч.1 Ст.18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4136" y="1494426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4 клас\3 МАТЕМАТИКА\1 Листопад\1 Повторення вивченого в 3 кл\2026-09-09_1323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769" y="1495696"/>
            <a:ext cx="8707315" cy="259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9048" y="494643"/>
            <a:ext cx="9776608" cy="67720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chemeClr val="bg1"/>
                </a:solidFill>
              </a:rPr>
              <a:t>Вправа </a:t>
            </a:r>
            <a:r>
              <a:rPr lang="uk-UA" sz="3600" b="1" dirty="0" smtClean="0">
                <a:solidFill>
                  <a:schemeClr val="bg1"/>
                </a:solidFill>
              </a:rPr>
              <a:t>«Незакінчене речення». Рефлексія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74591" y="1238524"/>
            <a:ext cx="8044287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6159" y="5140842"/>
            <a:ext cx="175145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Було </a:t>
            </a:r>
            <a:r>
              <a:rPr lang="uk-UA" sz="2800" b="1" dirty="0"/>
              <a:t>складно!</a:t>
            </a:r>
            <a:endParaRPr lang="ru-RU" sz="2800" b="1" dirty="0"/>
          </a:p>
        </p:txBody>
      </p:sp>
      <p:pic>
        <p:nvPicPr>
          <p:cNvPr id="1030" name="Picture 6" descr="D:\Картинки до тестів\Палець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80" y="3114452"/>
            <a:ext cx="1208776" cy="213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Картинки до тестів\Палець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285" y="3054406"/>
            <a:ext cx="1324067" cy="223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Картинки до тестів\Пальці 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441">
            <a:off x="5334305" y="3084731"/>
            <a:ext cx="1438203" cy="236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Картинки до тестів\Пальці 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681">
            <a:off x="7340746" y="3091018"/>
            <a:ext cx="1544693" cy="235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Картинки до тестів\Пальці 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54">
            <a:off x="9491575" y="3099936"/>
            <a:ext cx="1650896" cy="222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276597" y="5109492"/>
            <a:ext cx="1702616" cy="954107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/>
              <a:t>Все було легко! 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94472" y="5085501"/>
            <a:ext cx="1867557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Відчуваю втому </a:t>
            </a:r>
            <a:endParaRPr lang="ru-RU" sz="2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506925" y="4894047"/>
            <a:ext cx="1697983" cy="1384995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У </a:t>
            </a:r>
            <a:r>
              <a:rPr lang="uk-UA" sz="2800" b="1" dirty="0"/>
              <a:t>мене все </a:t>
            </a:r>
            <a:r>
              <a:rPr lang="uk-UA" sz="2800" b="1" dirty="0" smtClean="0"/>
              <a:t>вийшло</a:t>
            </a:r>
            <a:endParaRPr lang="ru-RU" sz="28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257965" y="5085309"/>
            <a:ext cx="1610955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Було </a:t>
            </a:r>
            <a:r>
              <a:rPr lang="uk-UA" sz="2800" b="1" dirty="0"/>
              <a:t>цікаво!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310653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9777</TotalTime>
  <Words>657</Words>
  <Application>Microsoft Office PowerPoint</Application>
  <PresentationFormat>Произвольный</PresentationFormat>
  <Paragraphs>122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822</cp:revision>
  <dcterms:created xsi:type="dcterms:W3CDTF">2025-08-27T14:01:18Z</dcterms:created>
  <dcterms:modified xsi:type="dcterms:W3CDTF">2026-09-10T06:56:25Z</dcterms:modified>
</cp:coreProperties>
</file>