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4" r:id="rId3"/>
    <p:sldId id="272" r:id="rId4"/>
    <p:sldId id="262" r:id="rId5"/>
    <p:sldId id="271" r:id="rId6"/>
    <p:sldId id="259" r:id="rId7"/>
    <p:sldId id="260" r:id="rId8"/>
    <p:sldId id="270" r:id="rId9"/>
    <p:sldId id="266" r:id="rId10"/>
    <p:sldId id="267" r:id="rId11"/>
    <p:sldId id="258" r:id="rId12"/>
    <p:sldId id="257" r:id="rId13"/>
    <p:sldId id="263" r:id="rId14"/>
    <p:sldId id="26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E7757F-F147-4B16-9E32-3607506FCEF2}" type="datetimeFigureOut">
              <a:rPr lang="ru-RU" smtClean="0"/>
              <a:t>04.09.2026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04E85B-336F-4608-BA37-B9DE5C051516}" type="slidenum">
              <a:rPr lang="ru-RU" smtClean="0"/>
              <a:t>‹#›</a:t>
            </a:fld>
            <a:endParaRPr lang="ru-RU"/>
          </a:p>
        </p:txBody>
      </p:sp>
    </p:spTree>
    <p:extLst>
      <p:ext uri="{BB962C8B-B14F-4D97-AF65-F5344CB8AC3E}">
        <p14:creationId xmlns:p14="http://schemas.microsoft.com/office/powerpoint/2010/main" val="2837453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36920D-D679-440B-A693-E7DD575FE6B2}" type="slidenum">
              <a:rPr lang="ru-RU" smtClean="0"/>
              <a:t>4</a:t>
            </a:fld>
            <a:endParaRPr lang="ru-RU"/>
          </a:p>
        </p:txBody>
      </p:sp>
    </p:spTree>
    <p:extLst>
      <p:ext uri="{BB962C8B-B14F-4D97-AF65-F5344CB8AC3E}">
        <p14:creationId xmlns:p14="http://schemas.microsoft.com/office/powerpoint/2010/main" val="2171967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36920D-D679-440B-A693-E7DD575FE6B2}" type="slidenum">
              <a:rPr lang="ru-RU" smtClean="0"/>
              <a:t>5</a:t>
            </a:fld>
            <a:endParaRPr lang="ru-RU"/>
          </a:p>
        </p:txBody>
      </p:sp>
    </p:spTree>
    <p:extLst>
      <p:ext uri="{BB962C8B-B14F-4D97-AF65-F5344CB8AC3E}">
        <p14:creationId xmlns:p14="http://schemas.microsoft.com/office/powerpoint/2010/main" val="2171967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3843541672"/>
      </p:ext>
    </p:extLst>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218404828"/>
      </p:ext>
    </p:extLst>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3480824209"/>
      </p:ext>
    </p:extLst>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4006254983"/>
      </p:ext>
    </p:extLst>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4286929763"/>
      </p:ext>
    </p:extLst>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7E9303C-ABA6-48AB-981A-6119A53C691A}" type="datetimeFigureOut">
              <a:rPr lang="ru-RU" smtClean="0"/>
              <a:t>04.09.2026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2305745585"/>
      </p:ext>
    </p:extLst>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7E9303C-ABA6-48AB-981A-6119A53C691A}" type="datetimeFigureOut">
              <a:rPr lang="ru-RU" smtClean="0"/>
              <a:t>04.09.2026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3362869963"/>
      </p:ext>
    </p:extLst>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7E9303C-ABA6-48AB-981A-6119A53C691A}" type="datetimeFigureOut">
              <a:rPr lang="ru-RU" smtClean="0"/>
              <a:t>04.09.2026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3144146815"/>
      </p:ext>
    </p:extLst>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7E9303C-ABA6-48AB-981A-6119A53C691A}" type="datetimeFigureOut">
              <a:rPr lang="ru-RU" smtClean="0"/>
              <a:t>04.09.2026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2758629234"/>
      </p:ext>
    </p:extLst>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7E9303C-ABA6-48AB-981A-6119A53C691A}" type="datetimeFigureOut">
              <a:rPr lang="ru-RU" smtClean="0"/>
              <a:t>04.09.2026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2109658684"/>
      </p:ext>
    </p:extLst>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7E9303C-ABA6-48AB-981A-6119A53C691A}" type="datetimeFigureOut">
              <a:rPr lang="ru-RU" smtClean="0"/>
              <a:t>04.09.2026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77687A4-7DE6-4108-A467-8A3E2BAA5019}" type="slidenum">
              <a:rPr lang="ru-RU" smtClean="0"/>
              <a:t>‹#›</a:t>
            </a:fld>
            <a:endParaRPr lang="ru-RU"/>
          </a:p>
        </p:txBody>
      </p:sp>
    </p:spTree>
    <p:extLst>
      <p:ext uri="{BB962C8B-B14F-4D97-AF65-F5344CB8AC3E}">
        <p14:creationId xmlns:p14="http://schemas.microsoft.com/office/powerpoint/2010/main" val="946953691"/>
      </p:ext>
    </p:extLst>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E9303C-ABA6-48AB-981A-6119A53C691A}" type="datetimeFigureOut">
              <a:rPr lang="ru-RU" smtClean="0"/>
              <a:t>04.09.2026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7687A4-7DE6-4108-A467-8A3E2BAA5019}" type="slidenum">
              <a:rPr lang="ru-RU" smtClean="0"/>
              <a:t>‹#›</a:t>
            </a:fld>
            <a:endParaRPr lang="ru-RU"/>
          </a:p>
        </p:txBody>
      </p:sp>
    </p:spTree>
    <p:extLst>
      <p:ext uri="{BB962C8B-B14F-4D97-AF65-F5344CB8AC3E}">
        <p14:creationId xmlns:p14="http://schemas.microsoft.com/office/powerpoint/2010/main" val="4983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plit orient="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uk.wikipedia.org/wiki/%D0%A0%D1%83%D1%81%D1%8C" TargetMode="External"/><Relationship Id="rId3" Type="http://schemas.openxmlformats.org/officeDocument/2006/relationships/hyperlink" Target="https://uk.wikipedia.org/wiki/%D0%9A%D0%B8%D0%B9_(%D0%BA%D0%BD%D1%8F%D0%B7%D1%8C)" TargetMode="External"/><Relationship Id="rId7" Type="http://schemas.openxmlformats.org/officeDocument/2006/relationships/hyperlink" Target="https://uk.wikipedia.org/wiki/%D0%A3%D0%BA%D1%80%D0%B0%D1%97%D0%BD%D0%B0" TargetMode="External"/><Relationship Id="rId2" Type="http://schemas.openxmlformats.org/officeDocument/2006/relationships/hyperlink" Target="https://uk.wikipedia.org/wiki/%D0%9F%D0%BE%D0%BB%D1%8F%D0%BD%D0%B8_(%D1%81%D1%85%D1%96%D0%B4%D0%BD%D1%96)" TargetMode="External"/><Relationship Id="rId1" Type="http://schemas.openxmlformats.org/officeDocument/2006/relationships/slideLayout" Target="../slideLayouts/slideLayout6.xml"/><Relationship Id="rId6" Type="http://schemas.openxmlformats.org/officeDocument/2006/relationships/hyperlink" Target="https://uk.wikipedia.org/wiki/%D0%9B%D0%B8%D0%B1%D1%96%D0%B4%D1%8C" TargetMode="External"/><Relationship Id="rId5" Type="http://schemas.openxmlformats.org/officeDocument/2006/relationships/hyperlink" Target="https://uk.wikipedia.org/wiki/%D0%A5%D0%BE%D1%80%D0%B8%D0%B2" TargetMode="External"/><Relationship Id="rId4" Type="http://schemas.openxmlformats.org/officeDocument/2006/relationships/hyperlink" Target="https://uk.wikipedia.org/wiki/%D0%A9%D0%B5%D0%BA" TargetMode="External"/><Relationship Id="rId9"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3501009"/>
            <a:ext cx="7169988" cy="2232248"/>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p>
            <a:r>
              <a:rPr lang="uk-UA" sz="3600" b="1" dirty="0" smtClean="0">
                <a:solidFill>
                  <a:schemeClr val="accent3">
                    <a:lumMod val="50000"/>
                  </a:schemeClr>
                </a:solidFill>
              </a:rPr>
              <a:t>Повторення </a:t>
            </a:r>
            <a:r>
              <a:rPr lang="uk-UA" sz="3600" b="1" dirty="0">
                <a:solidFill>
                  <a:schemeClr val="accent3">
                    <a:lumMod val="50000"/>
                  </a:schemeClr>
                </a:solidFill>
              </a:rPr>
              <a:t>знань про звуки і букви. Побудова звукових схем і звуковий аналіз слів. </a:t>
            </a:r>
            <a:endParaRPr lang="ru-RU" sz="3600" b="1" dirty="0">
              <a:solidFill>
                <a:schemeClr val="accent3">
                  <a:lumMod val="50000"/>
                </a:schemeClr>
              </a:solidFill>
            </a:endParaRPr>
          </a:p>
        </p:txBody>
      </p:sp>
      <p:pic>
        <p:nvPicPr>
          <p:cNvPr id="3074" name="Picture 2" descr="D:\4 клас\УКР. МОВА\Пономарьова\фото завдань\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08720"/>
            <a:ext cx="4032448" cy="2173106"/>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5436096" y="1232756"/>
            <a:ext cx="2633484" cy="1512168"/>
          </a:xfrm>
          <a:prstGeom prst="round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spcBef>
                <a:spcPts val="0"/>
              </a:spcBef>
            </a:pPr>
            <a:r>
              <a:rPr lang="uk-UA" sz="2800" b="1" dirty="0" smtClean="0">
                <a:solidFill>
                  <a:schemeClr val="accent3">
                    <a:lumMod val="50000"/>
                  </a:schemeClr>
                </a:solidFill>
              </a:rPr>
              <a:t>Розділ </a:t>
            </a:r>
          </a:p>
          <a:p>
            <a:pPr>
              <a:spcBef>
                <a:spcPts val="0"/>
              </a:spcBef>
            </a:pPr>
            <a:r>
              <a:rPr lang="uk-UA" sz="2800" b="1" dirty="0" smtClean="0">
                <a:solidFill>
                  <a:schemeClr val="accent3">
                    <a:lumMod val="50000"/>
                  </a:schemeClr>
                </a:solidFill>
              </a:rPr>
              <a:t>Звуки і букви.</a:t>
            </a:r>
          </a:p>
          <a:p>
            <a:pPr>
              <a:spcBef>
                <a:spcPts val="0"/>
              </a:spcBef>
            </a:pPr>
            <a:r>
              <a:rPr lang="uk-UA" sz="2800" b="1" dirty="0" smtClean="0">
                <a:solidFill>
                  <a:schemeClr val="accent3">
                    <a:lumMod val="50000"/>
                  </a:schemeClr>
                </a:solidFill>
              </a:rPr>
              <a:t>4 клас</a:t>
            </a:r>
            <a:endParaRPr lang="ru-RU" sz="2800" dirty="0">
              <a:solidFill>
                <a:schemeClr val="accent3">
                  <a:lumMod val="50000"/>
                </a:schemeClr>
              </a:solidFill>
            </a:endParaRPr>
          </a:p>
        </p:txBody>
      </p:sp>
    </p:spTree>
    <p:extLst>
      <p:ext uri="{BB962C8B-B14F-4D97-AF65-F5344CB8AC3E}">
        <p14:creationId xmlns:p14="http://schemas.microsoft.com/office/powerpoint/2010/main" val="2446294669"/>
      </p:ext>
    </p:extLst>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375012" y="1226518"/>
            <a:ext cx="4847933" cy="576064"/>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400" b="1" dirty="0" smtClean="0">
                <a:solidFill>
                  <a:schemeClr val="accent3">
                    <a:lumMod val="50000"/>
                  </a:schemeClr>
                </a:solidFill>
              </a:rPr>
              <a:t>Скористайтеся словами з довідки </a:t>
            </a:r>
          </a:p>
        </p:txBody>
      </p:sp>
      <p:sp>
        <p:nvSpPr>
          <p:cNvPr id="7" name="Подзаголовок 2"/>
          <p:cNvSpPr txBox="1">
            <a:spLocks/>
          </p:cNvSpPr>
          <p:nvPr/>
        </p:nvSpPr>
        <p:spPr>
          <a:xfrm>
            <a:off x="3779912" y="9333656"/>
            <a:ext cx="1296144" cy="576064"/>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smtClean="0">
                <a:solidFill>
                  <a:schemeClr val="accent3">
                    <a:lumMod val="50000"/>
                  </a:schemeClr>
                </a:solidFill>
              </a:rPr>
              <a:t>Китай</a:t>
            </a:r>
          </a:p>
        </p:txBody>
      </p:sp>
      <p:sp>
        <p:nvSpPr>
          <p:cNvPr id="8" name="Подзаголовок 2"/>
          <p:cNvSpPr txBox="1">
            <a:spLocks/>
          </p:cNvSpPr>
          <p:nvPr/>
        </p:nvSpPr>
        <p:spPr>
          <a:xfrm>
            <a:off x="827584" y="1700807"/>
            <a:ext cx="3225468" cy="890424"/>
          </a:xfrm>
          <a:prstGeom prst="round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800" b="1" dirty="0" smtClean="0">
                <a:solidFill>
                  <a:schemeClr val="bg1"/>
                </a:solidFill>
              </a:rPr>
              <a:t>Дніпро, </a:t>
            </a:r>
            <a:r>
              <a:rPr lang="uk-UA" sz="2800" b="1" dirty="0" err="1" smtClean="0">
                <a:solidFill>
                  <a:schemeClr val="bg1"/>
                </a:solidFill>
              </a:rPr>
              <a:t>Кий</a:t>
            </a:r>
            <a:r>
              <a:rPr lang="uk-UA" sz="2800" b="1" dirty="0" smtClean="0">
                <a:solidFill>
                  <a:schemeClr val="bg1"/>
                </a:solidFill>
              </a:rPr>
              <a:t>, Щек, Хорив, Либідь</a:t>
            </a:r>
          </a:p>
        </p:txBody>
      </p:sp>
      <p:sp>
        <p:nvSpPr>
          <p:cNvPr id="11" name="Заголовок 1"/>
          <p:cNvSpPr txBox="1">
            <a:spLocks/>
          </p:cNvSpPr>
          <p:nvPr/>
        </p:nvSpPr>
        <p:spPr>
          <a:xfrm>
            <a:off x="475436" y="116632"/>
            <a:ext cx="8229600" cy="1080120"/>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3600" b="1" dirty="0">
                <a:solidFill>
                  <a:schemeClr val="bg1"/>
                </a:solidFill>
              </a:rPr>
              <a:t>Пригадайте легенду про заснування столиці України</a:t>
            </a:r>
            <a:endParaRPr lang="ru-RU" sz="3600" b="1" dirty="0">
              <a:solidFill>
                <a:schemeClr val="bg1"/>
              </a:solidFill>
            </a:endParaRPr>
          </a:p>
        </p:txBody>
      </p:sp>
      <p:sp>
        <p:nvSpPr>
          <p:cNvPr id="2" name="Скругленный прямоугольник 1"/>
          <p:cNvSpPr/>
          <p:nvPr/>
        </p:nvSpPr>
        <p:spPr>
          <a:xfrm>
            <a:off x="370344" y="3761695"/>
            <a:ext cx="8234104" cy="2962513"/>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ru-RU" sz="2400" b="1" dirty="0" err="1">
                <a:solidFill>
                  <a:schemeClr val="accent3">
                    <a:lumMod val="50000"/>
                  </a:schemeClr>
                </a:solidFill>
              </a:rPr>
              <a:t>Згідно</a:t>
            </a:r>
            <a:r>
              <a:rPr lang="ru-RU" sz="2400" b="1" dirty="0">
                <a:solidFill>
                  <a:schemeClr val="accent3">
                    <a:lumMod val="50000"/>
                  </a:schemeClr>
                </a:solidFill>
              </a:rPr>
              <a:t> з </a:t>
            </a:r>
            <a:r>
              <a:rPr lang="ru-RU" sz="2400" b="1" dirty="0" err="1">
                <a:solidFill>
                  <a:schemeClr val="accent3">
                    <a:lumMod val="50000"/>
                  </a:schemeClr>
                </a:solidFill>
              </a:rPr>
              <a:t>традиціями</a:t>
            </a:r>
            <a:r>
              <a:rPr lang="ru-RU" sz="2400" b="1" dirty="0">
                <a:solidFill>
                  <a:schemeClr val="accent3">
                    <a:lumMod val="50000"/>
                  </a:schemeClr>
                </a:solidFill>
              </a:rPr>
              <a:t> та легендою про </a:t>
            </a:r>
            <a:r>
              <a:rPr lang="ru-RU" sz="2400" b="1" dirty="0" err="1">
                <a:solidFill>
                  <a:schemeClr val="accent3">
                    <a:lumMod val="50000"/>
                  </a:schemeClr>
                </a:solidFill>
              </a:rPr>
              <a:t>заснування</a:t>
            </a:r>
            <a:r>
              <a:rPr lang="ru-RU" sz="2400" b="1" dirty="0">
                <a:solidFill>
                  <a:schemeClr val="accent3">
                    <a:lumMod val="50000"/>
                  </a:schemeClr>
                </a:solidFill>
              </a:rPr>
              <a:t> </a:t>
            </a:r>
            <a:r>
              <a:rPr lang="ru-RU" sz="2400" b="1" dirty="0" err="1">
                <a:solidFill>
                  <a:schemeClr val="accent3">
                    <a:lumMod val="50000"/>
                  </a:schemeClr>
                </a:solidFill>
              </a:rPr>
              <a:t>Києва</a:t>
            </a:r>
            <a:r>
              <a:rPr lang="ru-RU" sz="2400" b="1" dirty="0">
                <a:solidFill>
                  <a:schemeClr val="accent3">
                    <a:lumMod val="50000"/>
                  </a:schemeClr>
                </a:solidFill>
              </a:rPr>
              <a:t> заведено </a:t>
            </a:r>
            <a:r>
              <a:rPr lang="ru-RU" sz="2400" b="1" dirty="0" err="1">
                <a:solidFill>
                  <a:schemeClr val="accent3">
                    <a:lumMod val="50000"/>
                  </a:schemeClr>
                </a:solidFill>
              </a:rPr>
              <a:t>вважати</a:t>
            </a:r>
            <a:r>
              <a:rPr lang="ru-RU" sz="2400" b="1" dirty="0">
                <a:solidFill>
                  <a:schemeClr val="accent3">
                    <a:lumMod val="50000"/>
                  </a:schemeClr>
                </a:solidFill>
              </a:rPr>
              <a:t>, </a:t>
            </a:r>
            <a:r>
              <a:rPr lang="ru-RU" sz="2400" b="1" dirty="0" err="1">
                <a:solidFill>
                  <a:schemeClr val="accent3">
                    <a:lumMod val="50000"/>
                  </a:schemeClr>
                </a:solidFill>
              </a:rPr>
              <a:t>що</a:t>
            </a:r>
            <a:r>
              <a:rPr lang="ru-RU" sz="2400" b="1" dirty="0">
                <a:solidFill>
                  <a:schemeClr val="accent3">
                    <a:lumMod val="50000"/>
                  </a:schemeClr>
                </a:solidFill>
              </a:rPr>
              <a:t> </a:t>
            </a:r>
            <a:r>
              <a:rPr lang="ru-RU" sz="2400" b="1" dirty="0" err="1">
                <a:solidFill>
                  <a:schemeClr val="accent3">
                    <a:lumMod val="50000"/>
                  </a:schemeClr>
                </a:solidFill>
              </a:rPr>
              <a:t>Київ</a:t>
            </a:r>
            <a:r>
              <a:rPr lang="ru-RU" sz="2400" b="1" dirty="0">
                <a:solidFill>
                  <a:schemeClr val="accent3">
                    <a:lumMod val="50000"/>
                  </a:schemeClr>
                </a:solidFill>
              </a:rPr>
              <a:t> </a:t>
            </a:r>
            <a:r>
              <a:rPr lang="ru-RU" sz="2400" b="1" dirty="0" err="1">
                <a:solidFill>
                  <a:schemeClr val="accent3">
                    <a:lumMod val="50000"/>
                  </a:schemeClr>
                </a:solidFill>
              </a:rPr>
              <a:t>завдячує</a:t>
            </a:r>
            <a:r>
              <a:rPr lang="ru-RU" sz="2400" b="1" dirty="0">
                <a:solidFill>
                  <a:schemeClr val="accent3">
                    <a:lumMod val="50000"/>
                  </a:schemeClr>
                </a:solidFill>
              </a:rPr>
              <a:t> </a:t>
            </a:r>
            <a:r>
              <a:rPr lang="ru-RU" sz="2400" b="1" dirty="0" err="1">
                <a:solidFill>
                  <a:schemeClr val="accent3">
                    <a:lumMod val="50000"/>
                  </a:schemeClr>
                </a:solidFill>
              </a:rPr>
              <a:t>своєю</a:t>
            </a:r>
            <a:r>
              <a:rPr lang="ru-RU" sz="2400" b="1" dirty="0">
                <a:solidFill>
                  <a:schemeClr val="accent3">
                    <a:lumMod val="50000"/>
                  </a:schemeClr>
                </a:solidFill>
              </a:rPr>
              <a:t> </a:t>
            </a:r>
            <a:r>
              <a:rPr lang="ru-RU" sz="2400" b="1" dirty="0" err="1">
                <a:solidFill>
                  <a:schemeClr val="accent3">
                    <a:lumMod val="50000"/>
                  </a:schemeClr>
                </a:solidFill>
              </a:rPr>
              <a:t>появою</a:t>
            </a:r>
            <a:r>
              <a:rPr lang="ru-RU" sz="2400" b="1" dirty="0">
                <a:solidFill>
                  <a:schemeClr val="accent3">
                    <a:lumMod val="50000"/>
                  </a:schemeClr>
                </a:solidFill>
              </a:rPr>
              <a:t> </a:t>
            </a:r>
            <a:r>
              <a:rPr lang="ru-RU" sz="2400" b="1" dirty="0" err="1">
                <a:solidFill>
                  <a:schemeClr val="accent3">
                    <a:lumMod val="50000"/>
                  </a:schemeClr>
                </a:solidFill>
              </a:rPr>
              <a:t>трьом</a:t>
            </a:r>
            <a:r>
              <a:rPr lang="ru-RU" sz="2400" b="1" dirty="0">
                <a:solidFill>
                  <a:schemeClr val="accent3">
                    <a:lumMod val="50000"/>
                  </a:schemeClr>
                </a:solidFill>
              </a:rPr>
              <a:t> </a:t>
            </a:r>
            <a:r>
              <a:rPr lang="ru-RU" sz="2400" b="1" dirty="0" err="1">
                <a:solidFill>
                  <a:schemeClr val="accent3">
                    <a:lumMod val="50000"/>
                  </a:schemeClr>
                </a:solidFill>
              </a:rPr>
              <a:t>братам</a:t>
            </a:r>
            <a:r>
              <a:rPr lang="ru-RU" sz="2400" b="1" dirty="0">
                <a:solidFill>
                  <a:schemeClr val="accent3">
                    <a:lumMod val="50000"/>
                  </a:schemeClr>
                </a:solidFill>
              </a:rPr>
              <a:t> </a:t>
            </a:r>
            <a:r>
              <a:rPr lang="ru-RU" sz="2400" b="1" dirty="0" err="1">
                <a:solidFill>
                  <a:schemeClr val="accent3">
                    <a:lumMod val="50000"/>
                  </a:schemeClr>
                </a:solidFill>
              </a:rPr>
              <a:t>із</a:t>
            </a:r>
            <a:r>
              <a:rPr lang="ru-RU" sz="2400" b="1" dirty="0">
                <a:solidFill>
                  <a:schemeClr val="accent3">
                    <a:lumMod val="50000"/>
                  </a:schemeClr>
                </a:solidFill>
              </a:rPr>
              <a:t> </a:t>
            </a:r>
            <a:r>
              <a:rPr lang="ru-RU" sz="2400" b="1" dirty="0" err="1">
                <a:solidFill>
                  <a:schemeClr val="accent3">
                    <a:lumMod val="50000"/>
                  </a:schemeClr>
                </a:solidFill>
              </a:rPr>
              <a:t>племені</a:t>
            </a:r>
            <a:r>
              <a:rPr lang="ru-RU" sz="2400" b="1" dirty="0">
                <a:solidFill>
                  <a:schemeClr val="accent3">
                    <a:lumMod val="50000"/>
                  </a:schemeClr>
                </a:solidFill>
              </a:rPr>
              <a:t> </a:t>
            </a:r>
            <a:r>
              <a:rPr lang="ru-RU" sz="2400" b="1" dirty="0">
                <a:solidFill>
                  <a:schemeClr val="accent3">
                    <a:lumMod val="50000"/>
                  </a:schemeClr>
                </a:solidFill>
                <a:hlinkClick r:id="rId2" tooltip="Поляни (східні)"/>
              </a:rPr>
              <a:t>полян</a:t>
            </a:r>
            <a:r>
              <a:rPr lang="ru-RU" sz="2400" b="1" dirty="0">
                <a:solidFill>
                  <a:schemeClr val="accent3">
                    <a:lumMod val="50000"/>
                  </a:schemeClr>
                </a:solidFill>
              </a:rPr>
              <a:t> — </a:t>
            </a:r>
            <a:r>
              <a:rPr lang="ru-RU" sz="2400" b="1" dirty="0" err="1">
                <a:solidFill>
                  <a:schemeClr val="accent3">
                    <a:lumMod val="50000"/>
                  </a:schemeClr>
                </a:solidFill>
                <a:hlinkClick r:id="rId3" tooltip="Кий (князь)"/>
              </a:rPr>
              <a:t>Києві</a:t>
            </a:r>
            <a:r>
              <a:rPr lang="ru-RU" sz="2400" b="1" dirty="0">
                <a:solidFill>
                  <a:schemeClr val="accent3">
                    <a:lumMod val="50000"/>
                  </a:schemeClr>
                </a:solidFill>
              </a:rPr>
              <a:t>, </a:t>
            </a:r>
            <a:r>
              <a:rPr lang="ru-RU" sz="2400" b="1" dirty="0" err="1">
                <a:solidFill>
                  <a:schemeClr val="accent3">
                    <a:lumMod val="50000"/>
                  </a:schemeClr>
                </a:solidFill>
                <a:hlinkClick r:id="rId4" tooltip="Щек"/>
              </a:rPr>
              <a:t>Щекові</a:t>
            </a:r>
            <a:r>
              <a:rPr lang="ru-RU" sz="2400" b="1" dirty="0">
                <a:solidFill>
                  <a:schemeClr val="accent3">
                    <a:lumMod val="50000"/>
                  </a:schemeClr>
                </a:solidFill>
              </a:rPr>
              <a:t> та </a:t>
            </a:r>
            <a:r>
              <a:rPr lang="ru-RU" sz="2400" b="1" dirty="0" err="1">
                <a:solidFill>
                  <a:schemeClr val="accent3">
                    <a:lumMod val="50000"/>
                  </a:schemeClr>
                </a:solidFill>
                <a:hlinkClick r:id="rId5" tooltip="Хорив"/>
              </a:rPr>
              <a:t>Хоривові</a:t>
            </a:r>
            <a:r>
              <a:rPr lang="ru-RU" sz="2400" b="1" dirty="0">
                <a:solidFill>
                  <a:schemeClr val="accent3">
                    <a:lumMod val="50000"/>
                  </a:schemeClr>
                </a:solidFill>
              </a:rPr>
              <a:t>, й </a:t>
            </a:r>
            <a:r>
              <a:rPr lang="ru-RU" sz="2400" b="1" dirty="0" err="1">
                <a:solidFill>
                  <a:schemeClr val="accent3">
                    <a:lumMod val="50000"/>
                  </a:schemeClr>
                </a:solidFill>
              </a:rPr>
              <a:t>сестрі</a:t>
            </a:r>
            <a:r>
              <a:rPr lang="ru-RU" sz="2400" b="1" dirty="0">
                <a:solidFill>
                  <a:schemeClr val="accent3">
                    <a:lumMod val="50000"/>
                  </a:schemeClr>
                </a:solidFill>
              </a:rPr>
              <a:t> </a:t>
            </a:r>
            <a:r>
              <a:rPr lang="ru-RU" sz="2400" b="1" dirty="0" err="1">
                <a:solidFill>
                  <a:schemeClr val="accent3">
                    <a:lumMod val="50000"/>
                  </a:schemeClr>
                </a:solidFill>
              </a:rPr>
              <a:t>їхній</a:t>
            </a:r>
            <a:r>
              <a:rPr lang="ru-RU" sz="2400" b="1" dirty="0">
                <a:solidFill>
                  <a:schemeClr val="accent3">
                    <a:lumMod val="50000"/>
                  </a:schemeClr>
                </a:solidFill>
              </a:rPr>
              <a:t> </a:t>
            </a:r>
            <a:r>
              <a:rPr lang="ru-RU" sz="2400" b="1" dirty="0" err="1">
                <a:solidFill>
                  <a:schemeClr val="accent3">
                    <a:lumMod val="50000"/>
                  </a:schemeClr>
                </a:solidFill>
                <a:hlinkClick r:id="rId6" tooltip="Либідь"/>
              </a:rPr>
              <a:t>Либідь</a:t>
            </a:r>
            <a:r>
              <a:rPr lang="ru-RU" sz="2400" b="1" dirty="0">
                <a:solidFill>
                  <a:schemeClr val="accent3">
                    <a:lumMod val="50000"/>
                  </a:schemeClr>
                </a:solidFill>
              </a:rPr>
              <a:t>.</a:t>
            </a:r>
          </a:p>
          <a:p>
            <a:r>
              <a:rPr lang="ru-RU" sz="2400" b="1" dirty="0" err="1">
                <a:solidFill>
                  <a:schemeClr val="accent3">
                    <a:lumMod val="50000"/>
                  </a:schemeClr>
                </a:solidFill>
              </a:rPr>
              <a:t>Назва</a:t>
            </a:r>
            <a:r>
              <a:rPr lang="ru-RU" sz="2400" b="1" dirty="0">
                <a:solidFill>
                  <a:schemeClr val="accent3">
                    <a:lumMod val="50000"/>
                  </a:schemeClr>
                </a:solidFill>
              </a:rPr>
              <a:t> </a:t>
            </a:r>
            <a:r>
              <a:rPr lang="ru-RU" sz="2400" b="1" dirty="0" err="1">
                <a:solidFill>
                  <a:schemeClr val="accent3">
                    <a:lumMod val="50000"/>
                  </a:schemeClr>
                </a:solidFill>
              </a:rPr>
              <a:t>Києва</a:t>
            </a:r>
            <a:r>
              <a:rPr lang="ru-RU" sz="2400" b="1" dirty="0">
                <a:solidFill>
                  <a:schemeClr val="accent3">
                    <a:lumMod val="50000"/>
                  </a:schemeClr>
                </a:solidFill>
              </a:rPr>
              <a:t> походить </a:t>
            </a:r>
            <a:r>
              <a:rPr lang="ru-RU" sz="2400" b="1" dirty="0" err="1">
                <a:solidFill>
                  <a:schemeClr val="accent3">
                    <a:lumMod val="50000"/>
                  </a:schemeClr>
                </a:solidFill>
              </a:rPr>
              <a:t>від</a:t>
            </a:r>
            <a:r>
              <a:rPr lang="ru-RU" sz="2400" b="1" dirty="0">
                <a:solidFill>
                  <a:schemeClr val="accent3">
                    <a:lumMod val="50000"/>
                  </a:schemeClr>
                </a:solidFill>
              </a:rPr>
              <a:t> </a:t>
            </a:r>
            <a:r>
              <a:rPr lang="ru-RU" sz="2400" b="1" dirty="0" err="1">
                <a:solidFill>
                  <a:schemeClr val="accent3">
                    <a:lumMod val="50000"/>
                  </a:schemeClr>
                </a:solidFill>
              </a:rPr>
              <a:t>імені</a:t>
            </a:r>
            <a:r>
              <a:rPr lang="ru-RU" sz="2400" b="1" dirty="0">
                <a:solidFill>
                  <a:schemeClr val="accent3">
                    <a:lumMod val="50000"/>
                  </a:schemeClr>
                </a:solidFill>
              </a:rPr>
              <a:t> Кия — </a:t>
            </a:r>
            <a:r>
              <a:rPr lang="ru-RU" sz="2400" b="1" dirty="0" err="1">
                <a:solidFill>
                  <a:schemeClr val="accent3">
                    <a:lumMod val="50000"/>
                  </a:schemeClr>
                </a:solidFill>
              </a:rPr>
              <a:t>найстаршого</a:t>
            </a:r>
            <a:r>
              <a:rPr lang="ru-RU" sz="2400" b="1" dirty="0">
                <a:solidFill>
                  <a:schemeClr val="accent3">
                    <a:lumMod val="50000"/>
                  </a:schemeClr>
                </a:solidFill>
              </a:rPr>
              <a:t> з </a:t>
            </a:r>
            <a:r>
              <a:rPr lang="ru-RU" sz="2400" b="1" dirty="0" err="1">
                <a:solidFill>
                  <a:schemeClr val="accent3">
                    <a:lumMod val="50000"/>
                  </a:schemeClr>
                </a:solidFill>
              </a:rPr>
              <a:t>трьох</a:t>
            </a:r>
            <a:r>
              <a:rPr lang="ru-RU" sz="2400" b="1" dirty="0">
                <a:solidFill>
                  <a:schemeClr val="accent3">
                    <a:lumMod val="50000"/>
                  </a:schemeClr>
                </a:solidFill>
              </a:rPr>
              <a:t> </a:t>
            </a:r>
            <a:r>
              <a:rPr lang="ru-RU" sz="2400" b="1" dirty="0" err="1">
                <a:solidFill>
                  <a:schemeClr val="accent3">
                    <a:lumMod val="50000"/>
                  </a:schemeClr>
                </a:solidFill>
              </a:rPr>
              <a:t>братів</a:t>
            </a:r>
            <a:r>
              <a:rPr lang="ru-RU" sz="2400" b="1" dirty="0">
                <a:solidFill>
                  <a:schemeClr val="accent3">
                    <a:lumMod val="50000"/>
                  </a:schemeClr>
                </a:solidFill>
              </a:rPr>
              <a:t>, </a:t>
            </a:r>
            <a:r>
              <a:rPr lang="ru-RU" sz="2400" b="1" dirty="0" err="1">
                <a:solidFill>
                  <a:schemeClr val="accent3">
                    <a:lumMod val="50000"/>
                  </a:schemeClr>
                </a:solidFill>
              </a:rPr>
              <a:t>яких</a:t>
            </a:r>
            <a:r>
              <a:rPr lang="ru-RU" sz="2400" b="1" dirty="0">
                <a:solidFill>
                  <a:schemeClr val="accent3">
                    <a:lumMod val="50000"/>
                  </a:schemeClr>
                </a:solidFill>
              </a:rPr>
              <a:t> </a:t>
            </a:r>
            <a:r>
              <a:rPr lang="ru-RU" sz="2400" b="1" dirty="0" err="1">
                <a:solidFill>
                  <a:schemeClr val="accent3">
                    <a:lumMod val="50000"/>
                  </a:schemeClr>
                </a:solidFill>
              </a:rPr>
              <a:t>вважають</a:t>
            </a:r>
            <a:r>
              <a:rPr lang="ru-RU" sz="2400" b="1" dirty="0">
                <a:solidFill>
                  <a:schemeClr val="accent3">
                    <a:lumMod val="50000"/>
                  </a:schemeClr>
                </a:solidFill>
              </a:rPr>
              <a:t> </a:t>
            </a:r>
            <a:r>
              <a:rPr lang="ru-RU" sz="2400" b="1" dirty="0" err="1">
                <a:solidFill>
                  <a:schemeClr val="accent3">
                    <a:lumMod val="50000"/>
                  </a:schemeClr>
                </a:solidFill>
              </a:rPr>
              <a:t>засновниками</a:t>
            </a:r>
            <a:r>
              <a:rPr lang="ru-RU" sz="2400" b="1" dirty="0">
                <a:solidFill>
                  <a:schemeClr val="accent3">
                    <a:lumMod val="50000"/>
                  </a:schemeClr>
                </a:solidFill>
              </a:rPr>
              <a:t> головного </a:t>
            </a:r>
            <a:r>
              <a:rPr lang="ru-RU" sz="2400" b="1" dirty="0" err="1">
                <a:solidFill>
                  <a:schemeClr val="accent3">
                    <a:lumMod val="50000"/>
                  </a:schemeClr>
                </a:solidFill>
              </a:rPr>
              <a:t>міста</a:t>
            </a:r>
            <a:r>
              <a:rPr lang="ru-RU" sz="2400" b="1" dirty="0">
                <a:solidFill>
                  <a:schemeClr val="accent3">
                    <a:lumMod val="50000"/>
                  </a:schemeClr>
                </a:solidFill>
              </a:rPr>
              <a:t> </a:t>
            </a:r>
            <a:r>
              <a:rPr lang="ru-RU" sz="2400" b="1" u="sng" dirty="0" err="1">
                <a:solidFill>
                  <a:schemeClr val="accent3">
                    <a:lumMod val="50000"/>
                  </a:schemeClr>
                </a:solidFill>
                <a:hlinkClick r:id="rId7"/>
              </a:rPr>
              <a:t>України</a:t>
            </a:r>
            <a:r>
              <a:rPr lang="ru-RU" sz="2400" b="1" dirty="0">
                <a:solidFill>
                  <a:schemeClr val="accent3">
                    <a:lumMod val="50000"/>
                  </a:schemeClr>
                </a:solidFill>
              </a:rPr>
              <a:t>-</a:t>
            </a:r>
            <a:r>
              <a:rPr lang="ru-RU" sz="2400" b="1" dirty="0">
                <a:solidFill>
                  <a:schemeClr val="accent3">
                    <a:lumMod val="50000"/>
                  </a:schemeClr>
                </a:solidFill>
                <a:hlinkClick r:id="rId8" tooltip="Русь"/>
              </a:rPr>
              <a:t>Руси</a:t>
            </a:r>
            <a:r>
              <a:rPr lang="ru-RU" sz="2400" b="1" dirty="0">
                <a:solidFill>
                  <a:schemeClr val="accent3">
                    <a:lumMod val="50000"/>
                  </a:schemeClr>
                </a:solidFill>
              </a:rPr>
              <a:t>. </a:t>
            </a:r>
          </a:p>
        </p:txBody>
      </p:sp>
      <p:sp>
        <p:nvSpPr>
          <p:cNvPr id="20" name="Подзаголовок 2"/>
          <p:cNvSpPr txBox="1">
            <a:spLocks/>
          </p:cNvSpPr>
          <p:nvPr/>
        </p:nvSpPr>
        <p:spPr>
          <a:xfrm>
            <a:off x="576697" y="2591231"/>
            <a:ext cx="4578224" cy="1170464"/>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accent3">
                    <a:lumMod val="50000"/>
                  </a:schemeClr>
                </a:solidFill>
              </a:rPr>
              <a:t>Запишіть ці слова. Підкресліть букви, які позначають дзвінкі приголосні звуки.</a:t>
            </a:r>
          </a:p>
        </p:txBody>
      </p:sp>
      <p:pic>
        <p:nvPicPr>
          <p:cNvPr id="3074" name="Picture 2" descr="Легенди про заснування Києва та про братів-засновників міста"/>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38919" y="1196752"/>
            <a:ext cx="3700988" cy="2788959"/>
          </a:xfrm>
          <a:prstGeom prst="round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76227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www.poznavayka.org/wp-content/uploads/2018/02/pchela-na-tsvetk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4258" y="3645024"/>
            <a:ext cx="3421018" cy="1927174"/>
          </a:xfrm>
          <a:prstGeom prst="round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15804" y="116632"/>
            <a:ext cx="8229600" cy="634082"/>
          </a:xfrm>
          <a:prstGeom prst="roundRect">
            <a:avLst/>
          </a:prstGeom>
        </p:spPr>
        <p:style>
          <a:lnRef idx="3">
            <a:schemeClr val="lt1"/>
          </a:lnRef>
          <a:fillRef idx="1">
            <a:schemeClr val="accent3"/>
          </a:fillRef>
          <a:effectRef idx="1">
            <a:schemeClr val="accent3"/>
          </a:effectRef>
          <a:fontRef idx="minor">
            <a:schemeClr val="lt1"/>
          </a:fontRef>
        </p:style>
        <p:txBody>
          <a:bodyPr>
            <a:normAutofit fontScale="90000"/>
          </a:bodyPr>
          <a:lstStyle/>
          <a:p>
            <a:r>
              <a:rPr lang="uk-UA" b="1" dirty="0" smtClean="0">
                <a:solidFill>
                  <a:schemeClr val="bg1"/>
                </a:solidFill>
              </a:rPr>
              <a:t>Самостійна робота</a:t>
            </a:r>
            <a:endParaRPr lang="ru-RU" b="1" dirty="0">
              <a:solidFill>
                <a:schemeClr val="bg1"/>
              </a:solidFill>
            </a:endParaRPr>
          </a:p>
        </p:txBody>
      </p:sp>
      <p:sp>
        <p:nvSpPr>
          <p:cNvPr id="3" name="Подзаголовок 2"/>
          <p:cNvSpPr txBox="1">
            <a:spLocks/>
          </p:cNvSpPr>
          <p:nvPr/>
        </p:nvSpPr>
        <p:spPr>
          <a:xfrm>
            <a:off x="403228" y="836712"/>
            <a:ext cx="7179200" cy="540060"/>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accent3">
                    <a:lumMod val="50000"/>
                  </a:schemeClr>
                </a:solidFill>
              </a:rPr>
              <a:t>Випиши слова, у яких звуків менше ніж букв.</a:t>
            </a:r>
            <a:endParaRPr lang="ru-RU" sz="2400" b="1" dirty="0">
              <a:solidFill>
                <a:schemeClr val="accent3">
                  <a:lumMod val="50000"/>
                </a:schemeClr>
              </a:solidFill>
            </a:endParaRPr>
          </a:p>
        </p:txBody>
      </p:sp>
      <p:sp>
        <p:nvSpPr>
          <p:cNvPr id="4" name="Подзаголовок 2"/>
          <p:cNvSpPr txBox="1">
            <a:spLocks/>
          </p:cNvSpPr>
          <p:nvPr/>
        </p:nvSpPr>
        <p:spPr>
          <a:xfrm>
            <a:off x="371230" y="1484784"/>
            <a:ext cx="7179200" cy="1008112"/>
          </a:xfrm>
          <a:prstGeom prst="round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800" b="1" dirty="0" smtClean="0">
                <a:solidFill>
                  <a:schemeClr val="bg1"/>
                </a:solidFill>
              </a:rPr>
              <a:t>Щастя, сонце, радість, честь, дзвін, джміль, бджола, ґедзь,  любов</a:t>
            </a:r>
            <a:endParaRPr lang="ru-RU" sz="2800" b="1" dirty="0">
              <a:solidFill>
                <a:schemeClr val="bg1"/>
              </a:solidFill>
            </a:endParaRPr>
          </a:p>
        </p:txBody>
      </p:sp>
      <p:sp>
        <p:nvSpPr>
          <p:cNvPr id="5" name="Подзаголовок 2"/>
          <p:cNvSpPr txBox="1">
            <a:spLocks/>
          </p:cNvSpPr>
          <p:nvPr/>
        </p:nvSpPr>
        <p:spPr>
          <a:xfrm>
            <a:off x="285314" y="2636912"/>
            <a:ext cx="8607166" cy="1008112"/>
          </a:xfrm>
          <a:prstGeom prst="round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800" b="1" dirty="0" smtClean="0">
                <a:solidFill>
                  <a:schemeClr val="bg1"/>
                </a:solidFill>
              </a:rPr>
              <a:t>Радість – 7б.6зв.,     честь – 5б.4зв.,       дзвін – 5б.4зв., джміль – 6б.4зв.,    бджола – 6б.5зв.,    ґедзь – 5б.3зв.</a:t>
            </a:r>
            <a:endParaRPr lang="ru-RU" sz="2800" b="1" dirty="0">
              <a:solidFill>
                <a:schemeClr val="bg1"/>
              </a:solidFill>
            </a:endParaRPr>
          </a:p>
        </p:txBody>
      </p:sp>
      <p:pic>
        <p:nvPicPr>
          <p:cNvPr id="2050" name="Picture 2" descr="https://agrostory.com/upload/medialibrary/9be/9be216d5593ff22f2d7bf2c1731add0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4490384"/>
            <a:ext cx="2997204" cy="1998136"/>
          </a:xfrm>
          <a:prstGeom prst="round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pic>
        <p:nvPicPr>
          <p:cNvPr id="2052" name="Picture 4" descr="https://www.seeds.org.ua/wp-content/uploads/2017/12/ukraineseed.jpg"/>
          <p:cNvPicPr>
            <a:picLocks noChangeAspect="1" noChangeArrowheads="1"/>
          </p:cNvPicPr>
          <p:nvPr/>
        </p:nvPicPr>
        <p:blipFill rotWithShape="1">
          <a:blip r:embed="rId4">
            <a:extLst>
              <a:ext uri="{28A0092B-C50C-407E-A947-70E740481C1C}">
                <a14:useLocalDpi xmlns:a14="http://schemas.microsoft.com/office/drawing/2010/main" val="0"/>
              </a:ext>
            </a:extLst>
          </a:blip>
          <a:srcRect l="5907" r="656"/>
          <a:stretch/>
        </p:blipFill>
        <p:spPr bwMode="auto">
          <a:xfrm>
            <a:off x="278478" y="4399223"/>
            <a:ext cx="2972736" cy="2106407"/>
          </a:xfrm>
          <a:prstGeom prst="round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68108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1386134" y="260648"/>
            <a:ext cx="6242256" cy="778098"/>
          </a:xfrm>
          <a:prstGeom prst="roundRect">
            <a:avLst/>
          </a:prstGeom>
        </p:spPr>
        <p:style>
          <a:lnRef idx="3">
            <a:schemeClr val="lt1"/>
          </a:lnRef>
          <a:fillRef idx="1">
            <a:schemeClr val="accent3"/>
          </a:fillRef>
          <a:effectRef idx="1">
            <a:schemeClr val="accent3"/>
          </a:effectRef>
          <a:fontRef idx="minor">
            <a:schemeClr val="lt1"/>
          </a:fontRef>
        </p:style>
        <p:txBody>
          <a:bodyPr>
            <a:normAutofit fontScale="90000"/>
          </a:bodyPr>
          <a:lstStyle/>
          <a:p>
            <a:r>
              <a:rPr lang="uk-UA" b="1" dirty="0" smtClean="0">
                <a:solidFill>
                  <a:schemeClr val="bg1"/>
                </a:solidFill>
              </a:rPr>
              <a:t>Домашнє завдання</a:t>
            </a:r>
            <a:endParaRPr lang="ru-RU" b="1" dirty="0">
              <a:solidFill>
                <a:schemeClr val="bg1"/>
              </a:solidFill>
            </a:endParaRPr>
          </a:p>
        </p:txBody>
      </p:sp>
      <p:sp>
        <p:nvSpPr>
          <p:cNvPr id="13" name="Подзаголовок 2"/>
          <p:cNvSpPr txBox="1">
            <a:spLocks/>
          </p:cNvSpPr>
          <p:nvPr/>
        </p:nvSpPr>
        <p:spPr>
          <a:xfrm>
            <a:off x="-34290" y="6193176"/>
            <a:ext cx="1221914" cy="674520"/>
          </a:xfrm>
          <a:prstGeom prst="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spcBef>
                <a:spcPts val="0"/>
              </a:spcBef>
              <a:buNone/>
            </a:pPr>
            <a:r>
              <a:rPr lang="uk-UA" sz="2400" b="1" dirty="0" err="1" smtClean="0">
                <a:solidFill>
                  <a:schemeClr val="bg1"/>
                </a:solidFill>
              </a:rPr>
              <a:t>Стор</a:t>
            </a:r>
            <a:r>
              <a:rPr lang="uk-UA" sz="2400" b="1" dirty="0" smtClean="0">
                <a:solidFill>
                  <a:schemeClr val="bg1"/>
                </a:solidFill>
              </a:rPr>
              <a:t>. </a:t>
            </a:r>
            <a:r>
              <a:rPr lang="uk-UA" sz="2800" b="1" dirty="0" smtClean="0">
                <a:solidFill>
                  <a:schemeClr val="bg1"/>
                </a:solidFill>
              </a:rPr>
              <a:t>5</a:t>
            </a:r>
            <a:r>
              <a:rPr lang="uk-UA" sz="2400" b="1" dirty="0" smtClean="0">
                <a:solidFill>
                  <a:schemeClr val="bg1"/>
                </a:solidFill>
              </a:rPr>
              <a:t> </a:t>
            </a:r>
          </a:p>
        </p:txBody>
      </p:sp>
      <p:pic>
        <p:nvPicPr>
          <p:cNvPr id="1026" name="Picture 2" descr="D:\4 клас\1 УКР. МОВА\1 ПОНОМАРЬОВА\01 Звуки букви\2026-09-01_125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667" y="1196752"/>
            <a:ext cx="7533116" cy="279530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4 клас\1 УКР. МОВА\1 ПОНОМАРЬОВА\01 Звуки букви\2026-09-01_1258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667" y="4725144"/>
            <a:ext cx="7533116" cy="692827"/>
          </a:xfrm>
          <a:prstGeom prst="rect">
            <a:avLst/>
          </a:prstGeom>
          <a:noFill/>
          <a:extLst>
            <a:ext uri="{909E8E84-426E-40DD-AFC4-6F175D3DCCD1}">
              <a14:hiddenFill xmlns:a14="http://schemas.microsoft.com/office/drawing/2010/main">
                <a:solidFill>
                  <a:srgbClr val="FFFFFF"/>
                </a:solidFill>
              </a14:hiddenFill>
            </a:ext>
          </a:extLst>
        </p:spPr>
      </p:pic>
      <p:sp>
        <p:nvSpPr>
          <p:cNvPr id="7" name="Подзаголовок 2"/>
          <p:cNvSpPr txBox="1">
            <a:spLocks/>
          </p:cNvSpPr>
          <p:nvPr/>
        </p:nvSpPr>
        <p:spPr>
          <a:xfrm>
            <a:off x="2267744" y="4061626"/>
            <a:ext cx="3240360" cy="504056"/>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spcBef>
                <a:spcPts val="0"/>
              </a:spcBef>
              <a:buNone/>
            </a:pPr>
            <a:r>
              <a:rPr lang="uk-UA" sz="2400" b="1" dirty="0" smtClean="0">
                <a:solidFill>
                  <a:schemeClr val="accent3">
                    <a:lumMod val="50000"/>
                  </a:schemeClr>
                </a:solidFill>
              </a:rPr>
              <a:t>Або творче завдання</a:t>
            </a:r>
          </a:p>
        </p:txBody>
      </p:sp>
    </p:spTree>
    <p:extLst>
      <p:ext uri="{BB962C8B-B14F-4D97-AF65-F5344CB8AC3E}">
        <p14:creationId xmlns:p14="http://schemas.microsoft.com/office/powerpoint/2010/main" val="1297596683"/>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a:prstGeom prst="roundRect">
            <a:avLst/>
          </a:prstGeom>
          <a:ln/>
        </p:spPr>
        <p:style>
          <a:lnRef idx="3">
            <a:schemeClr val="lt1"/>
          </a:lnRef>
          <a:fillRef idx="1">
            <a:schemeClr val="accent3"/>
          </a:fillRef>
          <a:effectRef idx="1">
            <a:schemeClr val="accent3"/>
          </a:effectRef>
          <a:fontRef idx="minor">
            <a:schemeClr val="lt1"/>
          </a:fontRef>
        </p:style>
        <p:txBody>
          <a:bodyPr>
            <a:normAutofit/>
          </a:bodyPr>
          <a:lstStyle/>
          <a:p>
            <a:r>
              <a:rPr lang="uk-UA" sz="4000" b="1" dirty="0" smtClean="0">
                <a:solidFill>
                  <a:schemeClr val="bg1"/>
                </a:solidFill>
              </a:rPr>
              <a:t>Підсумок уроку</a:t>
            </a:r>
            <a:endParaRPr lang="ru-RU" sz="4000" b="1" dirty="0">
              <a:solidFill>
                <a:schemeClr val="bg1"/>
              </a:solidFill>
            </a:endParaRPr>
          </a:p>
        </p:txBody>
      </p:sp>
      <p:sp>
        <p:nvSpPr>
          <p:cNvPr id="3" name="Скругленный прямоугольник 2"/>
          <p:cNvSpPr/>
          <p:nvPr/>
        </p:nvSpPr>
        <p:spPr>
          <a:xfrm>
            <a:off x="3995937" y="1273884"/>
            <a:ext cx="4680520" cy="4188381"/>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63525" lvl="0" indent="-263525">
              <a:buFont typeface="Wingdings" panose="05000000000000000000" pitchFamily="2" charset="2"/>
              <a:buChar char="§"/>
            </a:pPr>
            <a:r>
              <a:rPr lang="uk-UA" sz="2400" b="1" dirty="0" smtClean="0">
                <a:solidFill>
                  <a:schemeClr val="accent3">
                    <a:lumMod val="50000"/>
                  </a:schemeClr>
                </a:solidFill>
              </a:rPr>
              <a:t>Яку тему повторювали на </a:t>
            </a:r>
            <a:r>
              <a:rPr lang="uk-UA" sz="2400" b="1" dirty="0" err="1">
                <a:solidFill>
                  <a:schemeClr val="accent3">
                    <a:lumMod val="50000"/>
                  </a:schemeClr>
                </a:solidFill>
              </a:rPr>
              <a:t>уроці</a:t>
            </a:r>
            <a:r>
              <a:rPr lang="uk-UA" sz="2400" b="1" dirty="0">
                <a:solidFill>
                  <a:schemeClr val="accent3">
                    <a:lumMod val="50000"/>
                  </a:schemeClr>
                </a:solidFill>
              </a:rPr>
              <a:t>?</a:t>
            </a:r>
            <a:endParaRPr lang="ru-RU" sz="2400" b="1" dirty="0">
              <a:solidFill>
                <a:schemeClr val="accent3">
                  <a:lumMod val="50000"/>
                </a:schemeClr>
              </a:solidFill>
            </a:endParaRPr>
          </a:p>
          <a:p>
            <a:pPr marL="263525" lvl="0" indent="-263525">
              <a:buFont typeface="Wingdings" panose="05000000000000000000" pitchFamily="2" charset="2"/>
              <a:buChar char="§"/>
            </a:pPr>
            <a:r>
              <a:rPr lang="uk-UA" sz="2400" b="1" dirty="0" smtClean="0">
                <a:solidFill>
                  <a:schemeClr val="accent3">
                    <a:lumMod val="50000"/>
                  </a:schemeClr>
                </a:solidFill>
              </a:rPr>
              <a:t>Які </a:t>
            </a:r>
            <a:r>
              <a:rPr lang="uk-UA" sz="2400" b="1" dirty="0">
                <a:solidFill>
                  <a:schemeClr val="accent3">
                    <a:lumMod val="50000"/>
                  </a:schemeClr>
                </a:solidFill>
              </a:rPr>
              <a:t>цінні думки </a:t>
            </a:r>
            <a:r>
              <a:rPr lang="uk-UA" sz="2400" b="1" dirty="0" smtClean="0">
                <a:solidFill>
                  <a:schemeClr val="accent3">
                    <a:lumMod val="50000"/>
                  </a:schemeClr>
                </a:solidFill>
              </a:rPr>
              <a:t>запам’ятались?</a:t>
            </a:r>
            <a:endParaRPr lang="ru-RU" sz="2400" b="1" dirty="0">
              <a:solidFill>
                <a:schemeClr val="accent3">
                  <a:lumMod val="50000"/>
                </a:schemeClr>
              </a:solidFill>
            </a:endParaRPr>
          </a:p>
          <a:p>
            <a:pPr marL="263525" lvl="0" indent="-263525">
              <a:buFont typeface="Wingdings" panose="05000000000000000000" pitchFamily="2" charset="2"/>
              <a:buChar char="§"/>
            </a:pPr>
            <a:r>
              <a:rPr lang="uk-UA" sz="2400" b="1" dirty="0" smtClean="0">
                <a:solidFill>
                  <a:schemeClr val="accent3">
                    <a:lumMod val="50000"/>
                  </a:schemeClr>
                </a:solidFill>
              </a:rPr>
              <a:t>Як розрізняють дзвінкі і глухі приголосні?</a:t>
            </a:r>
            <a:endParaRPr lang="ru-RU" sz="2400" b="1" dirty="0">
              <a:solidFill>
                <a:schemeClr val="accent3">
                  <a:lumMod val="50000"/>
                </a:schemeClr>
              </a:solidFill>
            </a:endParaRPr>
          </a:p>
          <a:p>
            <a:pPr marL="263525" lvl="0" indent="-263525">
              <a:buFont typeface="Wingdings" panose="05000000000000000000" pitchFamily="2" charset="2"/>
              <a:buChar char="§"/>
            </a:pPr>
            <a:r>
              <a:rPr lang="uk-UA" sz="2400" b="1" dirty="0" smtClean="0">
                <a:solidFill>
                  <a:schemeClr val="accent3">
                    <a:lumMod val="50000"/>
                  </a:schemeClr>
                </a:solidFill>
              </a:rPr>
              <a:t>Що таке віртуальна подорож</a:t>
            </a:r>
            <a:r>
              <a:rPr lang="ru-RU" sz="2400" b="1" dirty="0" smtClean="0">
                <a:solidFill>
                  <a:schemeClr val="accent3">
                    <a:lumMod val="50000"/>
                  </a:schemeClr>
                </a:solidFill>
              </a:rPr>
              <a:t>?</a:t>
            </a:r>
          </a:p>
          <a:p>
            <a:pPr marL="263525" lvl="0" indent="-263525">
              <a:buFont typeface="Wingdings" panose="05000000000000000000" pitchFamily="2" charset="2"/>
              <a:buChar char="§"/>
            </a:pPr>
            <a:r>
              <a:rPr lang="uk-UA" sz="2400" b="1" dirty="0" smtClean="0">
                <a:solidFill>
                  <a:schemeClr val="accent3">
                    <a:lumMod val="50000"/>
                  </a:schemeClr>
                </a:solidFill>
              </a:rPr>
              <a:t>До якої країни ми подорожували віртуально?</a:t>
            </a:r>
          </a:p>
        </p:txBody>
      </p:sp>
      <p:pic>
        <p:nvPicPr>
          <p:cNvPr id="5" name="Picture 2" descr="D:\Картинки до тестів\!!!!Эсмира_512х512\_free_2024-01-13-17-30-26_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146" y="1150069"/>
            <a:ext cx="3086328" cy="3086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934001"/>
      </p:ext>
    </p:extLst>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950454" y="188640"/>
            <a:ext cx="6910982" cy="994122"/>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3200" b="1" dirty="0">
                <a:solidFill>
                  <a:schemeClr val="bg1"/>
                </a:solidFill>
              </a:rPr>
              <a:t>Рефлексія. Оціни свою роботу на </a:t>
            </a:r>
            <a:r>
              <a:rPr lang="uk-UA" sz="3200" b="1" dirty="0" err="1">
                <a:solidFill>
                  <a:schemeClr val="bg1"/>
                </a:solidFill>
              </a:rPr>
              <a:t>уроці</a:t>
            </a:r>
            <a:r>
              <a:rPr lang="uk-UA" sz="3200" b="1" dirty="0">
                <a:solidFill>
                  <a:schemeClr val="bg1"/>
                </a:solidFill>
              </a:rPr>
              <a:t> і намалюй схематичну погоду</a:t>
            </a:r>
            <a:endParaRPr lang="ru-RU" sz="3200" b="1" dirty="0">
              <a:solidFill>
                <a:schemeClr val="bg1"/>
              </a:solidFill>
            </a:endParaRPr>
          </a:p>
        </p:txBody>
      </p:sp>
      <p:pic>
        <p:nvPicPr>
          <p:cNvPr id="1026" name="Picture 2" descr="https://klike.net/uploads/posts/2019-02/1550818654_5.jpg">
            <a:extLst>
              <a:ext uri="{FF2B5EF4-FFF2-40B4-BE49-F238E27FC236}">
                <a16:creationId xmlns="" xmlns:a16="http://schemas.microsoft.com/office/drawing/2014/main" id="{EAC6DAC7-420B-48D0-820C-077F86B05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26" y="1401946"/>
            <a:ext cx="8178438" cy="464684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кутник 2">
            <a:extLst>
              <a:ext uri="{FF2B5EF4-FFF2-40B4-BE49-F238E27FC236}">
                <a16:creationId xmlns="" xmlns:a16="http://schemas.microsoft.com/office/drawing/2014/main" id="{FB04FFEB-BC6F-4927-8E53-0C218728D15B}"/>
              </a:ext>
            </a:extLst>
          </p:cNvPr>
          <p:cNvSpPr/>
          <p:nvPr/>
        </p:nvSpPr>
        <p:spPr>
          <a:xfrm>
            <a:off x="971600" y="3463756"/>
            <a:ext cx="1505540" cy="523220"/>
          </a:xfrm>
          <a:prstGeom prst="rect">
            <a:avLst/>
          </a:prstGeom>
          <a:solidFill>
            <a:schemeClr val="bg1"/>
          </a:solidFill>
          <a:ln w="38100">
            <a:solidFill>
              <a:schemeClr val="accent1"/>
            </a:solidFill>
          </a:ln>
        </p:spPr>
        <p:txBody>
          <a:bodyPr wrap="none">
            <a:spAutoFit/>
          </a:bodyPr>
          <a:lstStyle/>
          <a:p>
            <a:pPr algn="ctr"/>
            <a:r>
              <a:rPr lang="uk-UA" sz="2800" b="1" dirty="0" err="1">
                <a:solidFill>
                  <a:srgbClr val="002060"/>
                </a:solidFill>
              </a:rPr>
              <a:t>Сонячно</a:t>
            </a:r>
            <a:endParaRPr lang="uk-UA" sz="2800" dirty="0"/>
          </a:p>
        </p:txBody>
      </p:sp>
      <p:sp>
        <p:nvSpPr>
          <p:cNvPr id="15" name="Прямокутник 14">
            <a:extLst>
              <a:ext uri="{FF2B5EF4-FFF2-40B4-BE49-F238E27FC236}">
                <a16:creationId xmlns="" xmlns:a16="http://schemas.microsoft.com/office/drawing/2014/main" id="{9EB168C5-7F9C-41E9-82AF-B731CD82AED5}"/>
              </a:ext>
            </a:extLst>
          </p:cNvPr>
          <p:cNvSpPr/>
          <p:nvPr/>
        </p:nvSpPr>
        <p:spPr>
          <a:xfrm>
            <a:off x="3863508" y="3573016"/>
            <a:ext cx="1558825" cy="523220"/>
          </a:xfrm>
          <a:prstGeom prst="rect">
            <a:avLst/>
          </a:prstGeom>
          <a:solidFill>
            <a:schemeClr val="bg1"/>
          </a:solidFill>
          <a:ln w="38100">
            <a:solidFill>
              <a:schemeClr val="accent1"/>
            </a:solidFill>
          </a:ln>
        </p:spPr>
        <p:txBody>
          <a:bodyPr wrap="none">
            <a:spAutoFit/>
          </a:bodyPr>
          <a:lstStyle/>
          <a:p>
            <a:pPr algn="ctr"/>
            <a:r>
              <a:rPr lang="uk-UA" sz="2800" b="1" dirty="0" err="1">
                <a:solidFill>
                  <a:srgbClr val="002060"/>
                </a:solidFill>
              </a:rPr>
              <a:t>Хмарно</a:t>
            </a:r>
            <a:r>
              <a:rPr lang="uk-UA" sz="2800" b="1" dirty="0">
                <a:solidFill>
                  <a:srgbClr val="002060"/>
                </a:solidFill>
              </a:rPr>
              <a:t>  </a:t>
            </a:r>
            <a:endParaRPr lang="uk-UA" sz="2800" dirty="0"/>
          </a:p>
        </p:txBody>
      </p:sp>
      <p:sp>
        <p:nvSpPr>
          <p:cNvPr id="13" name="Прямокутник 12">
            <a:extLst>
              <a:ext uri="{FF2B5EF4-FFF2-40B4-BE49-F238E27FC236}">
                <a16:creationId xmlns="" xmlns:a16="http://schemas.microsoft.com/office/drawing/2014/main" id="{9273F7EF-3756-4D77-9E63-6079339D10B8}"/>
              </a:ext>
            </a:extLst>
          </p:cNvPr>
          <p:cNvSpPr/>
          <p:nvPr/>
        </p:nvSpPr>
        <p:spPr>
          <a:xfrm>
            <a:off x="6300192" y="3463756"/>
            <a:ext cx="1652440"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Похмуро </a:t>
            </a:r>
            <a:endParaRPr lang="uk-UA" sz="2800" dirty="0"/>
          </a:p>
        </p:txBody>
      </p:sp>
      <p:sp>
        <p:nvSpPr>
          <p:cNvPr id="14" name="Прямокутник 13">
            <a:extLst>
              <a:ext uri="{FF2B5EF4-FFF2-40B4-BE49-F238E27FC236}">
                <a16:creationId xmlns="" xmlns:a16="http://schemas.microsoft.com/office/drawing/2014/main" id="{9022339F-1807-4D4E-9FEA-24F76C929254}"/>
              </a:ext>
            </a:extLst>
          </p:cNvPr>
          <p:cNvSpPr/>
          <p:nvPr/>
        </p:nvSpPr>
        <p:spPr>
          <a:xfrm>
            <a:off x="755576" y="6025465"/>
            <a:ext cx="1500219"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Дощить </a:t>
            </a:r>
            <a:endParaRPr lang="uk-UA" sz="2800" dirty="0"/>
          </a:p>
        </p:txBody>
      </p:sp>
      <p:sp>
        <p:nvSpPr>
          <p:cNvPr id="17" name="Прямокутник 16">
            <a:extLst>
              <a:ext uri="{FF2B5EF4-FFF2-40B4-BE49-F238E27FC236}">
                <a16:creationId xmlns="" xmlns:a16="http://schemas.microsoft.com/office/drawing/2014/main" id="{82A8E8EA-3A01-4708-A3AC-2BA0D3E68FE5}"/>
              </a:ext>
            </a:extLst>
          </p:cNvPr>
          <p:cNvSpPr/>
          <p:nvPr/>
        </p:nvSpPr>
        <p:spPr>
          <a:xfrm>
            <a:off x="3821891" y="6048786"/>
            <a:ext cx="1500218" cy="523220"/>
          </a:xfrm>
          <a:prstGeom prst="rect">
            <a:avLst/>
          </a:prstGeom>
          <a:solidFill>
            <a:schemeClr val="bg1"/>
          </a:solidFill>
          <a:ln w="38100">
            <a:solidFill>
              <a:schemeClr val="accent1"/>
            </a:solidFill>
          </a:ln>
        </p:spPr>
        <p:txBody>
          <a:bodyPr wrap="square">
            <a:spAutoFit/>
          </a:bodyPr>
          <a:lstStyle/>
          <a:p>
            <a:pPr algn="ctr"/>
            <a:r>
              <a:rPr lang="uk-UA" sz="2800" b="1" dirty="0">
                <a:solidFill>
                  <a:srgbClr val="002060"/>
                </a:solidFill>
              </a:rPr>
              <a:t>Сніжно </a:t>
            </a:r>
          </a:p>
        </p:txBody>
      </p:sp>
      <p:sp>
        <p:nvSpPr>
          <p:cNvPr id="16" name="Прямокутник 15">
            <a:extLst>
              <a:ext uri="{FF2B5EF4-FFF2-40B4-BE49-F238E27FC236}">
                <a16:creationId xmlns="" xmlns:a16="http://schemas.microsoft.com/office/drawing/2014/main" id="{72D227CC-6DA9-4502-B1BF-A4F21499C5B7}"/>
              </a:ext>
            </a:extLst>
          </p:cNvPr>
          <p:cNvSpPr/>
          <p:nvPr/>
        </p:nvSpPr>
        <p:spPr>
          <a:xfrm>
            <a:off x="6748116" y="5956424"/>
            <a:ext cx="1143006"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Грізно</a:t>
            </a:r>
            <a:endParaRPr lang="uk-UA" sz="2800" dirty="0"/>
          </a:p>
        </p:txBody>
      </p:sp>
    </p:spTree>
    <p:extLst>
      <p:ext uri="{BB962C8B-B14F-4D97-AF65-F5344CB8AC3E}">
        <p14:creationId xmlns:p14="http://schemas.microsoft.com/office/powerpoint/2010/main" val="393564325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barn(inVertical)">
                                      <p:cBhvr>
                                        <p:cTn id="2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animBg="1"/>
      <p:bldP spid="13" grpId="0" animBg="1"/>
      <p:bldP spid="14" grpId="0" animBg="1"/>
      <p:bldP spid="17"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xmlns="" id="{10A5E68A-4E5F-4624-A3D1-717A52A3C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159769">
            <a:off x="403914" y="1537437"/>
            <a:ext cx="1655484" cy="1910541"/>
          </a:xfrm>
          <a:prstGeom prst="rect">
            <a:avLst/>
          </a:prstGeom>
        </p:spPr>
      </p:pic>
      <p:sp>
        <p:nvSpPr>
          <p:cNvPr id="4" name="Заголовок 3"/>
          <p:cNvSpPr>
            <a:spLocks noGrp="1"/>
          </p:cNvSpPr>
          <p:nvPr>
            <p:ph type="title"/>
          </p:nvPr>
        </p:nvSpPr>
        <p:spPr>
          <a:xfrm>
            <a:off x="1966588" y="259029"/>
            <a:ext cx="5958070" cy="792088"/>
          </a:xfrm>
          <a:prstGeom prst="roundRect">
            <a:avLst/>
          </a:prstGeom>
        </p:spPr>
        <p:style>
          <a:lnRef idx="3">
            <a:schemeClr val="lt1"/>
          </a:lnRef>
          <a:fillRef idx="1">
            <a:schemeClr val="accent3"/>
          </a:fillRef>
          <a:effectRef idx="1">
            <a:schemeClr val="accent3"/>
          </a:effectRef>
          <a:fontRef idx="minor">
            <a:schemeClr val="lt1"/>
          </a:fontRef>
        </p:style>
        <p:txBody>
          <a:bodyPr>
            <a:normAutofit/>
          </a:bodyPr>
          <a:lstStyle/>
          <a:p>
            <a:r>
              <a:rPr lang="uk-UA" sz="4000" b="1" dirty="0">
                <a:solidFill>
                  <a:schemeClr val="bg1"/>
                </a:solidFill>
              </a:rPr>
              <a:t>Налаштування на урок</a:t>
            </a:r>
            <a:endParaRPr lang="ru-RU" sz="4000" b="1" dirty="0">
              <a:solidFill>
                <a:schemeClr val="bg1"/>
              </a:solidFill>
            </a:endParaRPr>
          </a:p>
        </p:txBody>
      </p:sp>
      <p:sp>
        <p:nvSpPr>
          <p:cNvPr id="2" name="Скругленный прямоугольник 1"/>
          <p:cNvSpPr/>
          <p:nvPr/>
        </p:nvSpPr>
        <p:spPr>
          <a:xfrm>
            <a:off x="2365048" y="1412775"/>
            <a:ext cx="6102086" cy="2553891"/>
          </a:xfrm>
          <a:prstGeom prst="round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uk-UA" sz="3600" b="1" dirty="0">
                <a:solidFill>
                  <a:srgbClr val="002060"/>
                </a:solidFill>
              </a:rPr>
              <a:t>Ось дзвінок сигнал подав —</a:t>
            </a:r>
            <a:endParaRPr lang="ru-RU" sz="3600" b="1" dirty="0">
              <a:solidFill>
                <a:srgbClr val="002060"/>
              </a:solidFill>
            </a:endParaRPr>
          </a:p>
          <a:p>
            <a:r>
              <a:rPr lang="uk-UA" sz="3600" b="1" dirty="0">
                <a:solidFill>
                  <a:srgbClr val="002060"/>
                </a:solidFill>
              </a:rPr>
              <a:t>До роботи час настав.</a:t>
            </a:r>
            <a:endParaRPr lang="ru-RU" sz="3600" b="1" dirty="0">
              <a:solidFill>
                <a:srgbClr val="002060"/>
              </a:solidFill>
            </a:endParaRPr>
          </a:p>
          <a:p>
            <a:r>
              <a:rPr lang="uk-UA" sz="3600" b="1" dirty="0" smtClean="0">
                <a:solidFill>
                  <a:srgbClr val="002060"/>
                </a:solidFill>
              </a:rPr>
              <a:t>Тож </a:t>
            </a:r>
            <a:r>
              <a:rPr lang="uk-UA" sz="3600" b="1" dirty="0">
                <a:solidFill>
                  <a:srgbClr val="002060"/>
                </a:solidFill>
              </a:rPr>
              <a:t>і ми часу не гаймо,</a:t>
            </a:r>
            <a:endParaRPr lang="ru-RU" sz="3600" b="1" dirty="0">
              <a:solidFill>
                <a:srgbClr val="002060"/>
              </a:solidFill>
            </a:endParaRPr>
          </a:p>
          <a:p>
            <a:r>
              <a:rPr lang="uk-UA" sz="3600" b="1" dirty="0">
                <a:solidFill>
                  <a:srgbClr val="002060"/>
                </a:solidFill>
              </a:rPr>
              <a:t>А урок свій починаймо.</a:t>
            </a:r>
            <a:endParaRPr lang="ru-RU" sz="3600" b="1" dirty="0">
              <a:solidFill>
                <a:srgbClr val="002060"/>
              </a:solidFill>
            </a:endParaRPr>
          </a:p>
        </p:txBody>
      </p:sp>
      <p:sp>
        <p:nvSpPr>
          <p:cNvPr id="5" name="Заголовок 3"/>
          <p:cNvSpPr txBox="1">
            <a:spLocks/>
          </p:cNvSpPr>
          <p:nvPr/>
        </p:nvSpPr>
        <p:spPr>
          <a:xfrm>
            <a:off x="1428262" y="158012"/>
            <a:ext cx="6888154" cy="994122"/>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3200" b="1" dirty="0">
                <a:solidFill>
                  <a:schemeClr val="bg1"/>
                </a:solidFill>
              </a:rPr>
              <a:t>Визнач свій настрій на початку уроку і намалюй схематичну погоду</a:t>
            </a:r>
            <a:endParaRPr lang="ru-RU" sz="3200" b="1" dirty="0">
              <a:solidFill>
                <a:schemeClr val="bg1"/>
              </a:solidFill>
            </a:endParaRPr>
          </a:p>
        </p:txBody>
      </p:sp>
      <p:pic>
        <p:nvPicPr>
          <p:cNvPr id="1026" name="Picture 2" descr="https://klike.net/uploads/posts/2019-02/1550818654_5.jpg">
            <a:extLst>
              <a:ext uri="{FF2B5EF4-FFF2-40B4-BE49-F238E27FC236}">
                <a16:creationId xmlns="" xmlns:a16="http://schemas.microsoft.com/office/drawing/2014/main" id="{EAC6DAC7-420B-48D0-820C-077F86B05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849" y="1222446"/>
            <a:ext cx="8178438" cy="4646840"/>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sp>
        <p:nvSpPr>
          <p:cNvPr id="3" name="Прямокутник 2">
            <a:extLst>
              <a:ext uri="{FF2B5EF4-FFF2-40B4-BE49-F238E27FC236}">
                <a16:creationId xmlns="" xmlns:a16="http://schemas.microsoft.com/office/drawing/2014/main" id="{FB04FFEB-BC6F-4927-8E53-0C218728D15B}"/>
              </a:ext>
            </a:extLst>
          </p:cNvPr>
          <p:cNvSpPr/>
          <p:nvPr/>
        </p:nvSpPr>
        <p:spPr>
          <a:xfrm>
            <a:off x="853778" y="3434979"/>
            <a:ext cx="1505540" cy="523220"/>
          </a:xfrm>
          <a:prstGeom prst="rect">
            <a:avLst/>
          </a:prstGeom>
          <a:solidFill>
            <a:schemeClr val="bg1"/>
          </a:solidFill>
          <a:ln w="38100">
            <a:solidFill>
              <a:schemeClr val="accent1"/>
            </a:solidFill>
          </a:ln>
        </p:spPr>
        <p:txBody>
          <a:bodyPr wrap="none">
            <a:spAutoFit/>
          </a:bodyPr>
          <a:lstStyle/>
          <a:p>
            <a:pPr algn="ctr"/>
            <a:r>
              <a:rPr lang="uk-UA" sz="2800" b="1" dirty="0" err="1">
                <a:solidFill>
                  <a:srgbClr val="002060"/>
                </a:solidFill>
              </a:rPr>
              <a:t>Сонячно</a:t>
            </a:r>
            <a:endParaRPr lang="uk-UA" sz="2800" dirty="0"/>
          </a:p>
        </p:txBody>
      </p:sp>
      <p:sp>
        <p:nvSpPr>
          <p:cNvPr id="15" name="Прямокутник 14">
            <a:extLst>
              <a:ext uri="{FF2B5EF4-FFF2-40B4-BE49-F238E27FC236}">
                <a16:creationId xmlns="" xmlns:a16="http://schemas.microsoft.com/office/drawing/2014/main" id="{9EB168C5-7F9C-41E9-82AF-B731CD82AED5}"/>
              </a:ext>
            </a:extLst>
          </p:cNvPr>
          <p:cNvSpPr/>
          <p:nvPr/>
        </p:nvSpPr>
        <p:spPr>
          <a:xfrm>
            <a:off x="3735656" y="3443446"/>
            <a:ext cx="1558825" cy="523220"/>
          </a:xfrm>
          <a:prstGeom prst="rect">
            <a:avLst/>
          </a:prstGeom>
          <a:solidFill>
            <a:schemeClr val="bg1"/>
          </a:solidFill>
          <a:ln w="38100">
            <a:solidFill>
              <a:schemeClr val="accent1"/>
            </a:solidFill>
          </a:ln>
        </p:spPr>
        <p:txBody>
          <a:bodyPr wrap="none">
            <a:spAutoFit/>
          </a:bodyPr>
          <a:lstStyle/>
          <a:p>
            <a:pPr algn="ctr"/>
            <a:r>
              <a:rPr lang="uk-UA" sz="2800" b="1" dirty="0" err="1">
                <a:solidFill>
                  <a:srgbClr val="002060"/>
                </a:solidFill>
              </a:rPr>
              <a:t>Хмарно</a:t>
            </a:r>
            <a:r>
              <a:rPr lang="uk-UA" sz="2800" b="1" dirty="0">
                <a:solidFill>
                  <a:srgbClr val="002060"/>
                </a:solidFill>
              </a:rPr>
              <a:t>  </a:t>
            </a:r>
            <a:endParaRPr lang="uk-UA" sz="2800" dirty="0"/>
          </a:p>
        </p:txBody>
      </p:sp>
      <p:sp>
        <p:nvSpPr>
          <p:cNvPr id="13" name="Прямокутник 12">
            <a:extLst>
              <a:ext uri="{FF2B5EF4-FFF2-40B4-BE49-F238E27FC236}">
                <a16:creationId xmlns="" xmlns:a16="http://schemas.microsoft.com/office/drawing/2014/main" id="{9273F7EF-3756-4D77-9E63-6079339D10B8}"/>
              </a:ext>
            </a:extLst>
          </p:cNvPr>
          <p:cNvSpPr/>
          <p:nvPr/>
        </p:nvSpPr>
        <p:spPr>
          <a:xfrm>
            <a:off x="6237240" y="3402442"/>
            <a:ext cx="1652440"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Похмуро </a:t>
            </a:r>
            <a:endParaRPr lang="uk-UA" sz="2800" dirty="0"/>
          </a:p>
        </p:txBody>
      </p:sp>
      <p:sp>
        <p:nvSpPr>
          <p:cNvPr id="14" name="Прямокутник 13">
            <a:extLst>
              <a:ext uri="{FF2B5EF4-FFF2-40B4-BE49-F238E27FC236}">
                <a16:creationId xmlns="" xmlns:a16="http://schemas.microsoft.com/office/drawing/2014/main" id="{9022339F-1807-4D4E-9FEA-24F76C929254}"/>
              </a:ext>
            </a:extLst>
          </p:cNvPr>
          <p:cNvSpPr/>
          <p:nvPr/>
        </p:nvSpPr>
        <p:spPr>
          <a:xfrm>
            <a:off x="822956" y="5949108"/>
            <a:ext cx="1500219"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Дощить </a:t>
            </a:r>
            <a:endParaRPr lang="uk-UA" sz="2800" dirty="0"/>
          </a:p>
        </p:txBody>
      </p:sp>
      <p:sp>
        <p:nvSpPr>
          <p:cNvPr id="17" name="Прямокутник 16">
            <a:extLst>
              <a:ext uri="{FF2B5EF4-FFF2-40B4-BE49-F238E27FC236}">
                <a16:creationId xmlns="" xmlns:a16="http://schemas.microsoft.com/office/drawing/2014/main" id="{82A8E8EA-3A01-4708-A3AC-2BA0D3E68FE5}"/>
              </a:ext>
            </a:extLst>
          </p:cNvPr>
          <p:cNvSpPr/>
          <p:nvPr/>
        </p:nvSpPr>
        <p:spPr>
          <a:xfrm>
            <a:off x="3635896" y="5995306"/>
            <a:ext cx="1500218" cy="523220"/>
          </a:xfrm>
          <a:prstGeom prst="rect">
            <a:avLst/>
          </a:prstGeom>
          <a:solidFill>
            <a:schemeClr val="bg1"/>
          </a:solidFill>
          <a:ln w="38100">
            <a:solidFill>
              <a:schemeClr val="accent1"/>
            </a:solidFill>
          </a:ln>
        </p:spPr>
        <p:txBody>
          <a:bodyPr wrap="square">
            <a:spAutoFit/>
          </a:bodyPr>
          <a:lstStyle/>
          <a:p>
            <a:pPr algn="ctr"/>
            <a:r>
              <a:rPr lang="uk-UA" sz="2800" b="1" dirty="0">
                <a:solidFill>
                  <a:srgbClr val="002060"/>
                </a:solidFill>
              </a:rPr>
              <a:t>Сніжно </a:t>
            </a:r>
          </a:p>
        </p:txBody>
      </p:sp>
      <p:sp>
        <p:nvSpPr>
          <p:cNvPr id="16" name="Прямокутник 15">
            <a:extLst>
              <a:ext uri="{FF2B5EF4-FFF2-40B4-BE49-F238E27FC236}">
                <a16:creationId xmlns="" xmlns:a16="http://schemas.microsoft.com/office/drawing/2014/main" id="{72D227CC-6DA9-4502-B1BF-A4F21499C5B7}"/>
              </a:ext>
            </a:extLst>
          </p:cNvPr>
          <p:cNvSpPr/>
          <p:nvPr/>
        </p:nvSpPr>
        <p:spPr>
          <a:xfrm>
            <a:off x="6470273" y="5987472"/>
            <a:ext cx="1143006" cy="523220"/>
          </a:xfrm>
          <a:prstGeom prst="rect">
            <a:avLst/>
          </a:prstGeom>
          <a:solidFill>
            <a:schemeClr val="bg1"/>
          </a:solidFill>
          <a:ln w="38100">
            <a:solidFill>
              <a:schemeClr val="accent1"/>
            </a:solidFill>
          </a:ln>
        </p:spPr>
        <p:txBody>
          <a:bodyPr wrap="none">
            <a:spAutoFit/>
          </a:bodyPr>
          <a:lstStyle/>
          <a:p>
            <a:pPr algn="ctr"/>
            <a:r>
              <a:rPr lang="uk-UA" sz="2800" b="1" dirty="0">
                <a:solidFill>
                  <a:srgbClr val="002060"/>
                </a:solidFill>
              </a:rPr>
              <a:t>Грізно</a:t>
            </a:r>
            <a:endParaRPr lang="uk-UA" sz="2800" dirty="0"/>
          </a:p>
        </p:txBody>
      </p:sp>
    </p:spTree>
    <p:extLst>
      <p:ext uri="{BB962C8B-B14F-4D97-AF65-F5344CB8AC3E}">
        <p14:creationId xmlns:p14="http://schemas.microsoft.com/office/powerpoint/2010/main" val="17667085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6" presetClass="entr" presetSubtype="21" fill="hold" nodeType="with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barn(inVertical)">
                                      <p:cBhvr>
                                        <p:cTn id="2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15" grpId="0" animBg="1"/>
      <p:bldP spid="13" grpId="0" animBg="1"/>
      <p:bldP spid="14" grpId="0" animBg="1"/>
      <p:bldP spid="17"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77408" y="411588"/>
            <a:ext cx="7764464" cy="651875"/>
          </a:xfrm>
          <a:prstGeom prst="rect">
            <a:avLst/>
          </a:prstGeom>
          <a:ln/>
        </p:spPr>
        <p:style>
          <a:lnRef idx="3">
            <a:schemeClr val="lt1"/>
          </a:lnRef>
          <a:fillRef idx="1">
            <a:schemeClr val="accent3"/>
          </a:fillRef>
          <a:effectRef idx="1">
            <a:schemeClr val="accent3"/>
          </a:effectRef>
          <a:fontRef idx="minor">
            <a:schemeClr val="lt1"/>
          </a:fontRef>
        </p:style>
        <p:txBody>
          <a:bodyPr lIns="76828" tIns="38414" rIns="76828" bIns="38414" rtlCol="0" anchor="ctr"/>
          <a:lstStyle/>
          <a:p>
            <a:pPr algn="ctr"/>
            <a:r>
              <a:rPr lang="uk-UA" sz="4000" b="1" dirty="0">
                <a:solidFill>
                  <a:schemeClr val="bg1"/>
                </a:solidFill>
              </a:rPr>
              <a:t>Повідомлення теми уроку </a:t>
            </a:r>
          </a:p>
        </p:txBody>
      </p:sp>
      <p:sp>
        <p:nvSpPr>
          <p:cNvPr id="18" name="TextBox 17"/>
          <p:cNvSpPr txBox="1"/>
          <p:nvPr/>
        </p:nvSpPr>
        <p:spPr>
          <a:xfrm>
            <a:off x="3763736" y="1220168"/>
            <a:ext cx="4678134" cy="3770897"/>
          </a:xfrm>
          <a:prstGeom prst="rect">
            <a:avLst/>
          </a:prstGeom>
          <a:ln/>
        </p:spPr>
        <p:style>
          <a:lnRef idx="2">
            <a:schemeClr val="accent3"/>
          </a:lnRef>
          <a:fillRef idx="1">
            <a:schemeClr val="lt1"/>
          </a:fillRef>
          <a:effectRef idx="0">
            <a:schemeClr val="accent3"/>
          </a:effectRef>
          <a:fontRef idx="minor">
            <a:schemeClr val="dk1"/>
          </a:fontRef>
        </p:style>
        <p:txBody>
          <a:bodyPr wrap="square" lIns="76828" tIns="38414" rIns="76828" bIns="38414" rtlCol="0">
            <a:spAutoFit/>
          </a:bodyPr>
          <a:lstStyle/>
          <a:p>
            <a:pPr algn="ctr"/>
            <a:r>
              <a:rPr lang="uk-UA" sz="2400" b="1" dirty="0">
                <a:solidFill>
                  <a:schemeClr val="accent3">
                    <a:lumMod val="50000"/>
                  </a:schemeClr>
                </a:solidFill>
              </a:rPr>
              <a:t>Сьогодні на уроці ми пригадаємо все, що знаємо про голосні та приголосні звуки, повторимо ознаки, за якими вони різняться, побудуємо звукові моделі слів. Дізнаємось, що таке «віртуальна подорож». Згадаємо легенду про заснування Києва. Познайомимось зі словами, запозиченими з польської мови</a:t>
            </a:r>
            <a:endParaRPr lang="uk-UA" sz="2400" b="1" dirty="0">
              <a:solidFill>
                <a:srgbClr val="002060"/>
              </a:solidFill>
            </a:endParaRPr>
          </a:p>
        </p:txBody>
      </p:sp>
      <p:pic>
        <p:nvPicPr>
          <p:cNvPr id="1026" name="Picture 2" descr="D:\Картинки до тестів\!!!!Эсмира_512х512\_free_2024-01-13-17-30-26_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146" y="1150069"/>
            <a:ext cx="3086328" cy="3086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158090"/>
      </p:ext>
    </p:extLst>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3000" y="116632"/>
            <a:ext cx="7656910" cy="720080"/>
          </a:xfrm>
          <a:prstGeom prst="roundRect">
            <a:avLst/>
          </a:prstGeom>
        </p:spPr>
        <p:style>
          <a:lnRef idx="3">
            <a:schemeClr val="lt1"/>
          </a:lnRef>
          <a:fillRef idx="1">
            <a:schemeClr val="accent3"/>
          </a:fillRef>
          <a:effectRef idx="1">
            <a:schemeClr val="accent3"/>
          </a:effectRef>
          <a:fontRef idx="minor">
            <a:schemeClr val="lt1"/>
          </a:fontRef>
        </p:style>
        <p:txBody>
          <a:bodyPr>
            <a:normAutofit fontScale="90000"/>
          </a:bodyPr>
          <a:lstStyle/>
          <a:p>
            <a:r>
              <a:rPr lang="uk-UA" sz="4000" b="1" dirty="0" smtClean="0">
                <a:solidFill>
                  <a:schemeClr val="bg1"/>
                </a:solidFill>
                <a:latin typeface="+mj-lt"/>
                <a:cs typeface="Arial" pitchFamily="34" charset="0"/>
              </a:rPr>
              <a:t>Мікрофон</a:t>
            </a:r>
            <a:endParaRPr lang="ru-RU" sz="3600" b="1" dirty="0">
              <a:solidFill>
                <a:schemeClr val="bg1"/>
              </a:solidFill>
              <a:latin typeface="+mj-lt"/>
              <a:cs typeface="Arial" pitchFamily="34" charset="0"/>
            </a:endParaRPr>
          </a:p>
        </p:txBody>
      </p:sp>
      <p:sp>
        <p:nvSpPr>
          <p:cNvPr id="223233" name="Rectangle 1"/>
          <p:cNvSpPr>
            <a:spLocks noChangeArrowheads="1"/>
          </p:cNvSpPr>
          <p:nvPr/>
        </p:nvSpPr>
        <p:spPr bwMode="auto">
          <a:xfrm>
            <a:off x="266866" y="908720"/>
            <a:ext cx="2970156" cy="919401"/>
          </a:xfrm>
          <a:prstGeom prst="roundRect">
            <a:avLst/>
          </a:pr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Чим</a:t>
            </a:r>
            <a:r>
              <a:rPr kumimoji="0" lang="uk-UA" sz="2400" b="1" i="0" u="none" strike="noStrike" cap="none" normalizeH="0" dirty="0" smtClean="0">
                <a:ln>
                  <a:noFill/>
                </a:ln>
                <a:solidFill>
                  <a:schemeClr val="bg1"/>
                </a:solidFill>
                <a:effectLst/>
                <a:ea typeface="Times New Roman" pitchFamily="18" charset="0"/>
              </a:rPr>
              <a:t> відрізняється звук від букви</a:t>
            </a:r>
            <a:r>
              <a:rPr kumimoji="0" lang="uk-UA" sz="2400" b="1" i="0" u="none" strike="noStrike" cap="none" normalizeH="0" baseline="0" dirty="0" smtClean="0">
                <a:ln>
                  <a:noFill/>
                </a:ln>
                <a:solidFill>
                  <a:schemeClr val="bg1"/>
                </a:solidFill>
                <a:effectLst/>
                <a:ea typeface="Times New Roman" pitchFamily="18" charset="0"/>
              </a:rPr>
              <a:t>? </a:t>
            </a:r>
            <a:endParaRPr kumimoji="0" lang="ru-RU" sz="2400" b="1" i="0" u="none" strike="noStrike" cap="none" normalizeH="0" baseline="0" dirty="0" smtClean="0">
              <a:ln>
                <a:noFill/>
              </a:ln>
              <a:solidFill>
                <a:schemeClr val="bg1"/>
              </a:solidFill>
              <a:effectLst/>
            </a:endParaRPr>
          </a:p>
        </p:txBody>
      </p:sp>
      <p:sp>
        <p:nvSpPr>
          <p:cNvPr id="4" name="Rectangle 1"/>
          <p:cNvSpPr>
            <a:spLocks noChangeArrowheads="1"/>
          </p:cNvSpPr>
          <p:nvPr/>
        </p:nvSpPr>
        <p:spPr bwMode="auto">
          <a:xfrm>
            <a:off x="266866" y="5517232"/>
            <a:ext cx="4192308" cy="919401"/>
          </a:xfrm>
          <a:prstGeom prst="round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rPr>
              <a:t>Як вимовляються дзвінкі приголосні? А глухі ?</a:t>
            </a:r>
            <a:endParaRPr kumimoji="0" lang="ru-RU" sz="2400" b="1" i="0" u="none" strike="noStrike" cap="none" normalizeH="0" baseline="0" dirty="0" smtClean="0">
              <a:ln>
                <a:noFill/>
              </a:ln>
              <a:solidFill>
                <a:schemeClr val="bg1"/>
              </a:solidFill>
              <a:effectLst/>
            </a:endParaRPr>
          </a:p>
        </p:txBody>
      </p:sp>
      <p:sp>
        <p:nvSpPr>
          <p:cNvPr id="5" name="Rectangle 1"/>
          <p:cNvSpPr>
            <a:spLocks noChangeArrowheads="1"/>
          </p:cNvSpPr>
          <p:nvPr/>
        </p:nvSpPr>
        <p:spPr bwMode="auto">
          <a:xfrm>
            <a:off x="247444" y="1967909"/>
            <a:ext cx="4220685" cy="919401"/>
          </a:xfrm>
          <a:prstGeom prst="round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Скільки</a:t>
            </a:r>
            <a:r>
              <a:rPr kumimoji="0" lang="uk-UA" sz="2400" b="1" i="0" u="none" strike="noStrike" cap="none" normalizeH="0" dirty="0" smtClean="0">
                <a:ln>
                  <a:noFill/>
                </a:ln>
                <a:solidFill>
                  <a:schemeClr val="bg1"/>
                </a:solidFill>
                <a:effectLst/>
                <a:ea typeface="Times New Roman" pitchFamily="18" charset="0"/>
              </a:rPr>
              <a:t> букв в українській абетці</a:t>
            </a:r>
            <a:r>
              <a:rPr kumimoji="0" lang="uk-UA" sz="2400" b="1" i="0" u="none" strike="noStrike" cap="none" normalizeH="0" baseline="0" dirty="0" smtClean="0">
                <a:ln>
                  <a:noFill/>
                </a:ln>
                <a:solidFill>
                  <a:schemeClr val="bg1"/>
                </a:solidFill>
                <a:effectLst/>
                <a:ea typeface="Times New Roman" pitchFamily="18" charset="0"/>
              </a:rPr>
              <a:t>? </a:t>
            </a:r>
          </a:p>
        </p:txBody>
      </p:sp>
      <p:sp>
        <p:nvSpPr>
          <p:cNvPr id="6" name="Rectangle 1"/>
          <p:cNvSpPr>
            <a:spLocks noChangeArrowheads="1"/>
          </p:cNvSpPr>
          <p:nvPr/>
        </p:nvSpPr>
        <p:spPr bwMode="auto">
          <a:xfrm>
            <a:off x="345072" y="3010944"/>
            <a:ext cx="4114102" cy="919401"/>
          </a:xfrm>
          <a:prstGeom prst="roundRect">
            <a:avLst/>
          </a:prstGeom>
          <a:ln>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На які дві групи ділять звуки за способом вимови? </a:t>
            </a:r>
          </a:p>
        </p:txBody>
      </p:sp>
      <p:sp>
        <p:nvSpPr>
          <p:cNvPr id="9" name="Rectangle 1"/>
          <p:cNvSpPr>
            <a:spLocks noChangeArrowheads="1"/>
          </p:cNvSpPr>
          <p:nvPr/>
        </p:nvSpPr>
        <p:spPr bwMode="auto">
          <a:xfrm>
            <a:off x="4212905" y="901293"/>
            <a:ext cx="4493056" cy="919401"/>
          </a:xfrm>
          <a:prstGeom prst="roundRect">
            <a:avLst/>
          </a:pr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Звук ми вимовляємо і чуємо. Букву бачимо і читаємо.</a:t>
            </a:r>
            <a:endParaRPr kumimoji="0" lang="ru-RU" sz="2400" b="1" i="0" u="none" strike="noStrike" cap="none" normalizeH="0" baseline="0" dirty="0" smtClean="0">
              <a:ln>
                <a:noFill/>
              </a:ln>
              <a:solidFill>
                <a:schemeClr val="bg1"/>
              </a:solidFill>
              <a:effectLst/>
            </a:endParaRPr>
          </a:p>
        </p:txBody>
      </p:sp>
      <p:sp>
        <p:nvSpPr>
          <p:cNvPr id="10" name="Rectangle 1"/>
          <p:cNvSpPr>
            <a:spLocks noChangeArrowheads="1"/>
          </p:cNvSpPr>
          <p:nvPr/>
        </p:nvSpPr>
        <p:spPr bwMode="auto">
          <a:xfrm>
            <a:off x="4670212" y="1960929"/>
            <a:ext cx="1456915" cy="510778"/>
          </a:xfrm>
          <a:prstGeom prst="roundRect">
            <a:avLst/>
          </a:prstGeom>
          <a:ln>
            <a:headEnd/>
            <a:tailEnd/>
          </a:ln>
        </p:spPr>
        <p:style>
          <a:lnRef idx="3">
            <a:schemeClr val="lt1"/>
          </a:lnRef>
          <a:fillRef idx="1">
            <a:schemeClr val="accent3"/>
          </a:fillRef>
          <a:effectRef idx="1">
            <a:schemeClr val="accent3"/>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33 </a:t>
            </a:r>
            <a:r>
              <a:rPr kumimoji="0" lang="uk-UA" sz="2400" b="1" i="0" u="none" strike="noStrike" cap="none" normalizeH="0" dirty="0" smtClean="0">
                <a:ln>
                  <a:noFill/>
                </a:ln>
                <a:solidFill>
                  <a:schemeClr val="bg1"/>
                </a:solidFill>
                <a:effectLst/>
                <a:ea typeface="Times New Roman" pitchFamily="18" charset="0"/>
              </a:rPr>
              <a:t>букви</a:t>
            </a:r>
            <a:r>
              <a:rPr kumimoji="0" lang="uk-UA" sz="2400" b="1" i="0" u="none" strike="noStrike" cap="none" normalizeH="0" baseline="0" dirty="0" smtClean="0">
                <a:ln>
                  <a:noFill/>
                </a:ln>
                <a:solidFill>
                  <a:schemeClr val="bg1"/>
                </a:solidFill>
                <a:effectLst/>
                <a:ea typeface="Times New Roman" pitchFamily="18" charset="0"/>
              </a:rPr>
              <a:t> </a:t>
            </a:r>
          </a:p>
        </p:txBody>
      </p:sp>
      <p:sp>
        <p:nvSpPr>
          <p:cNvPr id="11" name="Rectangle 1"/>
          <p:cNvSpPr>
            <a:spLocks noChangeArrowheads="1"/>
          </p:cNvSpPr>
          <p:nvPr/>
        </p:nvSpPr>
        <p:spPr bwMode="auto">
          <a:xfrm>
            <a:off x="4829919" y="2947270"/>
            <a:ext cx="3259028" cy="510778"/>
          </a:xfrm>
          <a:prstGeom prst="roundRect">
            <a:avLst/>
          </a:prstGeom>
          <a:ln>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Голосні і приголосні</a:t>
            </a:r>
          </a:p>
        </p:txBody>
      </p:sp>
      <p:sp>
        <p:nvSpPr>
          <p:cNvPr id="12" name="Rectangle 1"/>
          <p:cNvSpPr>
            <a:spLocks noChangeArrowheads="1"/>
          </p:cNvSpPr>
          <p:nvPr/>
        </p:nvSpPr>
        <p:spPr bwMode="auto">
          <a:xfrm>
            <a:off x="266866" y="4058308"/>
            <a:ext cx="4192308" cy="1328023"/>
          </a:xfrm>
          <a:prstGeom prst="round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Чим відрізняється вимови голосних і приголосних звуків? </a:t>
            </a:r>
          </a:p>
        </p:txBody>
      </p:sp>
      <p:sp>
        <p:nvSpPr>
          <p:cNvPr id="13" name="Rectangle 1"/>
          <p:cNvSpPr>
            <a:spLocks noChangeArrowheads="1"/>
          </p:cNvSpPr>
          <p:nvPr/>
        </p:nvSpPr>
        <p:spPr bwMode="auto">
          <a:xfrm>
            <a:off x="4329490" y="3498978"/>
            <a:ext cx="4604224" cy="1736646"/>
          </a:xfrm>
          <a:prstGeom prst="round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Голосні звуки творяться за допомогою голосу, а приголосні за допомогою голосу і шуму або тільки шуму</a:t>
            </a:r>
          </a:p>
        </p:txBody>
      </p:sp>
      <p:sp>
        <p:nvSpPr>
          <p:cNvPr id="14" name="Rectangle 1"/>
          <p:cNvSpPr>
            <a:spLocks noChangeArrowheads="1"/>
          </p:cNvSpPr>
          <p:nvPr/>
        </p:nvSpPr>
        <p:spPr bwMode="auto">
          <a:xfrm>
            <a:off x="4741174" y="5314464"/>
            <a:ext cx="3780856" cy="1328023"/>
          </a:xfrm>
          <a:prstGeom prst="round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rPr>
              <a:t>Дзвінкі вимовляються з </a:t>
            </a:r>
            <a:r>
              <a:rPr kumimoji="0" lang="uk-UA" sz="2400" b="1" i="0" u="none" strike="noStrike" cap="none" normalizeH="0" baseline="0" dirty="0" err="1" smtClean="0">
                <a:ln>
                  <a:noFill/>
                </a:ln>
                <a:solidFill>
                  <a:schemeClr val="bg1"/>
                </a:solidFill>
                <a:effectLst/>
              </a:rPr>
              <a:t>голосомі</a:t>
            </a:r>
            <a:r>
              <a:rPr kumimoji="0" lang="uk-UA" sz="2400" b="1" i="0" u="none" strike="noStrike" cap="none" normalizeH="0" baseline="0" dirty="0" smtClean="0">
                <a:ln>
                  <a:noFill/>
                </a:ln>
                <a:solidFill>
                  <a:schemeClr val="bg1"/>
                </a:solidFill>
                <a:effectLst/>
              </a:rPr>
              <a:t> шумом, а глухі тільки з шумом </a:t>
            </a:r>
            <a:endParaRPr kumimoji="0" lang="ru-RU" sz="2400" b="1"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59474947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up)">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arn(inVertical)">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P spid="10" grpId="0" animBg="1"/>
      <p:bldP spid="11" grpId="0" animBg="1"/>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7720" y="279840"/>
            <a:ext cx="7656910" cy="720080"/>
          </a:xfrm>
          <a:prstGeom prst="roundRect">
            <a:avLst/>
          </a:prstGeom>
        </p:spPr>
        <p:style>
          <a:lnRef idx="3">
            <a:schemeClr val="lt1"/>
          </a:lnRef>
          <a:fillRef idx="1">
            <a:schemeClr val="accent3"/>
          </a:fillRef>
          <a:effectRef idx="1">
            <a:schemeClr val="accent3"/>
          </a:effectRef>
          <a:fontRef idx="minor">
            <a:schemeClr val="lt1"/>
          </a:fontRef>
        </p:style>
        <p:txBody>
          <a:bodyPr>
            <a:normAutofit fontScale="90000"/>
          </a:bodyPr>
          <a:lstStyle/>
          <a:p>
            <a:r>
              <a:rPr lang="uk-UA" sz="4000" b="1" dirty="0" smtClean="0">
                <a:solidFill>
                  <a:schemeClr val="bg1"/>
                </a:solidFill>
                <a:latin typeface="+mj-lt"/>
                <a:cs typeface="Arial" pitchFamily="34" charset="0"/>
              </a:rPr>
              <a:t>Мікрофон</a:t>
            </a:r>
            <a:endParaRPr lang="ru-RU" sz="3600" b="1" dirty="0">
              <a:solidFill>
                <a:schemeClr val="bg1"/>
              </a:solidFill>
              <a:latin typeface="+mj-lt"/>
              <a:cs typeface="Arial" pitchFamily="34" charset="0"/>
            </a:endParaRPr>
          </a:p>
        </p:txBody>
      </p:sp>
      <p:sp>
        <p:nvSpPr>
          <p:cNvPr id="223233" name="Rectangle 1"/>
          <p:cNvSpPr>
            <a:spLocks noChangeArrowheads="1"/>
          </p:cNvSpPr>
          <p:nvPr/>
        </p:nvSpPr>
        <p:spPr bwMode="auto">
          <a:xfrm>
            <a:off x="667720" y="1050997"/>
            <a:ext cx="3801078" cy="919401"/>
          </a:xfrm>
          <a:prstGeom prst="roundRect">
            <a:avLst/>
          </a:pr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Які букви позначають завжди два звуки? </a:t>
            </a:r>
            <a:endParaRPr kumimoji="0" lang="ru-RU" sz="2400" b="1" i="0" u="none" strike="noStrike" cap="none" normalizeH="0" baseline="0" dirty="0" smtClean="0">
              <a:ln>
                <a:noFill/>
              </a:ln>
              <a:solidFill>
                <a:schemeClr val="bg1"/>
              </a:solidFill>
              <a:effectLst/>
            </a:endParaRPr>
          </a:p>
        </p:txBody>
      </p:sp>
      <p:sp>
        <p:nvSpPr>
          <p:cNvPr id="5" name="Rectangle 1"/>
          <p:cNvSpPr>
            <a:spLocks noChangeArrowheads="1"/>
          </p:cNvSpPr>
          <p:nvPr/>
        </p:nvSpPr>
        <p:spPr bwMode="auto">
          <a:xfrm>
            <a:off x="667670" y="2037116"/>
            <a:ext cx="5459313" cy="510778"/>
          </a:xfrm>
          <a:prstGeom prst="roundRect">
            <a:avLst/>
          </a:prstGeom>
          <a:ln>
            <a:headEnd/>
            <a:tailEnd/>
          </a:ln>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Яка буква зовсім не позначає звуку? </a:t>
            </a:r>
          </a:p>
        </p:txBody>
      </p:sp>
      <p:sp>
        <p:nvSpPr>
          <p:cNvPr id="6" name="Rectangle 1"/>
          <p:cNvSpPr>
            <a:spLocks noChangeArrowheads="1"/>
          </p:cNvSpPr>
          <p:nvPr/>
        </p:nvSpPr>
        <p:spPr bwMode="auto">
          <a:xfrm>
            <a:off x="667670" y="2761658"/>
            <a:ext cx="4114102" cy="919401"/>
          </a:xfrm>
          <a:prstGeom prst="roundRect">
            <a:avLst/>
          </a:prstGeom>
          <a:ln>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Які буквосполучення позначають один звук? </a:t>
            </a:r>
          </a:p>
        </p:txBody>
      </p:sp>
      <p:sp>
        <p:nvSpPr>
          <p:cNvPr id="7" name="Rectangle 1"/>
          <p:cNvSpPr>
            <a:spLocks noChangeArrowheads="1"/>
          </p:cNvSpPr>
          <p:nvPr/>
        </p:nvSpPr>
        <p:spPr bwMode="auto">
          <a:xfrm>
            <a:off x="667720" y="5357374"/>
            <a:ext cx="5018243" cy="510778"/>
          </a:xfrm>
          <a:prstGeom prst="roundRect">
            <a:avLst/>
          </a:pr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eaLnBrk="0" hangingPunct="0">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Який приголосний завжди м’який?</a:t>
            </a:r>
            <a:endParaRPr kumimoji="0" lang="uk-UA" sz="2400" b="1" i="0" u="none" strike="noStrike" cap="none" normalizeH="0" baseline="0" dirty="0" smtClean="0">
              <a:ln>
                <a:noFill/>
              </a:ln>
              <a:solidFill>
                <a:schemeClr val="bg1"/>
              </a:solidFill>
              <a:effectLst/>
            </a:endParaRPr>
          </a:p>
        </p:txBody>
      </p:sp>
      <p:sp>
        <p:nvSpPr>
          <p:cNvPr id="9" name="Rectangle 1"/>
          <p:cNvSpPr>
            <a:spLocks noChangeArrowheads="1"/>
          </p:cNvSpPr>
          <p:nvPr/>
        </p:nvSpPr>
        <p:spPr bwMode="auto">
          <a:xfrm>
            <a:off x="5731934" y="1255308"/>
            <a:ext cx="2508189" cy="510778"/>
          </a:xfrm>
          <a:prstGeom prst="roundRect">
            <a:avLst/>
          </a:prstGeom>
          <a:ln>
            <a:headEnd/>
            <a:tailEnd/>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Букви Ї та Щ</a:t>
            </a:r>
            <a:endParaRPr kumimoji="0" lang="ru-RU" sz="2400" b="1" i="0" u="none" strike="noStrike" cap="none" normalizeH="0" baseline="0" dirty="0" smtClean="0">
              <a:ln>
                <a:noFill/>
              </a:ln>
              <a:solidFill>
                <a:schemeClr val="bg1"/>
              </a:solidFill>
              <a:effectLst/>
            </a:endParaRPr>
          </a:p>
        </p:txBody>
      </p:sp>
      <p:sp>
        <p:nvSpPr>
          <p:cNvPr id="10" name="Rectangle 1"/>
          <p:cNvSpPr>
            <a:spLocks noChangeArrowheads="1"/>
          </p:cNvSpPr>
          <p:nvPr/>
        </p:nvSpPr>
        <p:spPr bwMode="auto">
          <a:xfrm>
            <a:off x="6868513" y="2128051"/>
            <a:ext cx="392307" cy="497384"/>
          </a:xfrm>
          <a:prstGeom prst="roundRect">
            <a:avLst/>
          </a:prstGeom>
          <a:ln>
            <a:headEnd/>
            <a:tailEnd/>
          </a:ln>
        </p:spPr>
        <p:style>
          <a:lnRef idx="3">
            <a:schemeClr val="lt1"/>
          </a:lnRef>
          <a:fillRef idx="1">
            <a:schemeClr val="accent3"/>
          </a:fillRef>
          <a:effectRef idx="1">
            <a:schemeClr val="accent3"/>
          </a:effectRef>
          <a:fontRef idx="minor">
            <a:schemeClr val="lt1"/>
          </a:fontRef>
        </p:style>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Ь</a:t>
            </a:r>
          </a:p>
        </p:txBody>
      </p:sp>
      <p:sp>
        <p:nvSpPr>
          <p:cNvPr id="11" name="Rectangle 1"/>
          <p:cNvSpPr>
            <a:spLocks noChangeArrowheads="1"/>
          </p:cNvSpPr>
          <p:nvPr/>
        </p:nvSpPr>
        <p:spPr bwMode="auto">
          <a:xfrm>
            <a:off x="6126983" y="2955490"/>
            <a:ext cx="2171197" cy="510778"/>
          </a:xfrm>
          <a:prstGeom prst="roundRect">
            <a:avLst/>
          </a:prstGeom>
          <a:ln>
            <a:headEnd/>
            <a:tailEnd/>
          </a:ln>
        </p:spPr>
        <p:style>
          <a:lnRef idx="3">
            <a:schemeClr val="lt1"/>
          </a:lnRef>
          <a:fillRef idx="1">
            <a:schemeClr val="accent4"/>
          </a:fillRef>
          <a:effectRef idx="1">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lang="uk-UA" sz="2400" b="1" dirty="0" smtClean="0">
                <a:solidFill>
                  <a:schemeClr val="bg1"/>
                </a:solidFill>
              </a:rPr>
              <a:t>ДЖ, ДЗ</a:t>
            </a:r>
          </a:p>
        </p:txBody>
      </p:sp>
      <p:sp>
        <p:nvSpPr>
          <p:cNvPr id="12" name="Rectangle 1"/>
          <p:cNvSpPr>
            <a:spLocks noChangeArrowheads="1"/>
          </p:cNvSpPr>
          <p:nvPr/>
        </p:nvSpPr>
        <p:spPr bwMode="auto">
          <a:xfrm>
            <a:off x="667720" y="4108643"/>
            <a:ext cx="4344814" cy="919401"/>
          </a:xfrm>
          <a:prstGeom prst="round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tabLst>
                <a:tab pos="493713" algn="l"/>
                <a:tab pos="5940425" algn="l"/>
              </a:tabLst>
            </a:pPr>
            <a:r>
              <a:rPr lang="uk-UA" sz="2400" b="1" dirty="0">
                <a:solidFill>
                  <a:schemeClr val="bg1"/>
                </a:solidFill>
                <a:ea typeface="Times New Roman" pitchFamily="18" charset="0"/>
              </a:rPr>
              <a:t>Які букви вказують м’якість попереднього приголосного?</a:t>
            </a:r>
            <a:endParaRPr lang="ru-RU" sz="2400" b="1" dirty="0">
              <a:solidFill>
                <a:schemeClr val="bg1"/>
              </a:solidFill>
            </a:endParaRPr>
          </a:p>
        </p:txBody>
      </p:sp>
      <p:sp>
        <p:nvSpPr>
          <p:cNvPr id="13" name="Rectangle 1"/>
          <p:cNvSpPr>
            <a:spLocks noChangeArrowheads="1"/>
          </p:cNvSpPr>
          <p:nvPr/>
        </p:nvSpPr>
        <p:spPr bwMode="auto">
          <a:xfrm>
            <a:off x="5550584" y="4084781"/>
            <a:ext cx="2701304" cy="510778"/>
          </a:xfrm>
          <a:prstGeom prst="round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tabLst>
                <a:tab pos="493713" algn="l"/>
                <a:tab pos="5940425" algn="l"/>
              </a:tabLst>
            </a:pPr>
            <a:r>
              <a:rPr lang="uk-UA" sz="2400" b="1" dirty="0" smtClean="0">
                <a:solidFill>
                  <a:schemeClr val="bg1"/>
                </a:solidFill>
                <a:ea typeface="Times New Roman" pitchFamily="18" charset="0"/>
              </a:rPr>
              <a:t>І  Є  Ю  Я  Ь  </a:t>
            </a:r>
            <a:endParaRPr lang="ru-RU" sz="2400" b="1" dirty="0">
              <a:solidFill>
                <a:schemeClr val="bg1"/>
              </a:solidFill>
            </a:endParaRPr>
          </a:p>
        </p:txBody>
      </p:sp>
      <p:sp>
        <p:nvSpPr>
          <p:cNvPr id="15" name="Rectangle 1"/>
          <p:cNvSpPr>
            <a:spLocks noChangeArrowheads="1"/>
          </p:cNvSpPr>
          <p:nvPr/>
        </p:nvSpPr>
        <p:spPr bwMode="auto">
          <a:xfrm>
            <a:off x="6277759" y="5357374"/>
            <a:ext cx="1440067" cy="510778"/>
          </a:xfrm>
          <a:prstGeom prst="roundRect">
            <a:avLst/>
          </a:pr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lvl="0" algn="ctr" eaLnBrk="0" hangingPunct="0">
              <a:tabLst>
                <a:tab pos="493713" algn="l"/>
                <a:tab pos="5940425" algn="l"/>
              </a:tabLst>
            </a:pPr>
            <a:r>
              <a:rPr kumimoji="0" lang="uk-UA" sz="2400" b="1" i="0" u="none" strike="noStrike" cap="none" normalizeH="0" baseline="0" dirty="0" smtClean="0">
                <a:ln>
                  <a:noFill/>
                </a:ln>
                <a:solidFill>
                  <a:schemeClr val="bg1"/>
                </a:solidFill>
                <a:effectLst/>
                <a:ea typeface="Times New Roman" pitchFamily="18" charset="0"/>
              </a:rPr>
              <a:t>Звук й</a:t>
            </a:r>
            <a:endParaRPr kumimoji="0" lang="uk-UA" sz="2400" b="1" i="0" u="none" strike="noStrike" cap="none" normalizeH="0" baseline="0" dirty="0" smtClean="0">
              <a:ln>
                <a:noFill/>
              </a:ln>
              <a:solidFill>
                <a:schemeClr val="bg1"/>
              </a:solidFill>
              <a:effectLst/>
            </a:endParaRPr>
          </a:p>
        </p:txBody>
      </p:sp>
    </p:spTree>
    <p:extLst>
      <p:ext uri="{BB962C8B-B14F-4D97-AF65-F5344CB8AC3E}">
        <p14:creationId xmlns:p14="http://schemas.microsoft.com/office/powerpoint/2010/main" val="299149676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up)">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4 клас\1 УКР. МОВА\1 ПОНОМАРЬОВА\01 Звуки букви\2026-09-01_1306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96" y="1903085"/>
            <a:ext cx="5343525" cy="2371725"/>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3"/>
          <p:cNvSpPr>
            <a:spLocks noGrp="1"/>
          </p:cNvSpPr>
          <p:nvPr>
            <p:ph type="title"/>
          </p:nvPr>
        </p:nvSpPr>
        <p:spPr>
          <a:xfrm>
            <a:off x="535380" y="274638"/>
            <a:ext cx="8229600" cy="778098"/>
          </a:xfrm>
          <a:prstGeom prst="roundRect">
            <a:avLst/>
          </a:prstGeom>
        </p:spPr>
        <p:style>
          <a:lnRef idx="3">
            <a:schemeClr val="lt1"/>
          </a:lnRef>
          <a:fillRef idx="1">
            <a:schemeClr val="accent3"/>
          </a:fillRef>
          <a:effectRef idx="1">
            <a:schemeClr val="accent3"/>
          </a:effectRef>
          <a:fontRef idx="minor">
            <a:schemeClr val="lt1"/>
          </a:fontRef>
        </p:style>
        <p:txBody>
          <a:bodyPr>
            <a:normAutofit fontScale="90000"/>
          </a:bodyPr>
          <a:lstStyle/>
          <a:p>
            <a:r>
              <a:rPr lang="uk-UA" dirty="0" smtClean="0"/>
              <a:t>Повторимо знання про звуки і букви</a:t>
            </a:r>
            <a:endParaRPr lang="ru-RU" dirty="0"/>
          </a:p>
        </p:txBody>
      </p:sp>
      <p:sp>
        <p:nvSpPr>
          <p:cNvPr id="6" name="Подзаголовок 2"/>
          <p:cNvSpPr txBox="1">
            <a:spLocks/>
          </p:cNvSpPr>
          <p:nvPr/>
        </p:nvSpPr>
        <p:spPr>
          <a:xfrm>
            <a:off x="535380" y="1052735"/>
            <a:ext cx="5069412" cy="850349"/>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spcBef>
                <a:spcPts val="0"/>
              </a:spcBef>
              <a:buNone/>
            </a:pPr>
            <a:r>
              <a:rPr lang="uk-UA" sz="2400" b="1" dirty="0" smtClean="0">
                <a:solidFill>
                  <a:schemeClr val="accent3">
                    <a:lumMod val="50000"/>
                  </a:schemeClr>
                </a:solidFill>
              </a:rPr>
              <a:t>Прочитайте розмову друзів у ролях. </a:t>
            </a:r>
          </a:p>
          <a:p>
            <a:pPr marL="0" indent="0">
              <a:spcBef>
                <a:spcPts val="0"/>
              </a:spcBef>
              <a:buNone/>
            </a:pPr>
            <a:r>
              <a:rPr lang="uk-UA" sz="2400" b="1" dirty="0" smtClean="0">
                <a:solidFill>
                  <a:schemeClr val="accent3">
                    <a:lumMod val="50000"/>
                  </a:schemeClr>
                </a:solidFill>
              </a:rPr>
              <a:t>Розкажіть, як ви провели канікули.</a:t>
            </a:r>
          </a:p>
        </p:txBody>
      </p:sp>
      <p:sp>
        <p:nvSpPr>
          <p:cNvPr id="7" name="Подзаголовок 2"/>
          <p:cNvSpPr txBox="1">
            <a:spLocks/>
          </p:cNvSpPr>
          <p:nvPr/>
        </p:nvSpPr>
        <p:spPr>
          <a:xfrm>
            <a:off x="251520" y="4293096"/>
            <a:ext cx="8629128" cy="378042"/>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smtClean="0">
                <a:solidFill>
                  <a:schemeClr val="accent3">
                    <a:lumMod val="50000"/>
                  </a:schemeClr>
                </a:solidFill>
              </a:rPr>
              <a:t>Випишіть з розмови друзів питальні речення. Усно дайте відповіді на них. </a:t>
            </a:r>
          </a:p>
        </p:txBody>
      </p:sp>
      <p:sp>
        <p:nvSpPr>
          <p:cNvPr id="8" name="Подзаголовок 2"/>
          <p:cNvSpPr txBox="1">
            <a:spLocks/>
          </p:cNvSpPr>
          <p:nvPr/>
        </p:nvSpPr>
        <p:spPr>
          <a:xfrm>
            <a:off x="253832" y="7965504"/>
            <a:ext cx="8172400" cy="756084"/>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err="1" smtClean="0">
                <a:solidFill>
                  <a:schemeClr val="accent3">
                    <a:lumMod val="50000"/>
                  </a:schemeClr>
                </a:solidFill>
              </a:rPr>
              <a:t>Випиши</a:t>
            </a:r>
            <a:r>
              <a:rPr lang="uk-UA" sz="2000" b="1" dirty="0" smtClean="0">
                <a:solidFill>
                  <a:schemeClr val="accent3">
                    <a:lumMod val="50000"/>
                  </a:schemeClr>
                </a:solidFill>
              </a:rPr>
              <a:t> з розмови друзів питальні речення. </a:t>
            </a:r>
            <a:r>
              <a:rPr lang="uk-UA" sz="2000" b="1" dirty="0" err="1" smtClean="0">
                <a:solidFill>
                  <a:schemeClr val="accent3">
                    <a:lumMod val="50000"/>
                  </a:schemeClr>
                </a:solidFill>
              </a:rPr>
              <a:t>Запиши</a:t>
            </a:r>
            <a:r>
              <a:rPr lang="uk-UA" sz="2000" b="1" dirty="0" smtClean="0">
                <a:solidFill>
                  <a:schemeClr val="accent3">
                    <a:lumMod val="50000"/>
                  </a:schemeClr>
                </a:solidFill>
              </a:rPr>
              <a:t> відповіді на них. Підкресли </a:t>
            </a:r>
            <a:r>
              <a:rPr lang="uk-UA" sz="2000" b="1" dirty="0" err="1" smtClean="0">
                <a:solidFill>
                  <a:schemeClr val="accent3">
                    <a:lumMod val="50000"/>
                  </a:schemeClr>
                </a:solidFill>
              </a:rPr>
              <a:t>слова,у</a:t>
            </a:r>
            <a:r>
              <a:rPr lang="uk-UA" sz="2000" b="1" dirty="0" smtClean="0">
                <a:solidFill>
                  <a:schemeClr val="accent3">
                    <a:lumMod val="50000"/>
                  </a:schemeClr>
                </a:solidFill>
              </a:rPr>
              <a:t> яких кількість звуків і букв неоднакова.</a:t>
            </a:r>
          </a:p>
        </p:txBody>
      </p:sp>
      <p:sp>
        <p:nvSpPr>
          <p:cNvPr id="10" name="Подзаголовок 2"/>
          <p:cNvSpPr txBox="1">
            <a:spLocks/>
          </p:cNvSpPr>
          <p:nvPr/>
        </p:nvSpPr>
        <p:spPr>
          <a:xfrm>
            <a:off x="285378" y="4869160"/>
            <a:ext cx="8172400" cy="963724"/>
          </a:xfrm>
          <a:prstGeom prst="round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bg1"/>
                </a:solidFill>
              </a:rPr>
              <a:t>Як ви відпочили? Хто де побував? Що найбільше вам запам’яталось?</a:t>
            </a:r>
          </a:p>
        </p:txBody>
      </p:sp>
      <p:cxnSp>
        <p:nvCxnSpPr>
          <p:cNvPr id="11" name="Прямая соединительная линия 10"/>
          <p:cNvCxnSpPr/>
          <p:nvPr/>
        </p:nvCxnSpPr>
        <p:spPr>
          <a:xfrm>
            <a:off x="395536" y="5326116"/>
            <a:ext cx="432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Picture 2" descr="D:\4 клас\УКР. МОВА\Пономарьова\фото завдань\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4792" y="1903085"/>
            <a:ext cx="3275856" cy="1765374"/>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sp>
        <p:nvSpPr>
          <p:cNvPr id="12" name="Подзаголовок 2"/>
          <p:cNvSpPr txBox="1">
            <a:spLocks/>
          </p:cNvSpPr>
          <p:nvPr/>
        </p:nvSpPr>
        <p:spPr>
          <a:xfrm>
            <a:off x="286534" y="6021288"/>
            <a:ext cx="8172400" cy="446642"/>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smtClean="0">
                <a:solidFill>
                  <a:schemeClr val="accent3">
                    <a:lumMod val="50000"/>
                  </a:schemeClr>
                </a:solidFill>
              </a:rPr>
              <a:t>Підкресліть слова, у яких кількість звуків і букв неоднакова.</a:t>
            </a:r>
          </a:p>
        </p:txBody>
      </p:sp>
      <p:cxnSp>
        <p:nvCxnSpPr>
          <p:cNvPr id="13" name="Прямая соединительная линия 12"/>
          <p:cNvCxnSpPr/>
          <p:nvPr/>
        </p:nvCxnSpPr>
        <p:spPr>
          <a:xfrm>
            <a:off x="4949924" y="5320278"/>
            <a:ext cx="48617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508104" y="5351022"/>
            <a:ext cx="14211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599369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128" y="1988840"/>
            <a:ext cx="8229600" cy="1143000"/>
          </a:xfrm>
          <a:prstGeom prst="round2DiagRect">
            <a:avLst/>
          </a:prstGeom>
        </p:spPr>
        <p:style>
          <a:lnRef idx="3">
            <a:schemeClr val="lt1"/>
          </a:lnRef>
          <a:fillRef idx="1">
            <a:schemeClr val="accent2"/>
          </a:fillRef>
          <a:effectRef idx="1">
            <a:schemeClr val="accent2"/>
          </a:effectRef>
          <a:fontRef idx="minor">
            <a:schemeClr val="lt1"/>
          </a:fontRef>
        </p:style>
        <p:txBody>
          <a:bodyPr>
            <a:normAutofit fontScale="90000"/>
          </a:bodyPr>
          <a:lstStyle/>
          <a:p>
            <a:r>
              <a:rPr lang="uk-UA" sz="3200" dirty="0" smtClean="0"/>
              <a:t>ВІРТУАЛЬНА ПОДОРОЖ – уявна подорож, здійснена за допомогою інтернету</a:t>
            </a:r>
            <a:endParaRPr lang="ru-RU" sz="3200" dirty="0"/>
          </a:p>
        </p:txBody>
      </p:sp>
      <p:sp>
        <p:nvSpPr>
          <p:cNvPr id="4" name="Подзаголовок 2"/>
          <p:cNvSpPr txBox="1">
            <a:spLocks/>
          </p:cNvSpPr>
          <p:nvPr/>
        </p:nvSpPr>
        <p:spPr>
          <a:xfrm>
            <a:off x="475436" y="1124744"/>
            <a:ext cx="7048892" cy="864096"/>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accent3">
                    <a:lumMod val="50000"/>
                  </a:schemeClr>
                </a:solidFill>
              </a:rPr>
              <a:t>Друзі здійснювали влітку віртуальні подорожі. Чи знаєте ти значення вислову </a:t>
            </a:r>
            <a:r>
              <a:rPr lang="uk-UA" sz="2400" b="1" i="1" dirty="0" smtClean="0">
                <a:solidFill>
                  <a:schemeClr val="accent3">
                    <a:lumMod val="50000"/>
                  </a:schemeClr>
                </a:solidFill>
              </a:rPr>
              <a:t>віртуальна подорож</a:t>
            </a:r>
            <a:r>
              <a:rPr lang="uk-UA" sz="2400" i="1" dirty="0" smtClean="0">
                <a:solidFill>
                  <a:schemeClr val="accent3">
                    <a:lumMod val="50000"/>
                  </a:schemeClr>
                </a:solidFill>
              </a:rPr>
              <a:t>?</a:t>
            </a:r>
            <a:endParaRPr lang="uk-UA" sz="2400" b="1" dirty="0" smtClean="0">
              <a:solidFill>
                <a:schemeClr val="accent3">
                  <a:lumMod val="50000"/>
                </a:schemeClr>
              </a:solidFill>
            </a:endParaRPr>
          </a:p>
        </p:txBody>
      </p:sp>
      <p:sp>
        <p:nvSpPr>
          <p:cNvPr id="5" name="Подзаголовок 2"/>
          <p:cNvSpPr txBox="1">
            <a:spLocks/>
          </p:cNvSpPr>
          <p:nvPr/>
        </p:nvSpPr>
        <p:spPr>
          <a:xfrm>
            <a:off x="329408" y="3272356"/>
            <a:ext cx="6402832" cy="1524796"/>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smtClean="0">
                <a:solidFill>
                  <a:schemeClr val="accent3">
                    <a:lumMod val="50000"/>
                  </a:schemeClr>
                </a:solidFill>
              </a:rPr>
              <a:t>Дізнайтеся і запишіть, де віртуально побував  </a:t>
            </a:r>
            <a:r>
              <a:rPr lang="ru-RU" sz="2000" b="1" dirty="0" smtClean="0">
                <a:solidFill>
                  <a:schemeClr val="accent3">
                    <a:lumMod val="50000"/>
                  </a:schemeClr>
                </a:solidFill>
              </a:rPr>
              <a:t>Ґ</a:t>
            </a:r>
            <a:r>
              <a:rPr lang="uk-UA" sz="2000" b="1" dirty="0" smtClean="0">
                <a:solidFill>
                  <a:schemeClr val="accent3">
                    <a:lumMod val="50000"/>
                  </a:schemeClr>
                </a:solidFill>
              </a:rPr>
              <a:t>аджик. Для цього побудуйте звукові схеми поданих назв країн і визначте, яка з них має таку:                 </a:t>
            </a:r>
          </a:p>
          <a:p>
            <a:pPr marL="0" indent="0">
              <a:buNone/>
            </a:pPr>
            <a:r>
              <a:rPr lang="uk-UA" sz="2000" b="1" dirty="0" smtClean="0">
                <a:solidFill>
                  <a:schemeClr val="accent3">
                    <a:lumMod val="50000"/>
                  </a:schemeClr>
                </a:solidFill>
              </a:rPr>
              <a:t>Знайдіть цю країну на карті.</a:t>
            </a:r>
          </a:p>
        </p:txBody>
      </p:sp>
      <p:sp>
        <p:nvSpPr>
          <p:cNvPr id="6" name="Подзаголовок 2"/>
          <p:cNvSpPr txBox="1">
            <a:spLocks/>
          </p:cNvSpPr>
          <p:nvPr/>
        </p:nvSpPr>
        <p:spPr>
          <a:xfrm>
            <a:off x="1410544" y="5589240"/>
            <a:ext cx="1296144" cy="576064"/>
          </a:xfrm>
          <a:prstGeom prst="roundRect">
            <a:avLst/>
          </a:prstGeom>
        </p:spPr>
        <p:style>
          <a:lnRef idx="3">
            <a:schemeClr val="lt1"/>
          </a:lnRef>
          <a:fillRef idx="1">
            <a:schemeClr val="accent3"/>
          </a:fillRef>
          <a:effectRef idx="1">
            <a:schemeClr val="accent3"/>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800" b="1" dirty="0" smtClean="0">
                <a:solidFill>
                  <a:schemeClr val="bg1"/>
                </a:solidFill>
              </a:rPr>
              <a:t>Індія</a:t>
            </a:r>
          </a:p>
        </p:txBody>
      </p:sp>
      <p:sp>
        <p:nvSpPr>
          <p:cNvPr id="8" name="Подзаголовок 2"/>
          <p:cNvSpPr txBox="1">
            <a:spLocks/>
          </p:cNvSpPr>
          <p:nvPr/>
        </p:nvSpPr>
        <p:spPr>
          <a:xfrm>
            <a:off x="762472" y="4863737"/>
            <a:ext cx="1296144" cy="576064"/>
          </a:xfrm>
          <a:prstGeom prst="roundRect">
            <a:avLst/>
          </a:prstGeom>
        </p:spPr>
        <p:style>
          <a:lnRef idx="3">
            <a:schemeClr val="lt1"/>
          </a:lnRef>
          <a:fillRef idx="1">
            <a:schemeClr val="accent2"/>
          </a:fillRef>
          <a:effectRef idx="1">
            <a:schemeClr val="accent2"/>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800" b="1" dirty="0" smtClean="0">
                <a:solidFill>
                  <a:schemeClr val="bg1"/>
                </a:solidFill>
              </a:rPr>
              <a:t>Китай</a:t>
            </a:r>
          </a:p>
        </p:txBody>
      </p:sp>
      <p:sp>
        <p:nvSpPr>
          <p:cNvPr id="9" name="Подзаголовок 2"/>
          <p:cNvSpPr txBox="1">
            <a:spLocks/>
          </p:cNvSpPr>
          <p:nvPr/>
        </p:nvSpPr>
        <p:spPr>
          <a:xfrm>
            <a:off x="2195736" y="4881435"/>
            <a:ext cx="1513334" cy="605970"/>
          </a:xfrm>
          <a:prstGeom prst="roundRect">
            <a:avLst/>
          </a:prstGeom>
        </p:spPr>
        <p:style>
          <a:lnRef idx="3">
            <a:schemeClr val="lt1"/>
          </a:lnRef>
          <a:fillRef idx="1">
            <a:schemeClr val="accent5"/>
          </a:fillRef>
          <a:effectRef idx="1">
            <a:schemeClr val="accent5"/>
          </a:effectRef>
          <a:fontRef idx="minor">
            <a:schemeClr val="lt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800" b="1" dirty="0" smtClean="0">
                <a:solidFill>
                  <a:schemeClr val="bg1"/>
                </a:solidFill>
              </a:rPr>
              <a:t>Польща</a:t>
            </a:r>
          </a:p>
        </p:txBody>
      </p:sp>
      <p:sp>
        <p:nvSpPr>
          <p:cNvPr id="11" name="Заголовок 1"/>
          <p:cNvSpPr txBox="1">
            <a:spLocks/>
          </p:cNvSpPr>
          <p:nvPr/>
        </p:nvSpPr>
        <p:spPr>
          <a:xfrm>
            <a:off x="494878" y="456134"/>
            <a:ext cx="8229600" cy="720080"/>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4000" b="1" dirty="0" smtClean="0"/>
              <a:t>Словник</a:t>
            </a:r>
            <a:endParaRPr lang="ru-RU" sz="4000" b="1" dirty="0"/>
          </a:p>
        </p:txBody>
      </p:sp>
      <p:sp>
        <p:nvSpPr>
          <p:cNvPr id="12" name="Заголовок 1"/>
          <p:cNvSpPr txBox="1">
            <a:spLocks/>
          </p:cNvSpPr>
          <p:nvPr/>
        </p:nvSpPr>
        <p:spPr>
          <a:xfrm>
            <a:off x="3707904" y="4207365"/>
            <a:ext cx="2032471" cy="643937"/>
          </a:xfrm>
          <a:prstGeom prst="roundRect">
            <a:avLst/>
          </a:prstGeom>
        </p:spPr>
        <p:style>
          <a:lnRef idx="2">
            <a:schemeClr val="accent3"/>
          </a:lnRef>
          <a:fillRef idx="1">
            <a:schemeClr val="lt1"/>
          </a:fillRef>
          <a:effectRef idx="0">
            <a:schemeClr val="accent3"/>
          </a:effectRef>
          <a:fontRef idx="minor">
            <a:schemeClr val="dk1"/>
          </a:fontRef>
        </p:style>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uk-UA" sz="2800" b="1" dirty="0">
                <a:solidFill>
                  <a:schemeClr val="accent3">
                    <a:lumMod val="50000"/>
                  </a:schemeClr>
                </a:solidFill>
                <a:latin typeface="Times New Roman" panose="02020603050405020304" pitchFamily="18" charset="0"/>
                <a:cs typeface="Times New Roman" panose="02020603050405020304" pitchFamily="18" charset="0"/>
              </a:rPr>
              <a:t>[</a:t>
            </a:r>
            <a:r>
              <a:rPr lang="uk-UA" sz="2800" b="1" i="1" dirty="0">
                <a:solidFill>
                  <a:schemeClr val="accent3">
                    <a:lumMod val="50000"/>
                  </a:schemeClr>
                </a:solidFill>
                <a:latin typeface="Times New Roman" panose="02020603050405020304" pitchFamily="18" charset="0"/>
                <a:cs typeface="Times New Roman" panose="02020603050405020304" pitchFamily="18" charset="0"/>
              </a:rPr>
              <a:t>– </a:t>
            </a:r>
            <a:r>
              <a:rPr lang="uk-UA" sz="2800" b="1" dirty="0">
                <a:solidFill>
                  <a:schemeClr val="accent3">
                    <a:lumMod val="50000"/>
                  </a:schemeClr>
                </a:solidFill>
                <a:latin typeface="Times New Roman" panose="02020603050405020304" pitchFamily="18" charset="0"/>
                <a:cs typeface="Times New Roman" panose="02020603050405020304" pitchFamily="18" charset="0"/>
              </a:rPr>
              <a:t>о </a:t>
            </a:r>
            <a:r>
              <a:rPr lang="uk-UA" sz="2800" b="1" dirty="0" smtClean="0">
                <a:solidFill>
                  <a:schemeClr val="accent3">
                    <a:lumMod val="50000"/>
                  </a:schemeClr>
                </a:solidFill>
                <a:latin typeface="Times New Roman" panose="02020603050405020304" pitchFamily="18" charset="0"/>
                <a:cs typeface="Times New Roman" panose="02020603050405020304" pitchFamily="18" charset="0"/>
              </a:rPr>
              <a:t>= – </a:t>
            </a:r>
            <a:r>
              <a:rPr lang="uk-UA" sz="2800" b="1" dirty="0">
                <a:solidFill>
                  <a:schemeClr val="accent3">
                    <a:lumMod val="50000"/>
                  </a:schemeClr>
                </a:solidFill>
                <a:latin typeface="Times New Roman" panose="02020603050405020304" pitchFamily="18" charset="0"/>
                <a:cs typeface="Times New Roman" panose="02020603050405020304" pitchFamily="18" charset="0"/>
              </a:rPr>
              <a:t>– </a:t>
            </a:r>
            <a:r>
              <a:rPr lang="uk-UA" sz="2800" b="1" dirty="0" smtClean="0">
                <a:solidFill>
                  <a:schemeClr val="accent3">
                    <a:lumMod val="50000"/>
                  </a:schemeClr>
                </a:solidFill>
                <a:latin typeface="Times New Roman" panose="02020603050405020304" pitchFamily="18" charset="0"/>
                <a:cs typeface="Times New Roman" panose="02020603050405020304" pitchFamily="18" charset="0"/>
              </a:rPr>
              <a:t>о]</a:t>
            </a:r>
            <a:endParaRPr lang="ru-RU" sz="2800" b="1" dirty="0">
              <a:solidFill>
                <a:schemeClr val="accent3">
                  <a:lumMod val="50000"/>
                </a:schemeClr>
              </a:solidFill>
              <a:latin typeface="Times New Roman" panose="02020603050405020304" pitchFamily="18" charset="0"/>
              <a:cs typeface="Times New Roman" panose="02020603050405020304" pitchFamily="18" charset="0"/>
            </a:endParaRPr>
          </a:p>
        </p:txBody>
      </p:sp>
      <p:cxnSp>
        <p:nvCxnSpPr>
          <p:cNvPr id="14" name="Прямая соединительная линия 13"/>
          <p:cNvCxnSpPr/>
          <p:nvPr/>
        </p:nvCxnSpPr>
        <p:spPr>
          <a:xfrm>
            <a:off x="4724139" y="4394938"/>
            <a:ext cx="0" cy="45636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H="1">
            <a:off x="4355976" y="4230732"/>
            <a:ext cx="85730" cy="140359"/>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https://bezviz.co.ua/wp-content/uploads/2020/08/polsha-map-300x2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7651" y="3272356"/>
            <a:ext cx="4725951" cy="3434191"/>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22850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500"/>
                                        <p:tgtEl>
                                          <p:spTgt spid="5"/>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 calcmode="lin" valueType="num">
                                      <p:cBhvr>
                                        <p:cTn id="37" dur="500" fill="hold"/>
                                        <p:tgtEl>
                                          <p:spTgt spid="1026"/>
                                        </p:tgtEl>
                                        <p:attrNameLst>
                                          <p:attrName>ppt_w</p:attrName>
                                        </p:attrNameLst>
                                      </p:cBhvr>
                                      <p:tavLst>
                                        <p:tav tm="0">
                                          <p:val>
                                            <p:fltVal val="0"/>
                                          </p:val>
                                        </p:tav>
                                        <p:tav tm="100000">
                                          <p:val>
                                            <p:strVal val="#ppt_w"/>
                                          </p:val>
                                        </p:tav>
                                      </p:tavLst>
                                    </p:anim>
                                    <p:anim calcmode="lin" valueType="num">
                                      <p:cBhvr>
                                        <p:cTn id="38" dur="500" fill="hold"/>
                                        <p:tgtEl>
                                          <p:spTgt spid="1026"/>
                                        </p:tgtEl>
                                        <p:attrNameLst>
                                          <p:attrName>ppt_h</p:attrName>
                                        </p:attrNameLst>
                                      </p:cBhvr>
                                      <p:tavLst>
                                        <p:tav tm="0">
                                          <p:val>
                                            <p:fltVal val="0"/>
                                          </p:val>
                                        </p:tav>
                                        <p:tav tm="100000">
                                          <p:val>
                                            <p:strVal val="#ppt_h"/>
                                          </p:val>
                                        </p:tav>
                                      </p:tavLst>
                                    </p:anim>
                                    <p:animEffect transition="in" filter="fade">
                                      <p:cBhvr>
                                        <p:cTn id="3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P spid="9"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778098"/>
          </a:xfrm>
          <a:prstGeom prst="roundRect">
            <a:avLst/>
          </a:prstGeom>
        </p:spPr>
        <p:style>
          <a:lnRef idx="3">
            <a:schemeClr val="lt1"/>
          </a:lnRef>
          <a:fillRef idx="1">
            <a:schemeClr val="accent3"/>
          </a:fillRef>
          <a:effectRef idx="1">
            <a:schemeClr val="accent3"/>
          </a:effectRef>
          <a:fontRef idx="minor">
            <a:schemeClr val="lt1"/>
          </a:fontRef>
        </p:style>
        <p:txBody>
          <a:bodyPr>
            <a:normAutofit/>
          </a:bodyPr>
          <a:lstStyle/>
          <a:p>
            <a:r>
              <a:rPr lang="uk-UA" sz="4000" dirty="0" smtClean="0"/>
              <a:t>Віртуальна подорож Польщею</a:t>
            </a:r>
            <a:endParaRPr lang="ru-RU" sz="4000" dirty="0"/>
          </a:p>
        </p:txBody>
      </p:sp>
      <p:pic>
        <p:nvPicPr>
          <p:cNvPr id="6148" name="Picture 4" descr="https://s0.tchkcdn.com/g-0_LXKUxe3LgufE6RT9Iiuw/17/191387/660x480/f/0/02_rtr21q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95" y="965758"/>
            <a:ext cx="3528392" cy="2566103"/>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292795" y="3401973"/>
            <a:ext cx="2160240" cy="732090"/>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200" dirty="0" smtClean="0"/>
              <a:t>Краків</a:t>
            </a:r>
            <a:r>
              <a:rPr lang="uk-UA" sz="2400" dirty="0" smtClean="0"/>
              <a:t>. </a:t>
            </a:r>
          </a:p>
          <a:p>
            <a:r>
              <a:rPr lang="uk-UA" sz="2400" dirty="0" smtClean="0"/>
              <a:t>Ринкова площа</a:t>
            </a:r>
            <a:endParaRPr lang="ru-RU" sz="2400" dirty="0"/>
          </a:p>
        </p:txBody>
      </p:sp>
      <p:pic>
        <p:nvPicPr>
          <p:cNvPr id="6152" name="Picture 8" descr="https://www.orangesmile.com/extreme/img/w300/morske-oko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7219" y="4765378"/>
            <a:ext cx="3055069" cy="2026530"/>
          </a:xfrm>
          <a:prstGeom prst="rect">
            <a:avLst/>
          </a:prstGeom>
          <a:noFill/>
          <a:extLst>
            <a:ext uri="{909E8E84-426E-40DD-AFC4-6F175D3DCCD1}">
              <a14:hiddenFill xmlns:a14="http://schemas.microsoft.com/office/drawing/2010/main">
                <a:solidFill>
                  <a:srgbClr val="FFFFFF"/>
                </a:solidFill>
              </a14:hiddenFill>
            </a:ext>
          </a:extLst>
        </p:spPr>
      </p:pic>
      <p:sp>
        <p:nvSpPr>
          <p:cNvPr id="9" name="Заголовок 1"/>
          <p:cNvSpPr txBox="1">
            <a:spLocks/>
          </p:cNvSpPr>
          <p:nvPr/>
        </p:nvSpPr>
        <p:spPr>
          <a:xfrm>
            <a:off x="4860032" y="6002656"/>
            <a:ext cx="1991544" cy="666467"/>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000" dirty="0" smtClean="0"/>
              <a:t>Озеро Морське око</a:t>
            </a:r>
            <a:endParaRPr lang="ru-RU" sz="2000" dirty="0"/>
          </a:p>
        </p:txBody>
      </p:sp>
      <p:pic>
        <p:nvPicPr>
          <p:cNvPr id="6158" name="Picture 14" descr="https://www.allyestate.com/images/travels/765/wroclav2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382" y="4292876"/>
            <a:ext cx="3208055" cy="2406041"/>
          </a:xfrm>
          <a:prstGeom prst="rect">
            <a:avLst/>
          </a:prstGeom>
          <a:noFill/>
          <a:extLst>
            <a:ext uri="{909E8E84-426E-40DD-AFC4-6F175D3DCCD1}">
              <a14:hiddenFill xmlns:a14="http://schemas.microsoft.com/office/drawing/2010/main">
                <a:solidFill>
                  <a:srgbClr val="FFFFFF"/>
                </a:solidFill>
              </a14:hiddenFill>
            </a:ext>
          </a:extLst>
        </p:spPr>
      </p:pic>
      <p:sp>
        <p:nvSpPr>
          <p:cNvPr id="13" name="Заголовок 1"/>
          <p:cNvSpPr txBox="1">
            <a:spLocks/>
          </p:cNvSpPr>
          <p:nvPr/>
        </p:nvSpPr>
        <p:spPr>
          <a:xfrm>
            <a:off x="2415970" y="6203699"/>
            <a:ext cx="1954197" cy="603214"/>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000" dirty="0" smtClean="0"/>
              <a:t>Вроцлав на ріці Одра</a:t>
            </a:r>
            <a:endParaRPr lang="ru-RU" sz="2000" dirty="0"/>
          </a:p>
        </p:txBody>
      </p:sp>
      <p:pic>
        <p:nvPicPr>
          <p:cNvPr id="6160" name="Picture 16" descr="https://planetofhotels.com/guide/sites/default/files/styles/node__blog_post__bp_banner/public/2020-05/Gdans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1036638"/>
            <a:ext cx="4028164" cy="249522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6680628" y="3264247"/>
            <a:ext cx="2279576" cy="695007"/>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000" dirty="0" err="1" smtClean="0"/>
              <a:t>Гданьськ</a:t>
            </a:r>
            <a:r>
              <a:rPr lang="uk-UA" sz="2000" dirty="0" smtClean="0"/>
              <a:t>. Море можливостей</a:t>
            </a:r>
            <a:endParaRPr lang="ru-RU" sz="2000" dirty="0"/>
          </a:p>
        </p:txBody>
      </p:sp>
      <p:sp>
        <p:nvSpPr>
          <p:cNvPr id="16" name="Заголовок 1"/>
          <p:cNvSpPr txBox="1">
            <a:spLocks/>
          </p:cNvSpPr>
          <p:nvPr/>
        </p:nvSpPr>
        <p:spPr>
          <a:xfrm>
            <a:off x="3563889" y="5092304"/>
            <a:ext cx="2114530" cy="640952"/>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000" dirty="0" smtClean="0"/>
              <a:t>Найбільша ріка Вісла </a:t>
            </a:r>
            <a:endParaRPr lang="ru-RU" sz="2000" dirty="0"/>
          </a:p>
        </p:txBody>
      </p:sp>
      <p:pic>
        <p:nvPicPr>
          <p:cNvPr id="6168" name="Picture 24" descr="https://encrypted-tbn0.gstatic.com/images?q=tbn:ANd9GcSMa329Gueue6D1u7Lbw94SXBAnev0mbz_8aNEJ-EpsHkFx7ynnLXa6MvrBiQ-eGa5UVHo&amp;usqp=CA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2260" y="2706096"/>
            <a:ext cx="3177787" cy="2380274"/>
          </a:xfrm>
          <a:prstGeom prst="rect">
            <a:avLst/>
          </a:prstGeom>
          <a:noFill/>
          <a:extLst>
            <a:ext uri="{909E8E84-426E-40DD-AFC4-6F175D3DCCD1}">
              <a14:hiddenFill xmlns:a14="http://schemas.microsoft.com/office/drawing/2010/main">
                <a:solidFill>
                  <a:srgbClr val="FFFFFF"/>
                </a:solidFill>
              </a14:hiddenFill>
            </a:ext>
          </a:extLst>
        </p:spPr>
      </p:pic>
      <p:pic>
        <p:nvPicPr>
          <p:cNvPr id="6166" name="Picture 22" descr="https://tripmydream.cc/travelhub/travel/blocks/14/9678/block_149678.jpg?v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371" y="996165"/>
            <a:ext cx="8653833" cy="5772875"/>
          </a:xfrm>
          <a:prstGeom prst="rect">
            <a:avLst/>
          </a:prstGeom>
          <a:noFill/>
          <a:extLst>
            <a:ext uri="{909E8E84-426E-40DD-AFC4-6F175D3DCCD1}">
              <a14:hiddenFill xmlns:a14="http://schemas.microsoft.com/office/drawing/2010/main">
                <a:solidFill>
                  <a:srgbClr val="FFFFFF"/>
                </a:solidFill>
              </a14:hiddenFill>
            </a:ext>
          </a:extLst>
        </p:spPr>
      </p:pic>
      <p:sp>
        <p:nvSpPr>
          <p:cNvPr id="20" name="Заголовок 1"/>
          <p:cNvSpPr txBox="1">
            <a:spLocks/>
          </p:cNvSpPr>
          <p:nvPr/>
        </p:nvSpPr>
        <p:spPr>
          <a:xfrm>
            <a:off x="377142" y="982585"/>
            <a:ext cx="2178633" cy="666467"/>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2000" b="1" dirty="0" smtClean="0"/>
              <a:t>Столиця Польщі Варшава</a:t>
            </a:r>
            <a:endParaRPr lang="ru-RU" sz="2000" b="1" dirty="0"/>
          </a:p>
        </p:txBody>
      </p:sp>
    </p:spTree>
    <p:extLst>
      <p:ext uri="{BB962C8B-B14F-4D97-AF65-F5344CB8AC3E}">
        <p14:creationId xmlns:p14="http://schemas.microsoft.com/office/powerpoint/2010/main" val="36143702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arn(inVertical)">
                                      <p:cBhvr>
                                        <p:cTn id="7" dur="500"/>
                                        <p:tgtEl>
                                          <p:spTgt spid="61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158"/>
                                        </p:tgtEl>
                                        <p:attrNameLst>
                                          <p:attrName>style.visibility</p:attrName>
                                        </p:attrNameLst>
                                      </p:cBhvr>
                                      <p:to>
                                        <p:strVal val="visible"/>
                                      </p:to>
                                    </p:set>
                                    <p:animEffect transition="in" filter="barn(inVertical)">
                                      <p:cBhvr>
                                        <p:cTn id="15" dur="500"/>
                                        <p:tgtEl>
                                          <p:spTgt spid="615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160"/>
                                        </p:tgtEl>
                                        <p:attrNameLst>
                                          <p:attrName>style.visibility</p:attrName>
                                        </p:attrNameLst>
                                      </p:cBhvr>
                                      <p:to>
                                        <p:strVal val="visible"/>
                                      </p:to>
                                    </p:set>
                                    <p:animEffect transition="in" filter="barn(inVertical)">
                                      <p:cBhvr>
                                        <p:cTn id="23" dur="500"/>
                                        <p:tgtEl>
                                          <p:spTgt spid="616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6152"/>
                                        </p:tgtEl>
                                        <p:attrNameLst>
                                          <p:attrName>style.visibility</p:attrName>
                                        </p:attrNameLst>
                                      </p:cBhvr>
                                      <p:to>
                                        <p:strVal val="visible"/>
                                      </p:to>
                                    </p:set>
                                    <p:animEffect transition="in" filter="barn(inVertical)">
                                      <p:cBhvr>
                                        <p:cTn id="31" dur="500"/>
                                        <p:tgtEl>
                                          <p:spTgt spid="615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168"/>
                                        </p:tgtEl>
                                        <p:attrNameLst>
                                          <p:attrName>style.visibility</p:attrName>
                                        </p:attrNameLst>
                                      </p:cBhvr>
                                      <p:to>
                                        <p:strVal val="visible"/>
                                      </p:to>
                                    </p:set>
                                    <p:animEffect transition="in" filter="barn(inVertical)">
                                      <p:cBhvr>
                                        <p:cTn id="39" dur="500"/>
                                        <p:tgtEl>
                                          <p:spTgt spid="6168"/>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6166"/>
                                        </p:tgtEl>
                                        <p:attrNameLst>
                                          <p:attrName>style.visibility</p:attrName>
                                        </p:attrNameLst>
                                      </p:cBhvr>
                                      <p:to>
                                        <p:strVal val="visible"/>
                                      </p:to>
                                    </p:set>
                                    <p:animEffect transition="in" filter="barn(inVertical)">
                                      <p:cBhvr>
                                        <p:cTn id="47" dur="500"/>
                                        <p:tgtEl>
                                          <p:spTgt spid="6166"/>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barn(inVertical)">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3" grpId="0" animBg="1"/>
      <p:bldP spid="7" grpId="0" animBg="1"/>
      <p:bldP spid="16"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475436" y="1052736"/>
            <a:ext cx="5544822" cy="504056"/>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accent3">
                    <a:lumMod val="50000"/>
                  </a:schemeClr>
                </a:solidFill>
              </a:rPr>
              <a:t>Що нового для вас є в цьому тексті</a:t>
            </a:r>
            <a:r>
              <a:rPr lang="uk-UA" sz="2400" i="1" dirty="0" smtClean="0">
                <a:solidFill>
                  <a:schemeClr val="accent3">
                    <a:lumMod val="50000"/>
                  </a:schemeClr>
                </a:solidFill>
              </a:rPr>
              <a:t>?</a:t>
            </a:r>
            <a:endParaRPr lang="uk-UA" sz="2400" b="1" dirty="0" smtClean="0">
              <a:solidFill>
                <a:schemeClr val="accent3">
                  <a:lumMod val="50000"/>
                </a:schemeClr>
              </a:solidFill>
            </a:endParaRPr>
          </a:p>
        </p:txBody>
      </p:sp>
      <p:sp>
        <p:nvSpPr>
          <p:cNvPr id="7" name="Подзаголовок 2"/>
          <p:cNvSpPr txBox="1">
            <a:spLocks/>
          </p:cNvSpPr>
          <p:nvPr/>
        </p:nvSpPr>
        <p:spPr>
          <a:xfrm>
            <a:off x="3779912" y="9333656"/>
            <a:ext cx="1296144" cy="576064"/>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000" b="1" dirty="0" smtClean="0">
                <a:solidFill>
                  <a:schemeClr val="accent3">
                    <a:lumMod val="50000"/>
                  </a:schemeClr>
                </a:solidFill>
              </a:rPr>
              <a:t>Китай</a:t>
            </a:r>
          </a:p>
        </p:txBody>
      </p:sp>
      <p:sp>
        <p:nvSpPr>
          <p:cNvPr id="8" name="Подзаголовок 2"/>
          <p:cNvSpPr txBox="1">
            <a:spLocks/>
          </p:cNvSpPr>
          <p:nvPr/>
        </p:nvSpPr>
        <p:spPr>
          <a:xfrm>
            <a:off x="456064" y="5019800"/>
            <a:ext cx="2027704" cy="1687245"/>
          </a:xfrm>
          <a:prstGeom prst="roundRect">
            <a:avLst/>
          </a:prstGeom>
          <a:ln>
            <a:solidFill>
              <a:srgbClr val="92D050"/>
            </a:solidFill>
          </a:ln>
        </p:spPr>
        <p:style>
          <a:lnRef idx="2">
            <a:schemeClr val="accent2"/>
          </a:lnRef>
          <a:fillRef idx="1">
            <a:schemeClr val="lt1"/>
          </a:fillRef>
          <a:effectRef idx="0">
            <a:schemeClr val="accent2"/>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800" b="1" dirty="0" smtClean="0">
                <a:solidFill>
                  <a:schemeClr val="accent3">
                    <a:lumMod val="50000"/>
                  </a:schemeClr>
                </a:solidFill>
              </a:rPr>
              <a:t>Країна - </a:t>
            </a:r>
          </a:p>
          <a:p>
            <a:pPr marL="0" indent="0" algn="ctr">
              <a:buNone/>
            </a:pPr>
            <a:r>
              <a:rPr lang="uk-UA" sz="2800" b="1" dirty="0">
                <a:solidFill>
                  <a:schemeClr val="accent3">
                    <a:lumMod val="50000"/>
                  </a:schemeClr>
                </a:solidFill>
              </a:rPr>
              <a:t>п</a:t>
            </a:r>
            <a:r>
              <a:rPr lang="uk-UA" sz="2800" b="1" dirty="0" smtClean="0">
                <a:solidFill>
                  <a:schemeClr val="accent3">
                    <a:lumMod val="50000"/>
                  </a:schemeClr>
                </a:solidFill>
              </a:rPr>
              <a:t>оходить -</a:t>
            </a:r>
          </a:p>
          <a:p>
            <a:pPr marL="0" indent="0" algn="ctr">
              <a:buNone/>
            </a:pPr>
            <a:r>
              <a:rPr lang="uk-UA" sz="2800" b="1" dirty="0">
                <a:solidFill>
                  <a:schemeClr val="accent3">
                    <a:lumMod val="50000"/>
                  </a:schemeClr>
                </a:solidFill>
              </a:rPr>
              <a:t>я</a:t>
            </a:r>
            <a:r>
              <a:rPr lang="uk-UA" sz="2800" b="1" dirty="0" smtClean="0">
                <a:solidFill>
                  <a:schemeClr val="accent3">
                    <a:lumMod val="50000"/>
                  </a:schemeClr>
                </a:solidFill>
              </a:rPr>
              <a:t>кою -</a:t>
            </a:r>
          </a:p>
        </p:txBody>
      </p:sp>
      <p:sp>
        <p:nvSpPr>
          <p:cNvPr id="9" name="Подзаголовок 2"/>
          <p:cNvSpPr txBox="1">
            <a:spLocks/>
          </p:cNvSpPr>
          <p:nvPr/>
        </p:nvSpPr>
        <p:spPr>
          <a:xfrm>
            <a:off x="4716016" y="5077236"/>
            <a:ext cx="2088232" cy="499934"/>
          </a:xfrm>
          <a:prstGeom prst="roundRect">
            <a:avLst/>
          </a:prstGeom>
        </p:spPr>
        <p:style>
          <a:lnRef idx="2">
            <a:schemeClr val="accent1"/>
          </a:lnRef>
          <a:fillRef idx="1">
            <a:schemeClr val="lt1"/>
          </a:fillRef>
          <a:effectRef idx="0">
            <a:schemeClr val="accent1"/>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400" dirty="0" smtClean="0">
                <a:solidFill>
                  <a:schemeClr val="accent3">
                    <a:lumMod val="50000"/>
                  </a:schemeClr>
                </a:solidFill>
              </a:rPr>
              <a:t>3 </a:t>
            </a:r>
            <a:r>
              <a:rPr lang="uk-UA" sz="2400" dirty="0" err="1" smtClean="0">
                <a:solidFill>
                  <a:schemeClr val="accent3">
                    <a:lumMod val="50000"/>
                  </a:schemeClr>
                </a:solidFill>
              </a:rPr>
              <a:t>скл</a:t>
            </a:r>
            <a:r>
              <a:rPr lang="uk-UA" sz="2400" dirty="0" smtClean="0">
                <a:solidFill>
                  <a:schemeClr val="accent3">
                    <a:lumMod val="50000"/>
                  </a:schemeClr>
                </a:solidFill>
              </a:rPr>
              <a:t>. 6б. 7зв.</a:t>
            </a:r>
          </a:p>
        </p:txBody>
      </p:sp>
      <p:sp>
        <p:nvSpPr>
          <p:cNvPr id="11" name="Заголовок 1"/>
          <p:cNvSpPr txBox="1">
            <a:spLocks/>
          </p:cNvSpPr>
          <p:nvPr/>
        </p:nvSpPr>
        <p:spPr>
          <a:xfrm>
            <a:off x="460718" y="251540"/>
            <a:ext cx="8229600" cy="720080"/>
          </a:xfrm>
          <a:prstGeom prst="round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uk-UA" sz="4000" b="1" dirty="0">
                <a:solidFill>
                  <a:schemeClr val="bg1"/>
                </a:solidFill>
              </a:rPr>
              <a:t>Прочитайте текст про </a:t>
            </a:r>
            <a:r>
              <a:rPr lang="uk-UA" sz="4000" b="1" dirty="0" smtClean="0">
                <a:solidFill>
                  <a:schemeClr val="bg1"/>
                </a:solidFill>
              </a:rPr>
              <a:t>Польщу</a:t>
            </a:r>
            <a:endParaRPr lang="ru-RU" sz="4000" b="1" dirty="0">
              <a:solidFill>
                <a:schemeClr val="bg1"/>
              </a:solidFill>
            </a:endParaRPr>
          </a:p>
        </p:txBody>
      </p:sp>
      <p:pic>
        <p:nvPicPr>
          <p:cNvPr id="2050" name="Picture 2" descr="D:\4 клас\УКР. МОВА\Пономарьова\Звуки букви\фото завдань\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474" y="1561366"/>
            <a:ext cx="5840746" cy="2498005"/>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sp>
        <p:nvSpPr>
          <p:cNvPr id="14" name="Подзаголовок 2"/>
          <p:cNvSpPr txBox="1">
            <a:spLocks/>
          </p:cNvSpPr>
          <p:nvPr/>
        </p:nvSpPr>
        <p:spPr>
          <a:xfrm>
            <a:off x="198326" y="4059371"/>
            <a:ext cx="8856984" cy="820181"/>
          </a:xfrm>
          <a:prstGeom prst="roundRect">
            <a:avLst/>
          </a:prstGeom>
        </p:spPr>
        <p:style>
          <a:lnRef idx="2">
            <a:schemeClr val="accent3"/>
          </a:lnRef>
          <a:fillRef idx="1">
            <a:schemeClr val="lt1"/>
          </a:fillRef>
          <a:effectRef idx="0">
            <a:schemeClr val="accent3"/>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buNone/>
            </a:pPr>
            <a:r>
              <a:rPr lang="uk-UA" sz="2400" b="1" dirty="0" smtClean="0">
                <a:solidFill>
                  <a:schemeClr val="accent3">
                    <a:lumMod val="50000"/>
                  </a:schemeClr>
                </a:solidFill>
              </a:rPr>
              <a:t>Випишіть в колонку виділені слова. Побудуйте їх звукові схеми. Визначте, скільки складів, букв і звуків у кожному з цих слів.</a:t>
            </a:r>
          </a:p>
        </p:txBody>
      </p:sp>
      <p:sp>
        <p:nvSpPr>
          <p:cNvPr id="15" name="Заголовок 1"/>
          <p:cNvSpPr txBox="1">
            <a:spLocks/>
          </p:cNvSpPr>
          <p:nvPr/>
        </p:nvSpPr>
        <p:spPr>
          <a:xfrm>
            <a:off x="2520350" y="5074528"/>
            <a:ext cx="2106468" cy="502642"/>
          </a:xfrm>
          <a:prstGeom prst="roundRect">
            <a:avLst/>
          </a:prstGeom>
        </p:spPr>
        <p:style>
          <a:lnRef idx="2">
            <a:schemeClr val="accent3"/>
          </a:lnRef>
          <a:fillRef idx="1">
            <a:schemeClr val="lt1"/>
          </a:fillRef>
          <a:effectRef idx="0">
            <a:schemeClr val="accent3"/>
          </a:effectRef>
          <a:fontRef idx="minor">
            <a:schemeClr val="dk1"/>
          </a:fontRef>
        </p:style>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uk-UA" sz="2400" b="1" dirty="0">
                <a:solidFill>
                  <a:schemeClr val="accent3">
                    <a:lumMod val="50000"/>
                  </a:schemeClr>
                </a:solidFill>
                <a:latin typeface="Times New Roman" panose="02020603050405020304" pitchFamily="18" charset="0"/>
                <a:cs typeface="Times New Roman" panose="02020603050405020304" pitchFamily="18" charset="0"/>
              </a:rPr>
              <a:t>[</a:t>
            </a:r>
            <a:r>
              <a:rPr lang="uk-UA" sz="2400" b="1" i="1" dirty="0">
                <a:solidFill>
                  <a:schemeClr val="accent3">
                    <a:lumMod val="50000"/>
                  </a:schemeClr>
                </a:solidFill>
                <a:latin typeface="Times New Roman" panose="02020603050405020304" pitchFamily="18" charset="0"/>
                <a:cs typeface="Times New Roman" panose="02020603050405020304" pitchFamily="18" charset="0"/>
              </a:rPr>
              <a:t>– </a:t>
            </a:r>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 о =о – о]</a:t>
            </a:r>
            <a:endParaRPr lang="ru-RU" sz="24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6" name="Заголовок 1"/>
          <p:cNvSpPr txBox="1">
            <a:spLocks/>
          </p:cNvSpPr>
          <p:nvPr/>
        </p:nvSpPr>
        <p:spPr>
          <a:xfrm>
            <a:off x="2502064" y="5612172"/>
            <a:ext cx="2124754" cy="542035"/>
          </a:xfrm>
          <a:prstGeom prst="roundRect">
            <a:avLst/>
          </a:prstGeom>
        </p:spPr>
        <p:style>
          <a:lnRef idx="2">
            <a:schemeClr val="accent3"/>
          </a:lnRef>
          <a:fillRef idx="1">
            <a:schemeClr val="lt1"/>
          </a:fillRef>
          <a:effectRef idx="0">
            <a:schemeClr val="accent3"/>
          </a:effectRef>
          <a:fontRef idx="minor">
            <a:schemeClr val="dk1"/>
          </a:fontRef>
        </p:style>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a:t>
            </a:r>
            <a:r>
              <a:rPr lang="uk-UA" sz="2400" b="1" i="1" dirty="0" smtClean="0">
                <a:solidFill>
                  <a:schemeClr val="accent3">
                    <a:lumMod val="50000"/>
                  </a:schemeClr>
                </a:solidFill>
                <a:latin typeface="Times New Roman" panose="02020603050405020304" pitchFamily="18" charset="0"/>
                <a:cs typeface="Times New Roman" panose="02020603050405020304" pitchFamily="18" charset="0"/>
              </a:rPr>
              <a:t>–</a:t>
            </a:r>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 о </a:t>
            </a:r>
            <a:r>
              <a:rPr lang="uk-UA" sz="2400" b="1" dirty="0">
                <a:solidFill>
                  <a:schemeClr val="accent3">
                    <a:lumMod val="50000"/>
                  </a:schemeClr>
                </a:solidFill>
                <a:latin typeface="Times New Roman" panose="02020603050405020304" pitchFamily="18" charset="0"/>
                <a:cs typeface="Times New Roman" panose="02020603050405020304" pitchFamily="18" charset="0"/>
              </a:rPr>
              <a:t>– </a:t>
            </a:r>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о – </a:t>
            </a:r>
            <a:r>
              <a:rPr lang="uk-UA" sz="2400" b="1" dirty="0">
                <a:solidFill>
                  <a:schemeClr val="accent3">
                    <a:lumMod val="50000"/>
                  </a:schemeClr>
                </a:solidFill>
                <a:latin typeface="Times New Roman" panose="02020603050405020304" pitchFamily="18" charset="0"/>
                <a:cs typeface="Times New Roman" panose="02020603050405020304" pitchFamily="18" charset="0"/>
              </a:rPr>
              <a:t>о =]</a:t>
            </a:r>
            <a:endParaRPr lang="ru-RU" sz="24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7" name="Заголовок 1"/>
          <p:cNvSpPr txBox="1">
            <a:spLocks/>
          </p:cNvSpPr>
          <p:nvPr/>
        </p:nvSpPr>
        <p:spPr>
          <a:xfrm>
            <a:off x="2483768" y="6165011"/>
            <a:ext cx="1944216" cy="542035"/>
          </a:xfrm>
          <a:prstGeom prst="roundRect">
            <a:avLst/>
          </a:prstGeom>
        </p:spPr>
        <p:style>
          <a:lnRef idx="2">
            <a:schemeClr val="accent3"/>
          </a:lnRef>
          <a:fillRef idx="1">
            <a:schemeClr val="lt1"/>
          </a:fillRef>
          <a:effectRef idx="0">
            <a:schemeClr val="accent3"/>
          </a:effectRef>
          <a:fontRef idx="minor">
            <a:schemeClr val="dk1"/>
          </a:fontRef>
        </p:style>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a:t>
            </a:r>
            <a:r>
              <a:rPr lang="uk-UA" sz="2400" b="1" i="1" dirty="0" smtClean="0">
                <a:solidFill>
                  <a:schemeClr val="accent3">
                    <a:lumMod val="50000"/>
                  </a:schemeClr>
                </a:solidFill>
                <a:latin typeface="Times New Roman" panose="02020603050405020304" pitchFamily="18" charset="0"/>
                <a:cs typeface="Times New Roman" panose="02020603050405020304" pitchFamily="18" charset="0"/>
              </a:rPr>
              <a:t>=</a:t>
            </a:r>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 о</a:t>
            </a:r>
            <a:r>
              <a:rPr lang="uk-UA" sz="2400" b="1" dirty="0">
                <a:solidFill>
                  <a:schemeClr val="accent3">
                    <a:lumMod val="50000"/>
                  </a:schemeClr>
                </a:solidFill>
                <a:latin typeface="Times New Roman" panose="02020603050405020304" pitchFamily="18" charset="0"/>
                <a:cs typeface="Times New Roman" panose="02020603050405020304" pitchFamily="18" charset="0"/>
              </a:rPr>
              <a:t> </a:t>
            </a:r>
            <a:r>
              <a:rPr lang="uk-UA" sz="2400" b="1" dirty="0" smtClean="0">
                <a:solidFill>
                  <a:schemeClr val="accent3">
                    <a:lumMod val="50000"/>
                  </a:schemeClr>
                </a:solidFill>
                <a:latin typeface="Times New Roman" panose="02020603050405020304" pitchFamily="18" charset="0"/>
                <a:cs typeface="Times New Roman" panose="02020603050405020304" pitchFamily="18" charset="0"/>
              </a:rPr>
              <a:t>– о = о ]</a:t>
            </a:r>
            <a:endParaRPr lang="ru-RU" sz="24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18" name="Подзаголовок 2"/>
          <p:cNvSpPr txBox="1">
            <a:spLocks/>
          </p:cNvSpPr>
          <p:nvPr/>
        </p:nvSpPr>
        <p:spPr>
          <a:xfrm>
            <a:off x="4689708" y="5673838"/>
            <a:ext cx="2088232" cy="444118"/>
          </a:xfrm>
          <a:prstGeom prst="roundRect">
            <a:avLst/>
          </a:prstGeom>
        </p:spPr>
        <p:style>
          <a:lnRef idx="2">
            <a:schemeClr val="accent1"/>
          </a:lnRef>
          <a:fillRef idx="1">
            <a:schemeClr val="lt1"/>
          </a:fillRef>
          <a:effectRef idx="0">
            <a:schemeClr val="accent1"/>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400" dirty="0" smtClean="0">
                <a:solidFill>
                  <a:schemeClr val="accent3">
                    <a:lumMod val="50000"/>
                  </a:schemeClr>
                </a:solidFill>
              </a:rPr>
              <a:t>3 </a:t>
            </a:r>
            <a:r>
              <a:rPr lang="uk-UA" sz="2400" dirty="0" err="1" smtClean="0">
                <a:solidFill>
                  <a:schemeClr val="accent3">
                    <a:lumMod val="50000"/>
                  </a:schemeClr>
                </a:solidFill>
              </a:rPr>
              <a:t>скл</a:t>
            </a:r>
            <a:r>
              <a:rPr lang="uk-UA" sz="2400" dirty="0" smtClean="0">
                <a:solidFill>
                  <a:schemeClr val="accent3">
                    <a:lumMod val="50000"/>
                  </a:schemeClr>
                </a:solidFill>
              </a:rPr>
              <a:t>. 8б. 7зв.</a:t>
            </a:r>
          </a:p>
        </p:txBody>
      </p:sp>
      <p:sp>
        <p:nvSpPr>
          <p:cNvPr id="19" name="Подзаголовок 2"/>
          <p:cNvSpPr txBox="1">
            <a:spLocks/>
          </p:cNvSpPr>
          <p:nvPr/>
        </p:nvSpPr>
        <p:spPr>
          <a:xfrm>
            <a:off x="4689708" y="6250363"/>
            <a:ext cx="2088232" cy="390305"/>
          </a:xfrm>
          <a:prstGeom prst="roundRect">
            <a:avLst/>
          </a:prstGeom>
        </p:spPr>
        <p:style>
          <a:lnRef idx="2">
            <a:schemeClr val="accent1"/>
          </a:lnRef>
          <a:fillRef idx="1">
            <a:schemeClr val="lt1"/>
          </a:fillRef>
          <a:effectRef idx="0">
            <a:schemeClr val="accent1"/>
          </a:effectRef>
          <a:fontRef idx="minor">
            <a:schemeClr val="dk1"/>
          </a:fontRef>
        </p:style>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ctr">
              <a:buNone/>
            </a:pPr>
            <a:r>
              <a:rPr lang="uk-UA" sz="2400" dirty="0" smtClean="0">
                <a:solidFill>
                  <a:schemeClr val="accent3">
                    <a:lumMod val="50000"/>
                  </a:schemeClr>
                </a:solidFill>
              </a:rPr>
              <a:t>3 </a:t>
            </a:r>
            <a:r>
              <a:rPr lang="uk-UA" sz="2400" dirty="0" err="1" smtClean="0">
                <a:solidFill>
                  <a:schemeClr val="accent3">
                    <a:lumMod val="50000"/>
                  </a:schemeClr>
                </a:solidFill>
              </a:rPr>
              <a:t>скл</a:t>
            </a:r>
            <a:r>
              <a:rPr lang="uk-UA" sz="2400" dirty="0" smtClean="0">
                <a:solidFill>
                  <a:schemeClr val="accent3">
                    <a:lumMod val="50000"/>
                  </a:schemeClr>
                </a:solidFill>
              </a:rPr>
              <a:t>. 4б. 6зв.</a:t>
            </a:r>
          </a:p>
        </p:txBody>
      </p:sp>
      <p:pic>
        <p:nvPicPr>
          <p:cNvPr id="2052" name="Picture 4" descr="https://encrypted-tbn0.gstatic.com/images?q=tbn:ANd9GcQeA5oH56zFIjQF-apNtdZgMufvwJMk5a1OSKnHUs-bW4QF9FhjJ16uu_XHrkPW7QxKQCI&amp;usqp=C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1052736"/>
            <a:ext cx="2932258" cy="1944216"/>
          </a:xfrm>
          <a:prstGeom prst="roundRect">
            <a:avLst/>
          </a:prstGeom>
          <a:noFill/>
          <a:ln w="19050">
            <a:solidFill>
              <a:schemeClr val="accent3">
                <a:lumMod val="75000"/>
              </a:schemeClr>
            </a:solidFill>
          </a:ln>
          <a:extLst>
            <a:ext uri="{909E8E84-426E-40DD-AFC4-6F175D3DCCD1}">
              <a14:hiddenFill xmlns:a14="http://schemas.microsoft.com/office/drawing/2010/main">
                <a:solidFill>
                  <a:srgbClr val="FFFFFF"/>
                </a:solidFill>
              </a14:hiddenFill>
            </a:ext>
          </a:extLst>
        </p:spPr>
      </p:pic>
      <p:cxnSp>
        <p:nvCxnSpPr>
          <p:cNvPr id="13" name="Прямая соединительная линия 12"/>
          <p:cNvCxnSpPr/>
          <p:nvPr/>
        </p:nvCxnSpPr>
        <p:spPr>
          <a:xfrm flipH="1">
            <a:off x="3793574" y="5009041"/>
            <a:ext cx="100588" cy="228614"/>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3573584" y="5577170"/>
            <a:ext cx="100588" cy="228614"/>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flipH="1">
            <a:off x="3559902" y="6136056"/>
            <a:ext cx="100588" cy="228614"/>
          </a:xfrm>
          <a:prstGeom prst="lin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27999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animBg="1"/>
      <p:bldP spid="15" grpId="0" animBg="1"/>
      <p:bldP spid="16" grpId="0" animBg="1"/>
      <p:bldP spid="17" grpId="0" animBg="1"/>
      <p:bldP spid="18" grpId="0" animBg="1"/>
      <p:bldP spid="19"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TotalTime>
  <Words>669</Words>
  <Application>Microsoft Office PowerPoint</Application>
  <PresentationFormat>Экран (4:3)</PresentationFormat>
  <Paragraphs>106</Paragraphs>
  <Slides>14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Повторення знань про звуки і букви. Побудова звукових схем і звуковий аналіз слів. </vt:lpstr>
      <vt:lpstr>Налаштування на урок</vt:lpstr>
      <vt:lpstr>Презентация PowerPoint</vt:lpstr>
      <vt:lpstr>Мікрофон</vt:lpstr>
      <vt:lpstr>Мікрофон</vt:lpstr>
      <vt:lpstr>Повторимо знання про звуки і букви</vt:lpstr>
      <vt:lpstr>ВІРТУАЛЬНА ПОДОРОЖ – уявна подорож, здійснена за допомогою інтернету</vt:lpstr>
      <vt:lpstr>Віртуальна подорож Польщею</vt:lpstr>
      <vt:lpstr>Презентация PowerPoint</vt:lpstr>
      <vt:lpstr>Презентация PowerPoint</vt:lpstr>
      <vt:lpstr>Самостійна робота</vt:lpstr>
      <vt:lpstr>Домашнє завдання</vt:lpstr>
      <vt:lpstr>Підсумок уроку</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Повторення знань про звуки і букви. Побудова звукових схем і звуковий аналіз слів. Написання тексту про власне бажання</dc:title>
  <dc:creator>Esmiralda Ivanova</dc:creator>
  <cp:lastModifiedBy>Esmiralda Ivanova</cp:lastModifiedBy>
  <cp:revision>54</cp:revision>
  <dcterms:created xsi:type="dcterms:W3CDTF">2022-09-03T17:50:38Z</dcterms:created>
  <dcterms:modified xsi:type="dcterms:W3CDTF">2026-09-04T17:02:31Z</dcterms:modified>
</cp:coreProperties>
</file>