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1" r:id="rId4"/>
    <p:sldId id="257" r:id="rId5"/>
    <p:sldId id="258" r:id="rId6"/>
    <p:sldId id="259" r:id="rId7"/>
    <p:sldId id="266" r:id="rId8"/>
    <p:sldId id="260" r:id="rId9"/>
    <p:sldId id="261" r:id="rId10"/>
    <p:sldId id="262" r:id="rId11"/>
    <p:sldId id="265" r:id="rId12"/>
    <p:sldId id="263" r:id="rId13"/>
    <p:sldId id="264" r:id="rId14"/>
    <p:sldId id="267" r:id="rId15"/>
    <p:sldId id="274" r:id="rId16"/>
    <p:sldId id="268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6175" y="2060848"/>
            <a:ext cx="865307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Яка </a:t>
            </a:r>
            <a:r>
              <a:rPr lang="ru-RU" sz="7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космічна</a:t>
            </a:r>
            <a:r>
              <a:rPr lang="ru-RU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адреса </a:t>
            </a:r>
          </a:p>
          <a:p>
            <a:pPr algn="ctr"/>
            <a:r>
              <a:rPr lang="ru-RU" sz="7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нашої</a:t>
            </a:r>
            <a:r>
              <a:rPr lang="ru-RU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7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планети</a:t>
            </a:r>
            <a:r>
              <a:rPr lang="ru-RU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ru-RU" sz="7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56936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1035" y="405364"/>
            <a:ext cx="7779397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3400" b="1" dirty="0">
                <a:solidFill>
                  <a:schemeClr val="bg1"/>
                </a:solidFill>
              </a:rPr>
              <a:t>Емоційне налаштування</a:t>
            </a:r>
            <a:endParaRPr lang="ru-RU" sz="3400" b="1" dirty="0">
              <a:solidFill>
                <a:schemeClr val="bg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43559" y="1197269"/>
            <a:ext cx="8136904" cy="90307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76828" tIns="38414" rIns="76828" bIns="38414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Виберіть </a:t>
            </a: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</a:rPr>
              <a:t>світлину з явищем природи, яке найбільше підходить до твого настрою зараз. </a:t>
            </a:r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Поясніть </a:t>
            </a:r>
            <a:r>
              <a:rPr lang="uk-UA" sz="2400" b="1" dirty="0">
                <a:solidFill>
                  <a:schemeClr val="accent3">
                    <a:lumMod val="75000"/>
                  </a:schemeClr>
                </a:solidFill>
              </a:rPr>
              <a:t>чому.</a:t>
            </a:r>
            <a:endParaRPr lang="ru-RU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098" name="Picture 2" descr="Погода на 15 сентября: По всей Украине пройдут дожди (КАРТА) — DSnews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11" y="2116457"/>
            <a:ext cx="2448272" cy="17149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Наталья Диденко рассказала, какой будет погода завтра, 12 февраля |  Новини.liv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7" r="29635"/>
          <a:stretch/>
        </p:blipFill>
        <p:spPr bwMode="auto">
          <a:xfrm>
            <a:off x="443559" y="4191272"/>
            <a:ext cx="2447776" cy="1918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Прогноз погоды ннада?) | Пикабу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3" y="4284968"/>
            <a:ext cx="1694174" cy="1694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Прогноз погоды на март 2023 - в Укргидрометцентре назвали среднюю  температуру — УНИА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029" y="2108571"/>
            <a:ext cx="2495310" cy="1665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Подробный прогноз погоды на октябрь - народный синоптик — УНИАН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2" r="16764"/>
          <a:stretch/>
        </p:blipFill>
        <p:spPr bwMode="auto">
          <a:xfrm>
            <a:off x="6570205" y="4289593"/>
            <a:ext cx="2160000" cy="1689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952176" y="3690849"/>
            <a:ext cx="1063807" cy="4944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76828" tIns="38414" rIns="76828" bIns="38414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Дощ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634632" y="6017014"/>
            <a:ext cx="1584176" cy="4944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76828" tIns="38414" rIns="76828" bIns="38414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Веселка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084168" y="3690537"/>
            <a:ext cx="2376264" cy="4944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76828" tIns="38414" rIns="76828" bIns="38414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Перші листочки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70437" y="6017014"/>
            <a:ext cx="1910026" cy="4944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76828" tIns="38414" rIns="76828" bIns="38414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Листопад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55576" y="5985300"/>
            <a:ext cx="1063807" cy="4944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76828" tIns="38414" rIns="76828" bIns="38414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Сніг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82493" y="5978777"/>
            <a:ext cx="1326834" cy="494454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76828" tIns="38414" rIns="76828" bIns="38414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Спека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pic>
        <p:nvPicPr>
          <p:cNvPr id="4118" name="Picture 22" descr="Сильна спека і слабкі дощі: народний синоптик склав прогноз на літо -  Погляд – новини Чернівці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9" r="29077"/>
          <a:stretch/>
        </p:blipFill>
        <p:spPr bwMode="auto">
          <a:xfrm>
            <a:off x="2832524" y="4323024"/>
            <a:ext cx="1813049" cy="17465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3212474" y="3774190"/>
            <a:ext cx="2269245" cy="4944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76828" tIns="38414" rIns="76828" bIns="38414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Хвилі на морі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pic>
        <p:nvPicPr>
          <p:cNvPr id="4120" name="Picture 24" descr="Хвилі до 5 метрів: на Чорному й Азовському морях - штормове попередження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1" r="10856"/>
          <a:stretch/>
        </p:blipFill>
        <p:spPr bwMode="auto">
          <a:xfrm>
            <a:off x="3145245" y="2116457"/>
            <a:ext cx="2421886" cy="1774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47917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7259" y="405365"/>
            <a:ext cx="7759541" cy="64792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ru-RU" sz="4000" b="1" dirty="0" err="1" smtClean="0"/>
              <a:t>Повідомлення</a:t>
            </a:r>
            <a:r>
              <a:rPr lang="ru-RU" sz="4000" b="1" dirty="0" smtClean="0"/>
              <a:t> теми й мети уроку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D:\Картинки до тестів\Людина\Вчителька біля дош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084164"/>
            <a:ext cx="2592288" cy="3798527"/>
          </a:xfrm>
          <a:prstGeom prst="round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790576" y="1148277"/>
            <a:ext cx="5304443" cy="93588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Починаємо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вивчати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наступний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розділ «Людина і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Всесвіт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»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AutoShape 5" descr="Як фотографувати зоряне небо – Світ фотографій"/>
          <p:cNvSpPr>
            <a:spLocks noChangeAspect="1" noChangeArrowheads="1"/>
          </p:cNvSpPr>
          <p:nvPr/>
        </p:nvSpPr>
        <p:spPr bwMode="auto">
          <a:xfrm>
            <a:off x="116757" y="-144429"/>
            <a:ext cx="228749" cy="30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6828" tIns="38414" rIns="76828" bIns="384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9" descr="Глобус купить в Георгиевске по низкой цене | Личные вещи | Авито  (7648071491)"/>
          <p:cNvSpPr>
            <a:spLocks noChangeAspect="1" noChangeArrowheads="1"/>
          </p:cNvSpPr>
          <p:nvPr/>
        </p:nvSpPr>
        <p:spPr bwMode="auto">
          <a:xfrm>
            <a:off x="47656" y="-136493"/>
            <a:ext cx="228749" cy="30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6828" tIns="38414" rIns="76828" bIns="384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6207" y="2243661"/>
            <a:ext cx="5310236" cy="173976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ru-RU" sz="2400" b="1" dirty="0" smtClean="0"/>
              <a:t>Гасло розділу: </a:t>
            </a:r>
          </a:p>
          <a:p>
            <a:pPr algn="ctr"/>
            <a:r>
              <a:rPr lang="uk-UA" sz="2400" b="1" dirty="0" smtClean="0"/>
              <a:t>У кожної людини є своя провідна зоря, яка вказує їй шлях до мрії</a:t>
            </a:r>
          </a:p>
          <a:p>
            <a:pPr algn="ctr"/>
            <a:r>
              <a:rPr lang="uk-UA" sz="2400" b="1" dirty="0" smtClean="0"/>
              <a:t>(Східна мудрість)</a:t>
            </a:r>
            <a:endParaRPr lang="ru-RU" sz="24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67480" y="4142925"/>
            <a:ext cx="5310236" cy="1739766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ru-RU" sz="2400" b="1" dirty="0" smtClean="0"/>
              <a:t>На цьому </a:t>
            </a:r>
            <a:r>
              <a:rPr lang="ru-RU" sz="2400" b="1" dirty="0" err="1" smtClean="0"/>
              <a:t>тижні</a:t>
            </a:r>
            <a:r>
              <a:rPr lang="ru-RU" sz="2400" b="1" dirty="0" smtClean="0"/>
              <a:t> ми дізнаємось про </a:t>
            </a:r>
            <a:r>
              <a:rPr lang="ru-RU" sz="2400" b="1" dirty="0" err="1" smtClean="0"/>
              <a:t>розташування</a:t>
            </a:r>
            <a:r>
              <a:rPr lang="ru-RU" sz="2400" b="1" dirty="0" smtClean="0"/>
              <a:t> Землі в </a:t>
            </a:r>
            <a:r>
              <a:rPr lang="ru-RU" sz="2400" b="1" dirty="0" err="1" smtClean="0"/>
              <a:t>Сонячній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системі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нашій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Галактиці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безмежному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Всесвіті</a:t>
            </a:r>
            <a:r>
              <a:rPr lang="ru-RU" sz="2400" b="1" dirty="0" smtClean="0"/>
              <a:t>. 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8588383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9949" y="692696"/>
            <a:ext cx="784051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Пригадайте, я</a:t>
            </a:r>
            <a:r>
              <a:rPr lang="ru-RU" sz="48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кі </a:t>
            </a:r>
            <a:r>
              <a:rPr lang="ru-RU" sz="4800" b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космічні</a:t>
            </a:r>
            <a:r>
              <a:rPr lang="ru-RU" sz="48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слова вам </a:t>
            </a:r>
            <a:r>
              <a:rPr lang="ru-RU" sz="4800" b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відомі</a:t>
            </a:r>
            <a:r>
              <a:rPr lang="ru-RU" sz="48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ru-RU" sz="48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925754"/>
            <a:ext cx="347820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Космос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60233" y="2925754"/>
            <a:ext cx="1774756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err="1" smtClean="0">
                <a:solidFill>
                  <a:schemeClr val="bg1"/>
                </a:solidFill>
              </a:rPr>
              <a:t>Зорі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35897" y="2925754"/>
            <a:ext cx="2811354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err="1" smtClean="0">
                <a:solidFill>
                  <a:schemeClr val="bg1"/>
                </a:solidFill>
              </a:rPr>
              <a:t>Планети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61114" y="4089846"/>
            <a:ext cx="344313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err="1" smtClean="0">
                <a:solidFill>
                  <a:schemeClr val="bg1"/>
                </a:solidFill>
              </a:rPr>
              <a:t>Астероїди</a:t>
            </a:r>
            <a:endParaRPr lang="ru-RU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8769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0" y="260648"/>
            <a:ext cx="4608511" cy="6120680"/>
          </a:xfrm>
        </p:spPr>
      </p:pic>
      <p:sp>
        <p:nvSpPr>
          <p:cNvPr id="5" name="Прямоугольник 4"/>
          <p:cNvSpPr/>
          <p:nvPr/>
        </p:nvSpPr>
        <p:spPr>
          <a:xfrm>
            <a:off x="4499992" y="2780928"/>
            <a:ext cx="4601843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Спостерігати й вивчати зоряне небо – захопливе заняття. Так ви наближаєтеся до таємниць Всесвіту й більше дізнаєтеся про Сонячну систему, зорі, планети, галактики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300712"/>
            <a:ext cx="461540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Роздивіться, який вигляд має нічне зоряне 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небо 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картині </a:t>
            </a:r>
            <a:endParaRPr lang="uk-UA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Олега </a:t>
            </a:r>
            <a:r>
              <a:rPr lang="uk-UA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Шупляка</a:t>
            </a:r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uk-UA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«Галактики</a:t>
            </a:r>
            <a:r>
              <a:rPr lang="uk-UA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108261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92899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Слово «КОСМОС» -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перекладається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з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грецької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я</a:t>
            </a:r>
            <a:r>
              <a:rPr lang="uk-UA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 устрій, порядок, світ. 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284984"/>
            <a:ext cx="91440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Слово «ВСЕСВІТ» – </a:t>
            </a: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означає сукупність того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що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існує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у 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віті, на Землі, й у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безмежних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космічних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просторах.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672114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928992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Виявляється, що у Всесвіті численні зорі та інші об’єкти розташовані зовсім не хаотично, а  впорядковано</a:t>
            </a:r>
            <a:r>
              <a:rPr lang="uk-UA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8161" y="1932514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Космічні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об’єкти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нам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із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Землі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здаються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нерухомими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але вони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постійно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здійснюють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поступальні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й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обертальні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рухи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723" y="368684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Зорі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утворюють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скупчення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між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якими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існують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пустоти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туманності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й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чорні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діри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941168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Всесвіт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(космос) –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безмежний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його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неймовірні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розміри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важко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осягнути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679083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51071"/>
            <a:ext cx="5036752" cy="2878144"/>
          </a:xfrm>
        </p:spPr>
      </p:pic>
      <p:sp>
        <p:nvSpPr>
          <p:cNvPr id="5" name="Прямоугольник 4"/>
          <p:cNvSpPr/>
          <p:nvPr/>
        </p:nvSpPr>
        <p:spPr>
          <a:xfrm>
            <a:off x="107504" y="188640"/>
            <a:ext cx="903649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Десь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у холодному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космічному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просторі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проноситься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блакитна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планета Земля- наша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рідна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домівка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127632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Цікаво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де ж шукати нашу планету серед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нескінченого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Всесвіту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56584" y="3356992"/>
            <a:ext cx="388741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Отож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дізнаймося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яка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космічна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адреса у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нашої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планети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611947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188941"/>
            <a:ext cx="7416824" cy="4397870"/>
          </a:xfrm>
        </p:spPr>
      </p:pic>
      <p:sp>
        <p:nvSpPr>
          <p:cNvPr id="5" name="Прямоугольник 4"/>
          <p:cNvSpPr/>
          <p:nvPr/>
        </p:nvSpPr>
        <p:spPr>
          <a:xfrm>
            <a:off x="107504" y="116632"/>
            <a:ext cx="885698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Планета Земля входить до складу 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Сонячної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системи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У її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центрі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– зоря Сонце, навколо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якої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обертаються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ще 7 планет і інші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природні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космічні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об’єкти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(тіла).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235404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8496944" cy="5328592"/>
          </a:xfrm>
        </p:spPr>
      </p:pic>
      <p:sp>
        <p:nvSpPr>
          <p:cNvPr id="5" name="Прямоугольник 4"/>
          <p:cNvSpPr/>
          <p:nvPr/>
        </p:nvSpPr>
        <p:spPr>
          <a:xfrm>
            <a:off x="179512" y="188640"/>
            <a:ext cx="86409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Земля –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третя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Сонця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планета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634895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068960"/>
            <a:ext cx="6020973" cy="3665251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116632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Сонячна система входить до складу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нашої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галактики, у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якій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налічується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200-400 млрд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зір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Наша Галактика –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Чумацький</a:t>
            </a: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Шлях – має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спіральну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будову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де від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галактичного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центра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відходять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спірально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закручені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основні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чотири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рукави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крім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них є ще й інші.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982715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116632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Сонячна</a:t>
            </a:r>
            <a:r>
              <a:rPr lang="ru-RU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система </a:t>
            </a:r>
            <a:r>
              <a:rPr lang="ru-RU" sz="40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розташовується</a:t>
            </a:r>
            <a:r>
              <a:rPr lang="ru-RU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</a:t>
            </a:r>
            <a:r>
              <a:rPr lang="ru-RU" sz="40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рукаві</a:t>
            </a:r>
            <a:r>
              <a:rPr lang="ru-RU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40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Оріона</a:t>
            </a:r>
            <a:endParaRPr lang="ru-RU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55460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67744" y="3861048"/>
            <a:ext cx="6804248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Центр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Місцевої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групи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лежить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між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Чумацьким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Шляхом і галактикою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Андромеди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Місцева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група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галактик є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частиною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ще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більших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надскупчень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9604" y="47931"/>
            <a:ext cx="54457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Чумацький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шлях разом із галактикою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Андромеди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й галактикою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Трикутника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та ще близько 50 інших галактик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утворюють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Місцеву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групу</a:t>
            </a:r>
            <a:r>
              <a:rPr lang="ru-RU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галактик. 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302266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760" y="116632"/>
            <a:ext cx="889248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</a:rPr>
              <a:t>Отже</a:t>
            </a:r>
            <a:r>
              <a:rPr lang="ru-RU" sz="3600" b="1" dirty="0" smtClean="0">
                <a:solidFill>
                  <a:schemeClr val="bg1"/>
                </a:solidFill>
              </a:rPr>
              <a:t>, </a:t>
            </a:r>
            <a:r>
              <a:rPr lang="ru-RU" sz="3600" b="1" dirty="0" err="1" smtClean="0">
                <a:solidFill>
                  <a:schemeClr val="bg1"/>
                </a:solidFill>
              </a:rPr>
              <a:t>космічна</a:t>
            </a:r>
            <a:r>
              <a:rPr lang="ru-RU" sz="3600" b="1" dirty="0" smtClean="0">
                <a:solidFill>
                  <a:schemeClr val="bg1"/>
                </a:solidFill>
              </a:rPr>
              <a:t> адреса </a:t>
            </a:r>
            <a:r>
              <a:rPr lang="ru-RU" sz="3600" b="1" dirty="0" err="1" smtClean="0">
                <a:solidFill>
                  <a:schemeClr val="bg1"/>
                </a:solidFill>
              </a:rPr>
              <a:t>нашої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</a:rPr>
              <a:t>планети</a:t>
            </a:r>
            <a:r>
              <a:rPr lang="ru-RU" sz="3600" b="1" dirty="0" smtClean="0">
                <a:solidFill>
                  <a:schemeClr val="bg1"/>
                </a:solidFill>
              </a:rPr>
              <a:t> така: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5760" y="692696"/>
            <a:ext cx="8892480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Земля –  _____________ від Сонця в __________ системі.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831974"/>
            <a:ext cx="8640960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Наша Галактика –  ______________, </a:t>
            </a:r>
          </a:p>
          <a:p>
            <a:r>
              <a:rPr lang="uk-UA" sz="3600" b="1" dirty="0" smtClean="0">
                <a:solidFill>
                  <a:schemeClr val="bg1"/>
                </a:solidFill>
              </a:rPr>
              <a:t>рукав </a:t>
            </a:r>
            <a:r>
              <a:rPr lang="uk-UA" sz="3600" b="1" dirty="0" smtClean="0">
                <a:solidFill>
                  <a:schemeClr val="bg1"/>
                </a:solidFill>
              </a:rPr>
              <a:t>______,. </a:t>
            </a:r>
            <a:endParaRPr lang="uk-UA" sz="3600" b="1" dirty="0" smtClean="0">
              <a:solidFill>
                <a:schemeClr val="bg1"/>
              </a:solidFill>
            </a:endParaRPr>
          </a:p>
          <a:p>
            <a:r>
              <a:rPr lang="uk-UA" sz="3600" b="1" dirty="0" smtClean="0">
                <a:solidFill>
                  <a:schemeClr val="bg1"/>
                </a:solidFill>
              </a:rPr>
              <a:t>Місцева група галактик, що входить до складу ще більших </a:t>
            </a:r>
            <a:r>
              <a:rPr lang="uk-UA" sz="3600" b="1" dirty="0" err="1" smtClean="0">
                <a:solidFill>
                  <a:schemeClr val="bg1"/>
                </a:solidFill>
              </a:rPr>
              <a:t>надскупчень</a:t>
            </a:r>
            <a:r>
              <a:rPr lang="uk-UA" sz="3600" b="1" dirty="0" smtClean="0">
                <a:solidFill>
                  <a:schemeClr val="bg1"/>
                </a:solidFill>
              </a:rPr>
              <a:t>. 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62770" y="643873"/>
            <a:ext cx="3135769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третя планета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196752"/>
            <a:ext cx="21602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Сонячній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1920" y="1745785"/>
            <a:ext cx="385723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Чумацький Шлях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78277" y="2339805"/>
            <a:ext cx="1666966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Оріона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6977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2284" y="979069"/>
            <a:ext cx="880727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Поясніть, чому </a:t>
            </a:r>
            <a:r>
              <a:rPr lang="ru-RU" sz="3200" b="1" dirty="0" err="1" smtClean="0">
                <a:solidFill>
                  <a:schemeClr val="bg1"/>
                </a:solidFill>
              </a:rPr>
              <a:t>Всесвіт</a:t>
            </a:r>
            <a:r>
              <a:rPr lang="ru-RU" sz="3200" b="1" dirty="0" smtClean="0">
                <a:solidFill>
                  <a:schemeClr val="bg1"/>
                </a:solidFill>
              </a:rPr>
              <a:t> називають </a:t>
            </a:r>
            <a:r>
              <a:rPr lang="ru-RU" sz="3200" b="1" dirty="0" err="1" smtClean="0">
                <a:solidFill>
                  <a:schemeClr val="bg1"/>
                </a:solidFill>
              </a:rPr>
              <a:t>безмежним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2284" y="1556792"/>
            <a:ext cx="5616624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Як ви гадаєте, чи однакове значення мають слова </a:t>
            </a:r>
            <a:r>
              <a:rPr lang="uk-UA" sz="3200" b="1" dirty="0" smtClean="0">
                <a:solidFill>
                  <a:srgbClr val="FFFF00"/>
                </a:solidFill>
              </a:rPr>
              <a:t>«Всесвіт»</a:t>
            </a:r>
            <a:r>
              <a:rPr lang="uk-UA" sz="3200" b="1" dirty="0" smtClean="0">
                <a:solidFill>
                  <a:schemeClr val="bg1"/>
                </a:solidFill>
              </a:rPr>
              <a:t> і </a:t>
            </a:r>
            <a:r>
              <a:rPr lang="uk-UA" sz="3200" b="1" dirty="0" smtClean="0">
                <a:solidFill>
                  <a:srgbClr val="FFFF00"/>
                </a:solidFill>
              </a:rPr>
              <a:t>«космос»</a:t>
            </a:r>
            <a:r>
              <a:rPr lang="uk-UA" sz="3200" b="1" dirty="0" smtClean="0">
                <a:solidFill>
                  <a:schemeClr val="bg1"/>
                </a:solidFill>
              </a:rPr>
              <a:t>?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7436" y="3068960"/>
            <a:ext cx="776894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До якої зоряної системи належить Земля?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4123" y="113921"/>
            <a:ext cx="7677779" cy="691264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Зробіть </a:t>
            </a:r>
            <a:r>
              <a:rPr lang="uk-UA" sz="4000" b="1" dirty="0">
                <a:solidFill>
                  <a:schemeClr val="bg1"/>
                </a:solidFill>
              </a:rPr>
              <a:t>висновки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907705" y="3653735"/>
            <a:ext cx="6912768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Назвіть свою адресу на Землі та поза її межами, у Всесвіті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87415" y="4730951"/>
            <a:ext cx="5256585" cy="2062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Придумайте ситуацію, коли вам раптом знадобиться назвати космічну адресу Землі.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80098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942"/>
            <a:ext cx="6742804" cy="17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9" y="2450758"/>
            <a:ext cx="6408712" cy="2064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14760"/>
            <a:ext cx="6675437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0528" y="0"/>
            <a:ext cx="8237473" cy="83671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4000" b="1" dirty="0" smtClean="0"/>
              <a:t>Робота в зошиті</a:t>
            </a:r>
            <a:endParaRPr lang="uk-UA" sz="4000" b="1" dirty="0"/>
          </a:p>
        </p:txBody>
      </p:sp>
    </p:spTree>
    <p:extLst>
      <p:ext uri="{BB962C8B-B14F-4D97-AF65-F5344CB8AC3E}">
        <p14:creationId xmlns:p14="http://schemas.microsoft.com/office/powerpoint/2010/main" val="172228513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85C8320-B91F-4219-B4C8-845C1A9B41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61"/>
          <a:stretch/>
        </p:blipFill>
        <p:spPr>
          <a:xfrm>
            <a:off x="410528" y="5176010"/>
            <a:ext cx="1593197" cy="152288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6949A44-46C1-45C3-809D-7DF9BCAF99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32"/>
          <a:stretch/>
        </p:blipFill>
        <p:spPr>
          <a:xfrm>
            <a:off x="3607844" y="2519354"/>
            <a:ext cx="1593197" cy="15029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7052D09-F118-4EE1-A7A1-9BDE3CB28B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21"/>
          <a:stretch/>
        </p:blipFill>
        <p:spPr>
          <a:xfrm>
            <a:off x="2009186" y="2573665"/>
            <a:ext cx="1593197" cy="147732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B48C897F-E745-44BA-A41C-8AF22EA1A5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92"/>
          <a:stretch/>
        </p:blipFill>
        <p:spPr>
          <a:xfrm>
            <a:off x="410528" y="2519354"/>
            <a:ext cx="1593197" cy="152207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A218E90A-2030-4389-9B8C-68C6C94D12C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31"/>
          <a:stretch/>
        </p:blipFill>
        <p:spPr>
          <a:xfrm>
            <a:off x="3607844" y="5176010"/>
            <a:ext cx="1593197" cy="151331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44C3D260-8613-413A-B6D6-531319C182B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61"/>
          <a:stretch/>
        </p:blipFill>
        <p:spPr>
          <a:xfrm>
            <a:off x="2009186" y="5185579"/>
            <a:ext cx="1593197" cy="1522885"/>
          </a:xfrm>
          <a:prstGeom prst="rect">
            <a:avLst/>
          </a:prstGeom>
        </p:spPr>
      </p:pic>
      <p:grpSp>
        <p:nvGrpSpPr>
          <p:cNvPr id="35" name="Групувати 34">
            <a:extLst>
              <a:ext uri="{FF2B5EF4-FFF2-40B4-BE49-F238E27FC236}">
                <a16:creationId xmlns="" xmlns:a16="http://schemas.microsoft.com/office/drawing/2014/main" id="{F6C8355B-DE56-497F-966E-230AE1892956}"/>
              </a:ext>
            </a:extLst>
          </p:cNvPr>
          <p:cNvGrpSpPr/>
          <p:nvPr/>
        </p:nvGrpSpPr>
        <p:grpSpPr>
          <a:xfrm>
            <a:off x="0" y="1468387"/>
            <a:ext cx="2059268" cy="2588211"/>
            <a:chOff x="943132" y="1443642"/>
            <a:chExt cx="2124262" cy="2588211"/>
          </a:xfrm>
        </p:grpSpPr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1AC4841A-E256-45E2-8B84-6666A9959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132" y="1443642"/>
              <a:ext cx="2124262" cy="258821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4A422E68-C715-41C5-BD9F-D4C4EE7F7FFA}"/>
                </a:ext>
              </a:extLst>
            </p:cNvPr>
            <p:cNvSpPr txBox="1"/>
            <p:nvPr/>
          </p:nvSpPr>
          <p:spPr>
            <a:xfrm>
              <a:off x="1084004" y="1605593"/>
              <a:ext cx="1757405" cy="193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000" b="1" dirty="0">
                  <a:solidFill>
                    <a:schemeClr val="bg1"/>
                  </a:solidFill>
                </a:rPr>
                <a:t>Сьогодні </a:t>
              </a:r>
            </a:p>
            <a:p>
              <a:pPr algn="ctr"/>
              <a:r>
                <a:rPr lang="uk-UA" sz="2000" b="1" dirty="0">
                  <a:solidFill>
                    <a:schemeClr val="bg1"/>
                  </a:solidFill>
                </a:rPr>
                <a:t>на уроці </a:t>
              </a:r>
            </a:p>
            <a:p>
              <a:pPr algn="ctr"/>
              <a:r>
                <a:rPr lang="uk-UA" sz="2000" b="1" dirty="0">
                  <a:solidFill>
                    <a:schemeClr val="bg1"/>
                  </a:solidFill>
                </a:rPr>
                <a:t>я навчився/</a:t>
              </a:r>
            </a:p>
            <a:p>
              <a:pPr algn="ctr"/>
              <a:r>
                <a:rPr lang="uk-UA" sz="2000" b="1" dirty="0">
                  <a:solidFill>
                    <a:schemeClr val="bg1"/>
                  </a:solidFill>
                </a:rPr>
                <a:t>навчилася…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Групувати 35">
            <a:extLst>
              <a:ext uri="{FF2B5EF4-FFF2-40B4-BE49-F238E27FC236}">
                <a16:creationId xmlns="" xmlns:a16="http://schemas.microsoft.com/office/drawing/2014/main" id="{59C71607-5FF6-495D-87B1-4E26A8726C1B}"/>
              </a:ext>
            </a:extLst>
          </p:cNvPr>
          <p:cNvGrpSpPr/>
          <p:nvPr/>
        </p:nvGrpSpPr>
        <p:grpSpPr>
          <a:xfrm>
            <a:off x="1778170" y="1462784"/>
            <a:ext cx="2059268" cy="2588211"/>
            <a:chOff x="4656229" y="1453212"/>
            <a:chExt cx="2124262" cy="2588211"/>
          </a:xfrm>
        </p:grpSpPr>
        <p:pic>
          <p:nvPicPr>
            <p:cNvPr id="20" name="Рисунок 19">
              <a:extLst>
                <a:ext uri="{FF2B5EF4-FFF2-40B4-BE49-F238E27FC236}">
                  <a16:creationId xmlns="" xmlns:a16="http://schemas.microsoft.com/office/drawing/2014/main" id="{EA5B5146-B43A-40AF-8B89-30D354672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6229" y="1453212"/>
              <a:ext cx="2124262" cy="2588211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9CF7A4D3-CAF4-43F6-9D4A-86A306BE94A3}"/>
                </a:ext>
              </a:extLst>
            </p:cNvPr>
            <p:cNvSpPr txBox="1"/>
            <p:nvPr/>
          </p:nvSpPr>
          <p:spPr>
            <a:xfrm>
              <a:off x="4758788" y="1605593"/>
              <a:ext cx="1877615" cy="193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b="1"/>
              </a:lvl1pPr>
            </a:lstStyle>
            <a:p>
              <a:r>
                <a:rPr lang="uk-UA" sz="2000" dirty="0">
                  <a:solidFill>
                    <a:schemeClr val="bg1"/>
                  </a:solidFill>
                </a:rPr>
                <a:t>На уроці</a:t>
              </a:r>
            </a:p>
            <a:p>
              <a:r>
                <a:rPr lang="uk-UA" sz="2000" dirty="0">
                  <a:solidFill>
                    <a:schemeClr val="bg1"/>
                  </a:solidFill>
                </a:rPr>
                <a:t>я</a:t>
              </a:r>
              <a:r>
                <a:rPr lang="en-US" sz="2000" dirty="0">
                  <a:solidFill>
                    <a:schemeClr val="bg1"/>
                  </a:solidFill>
                </a:rPr>
                <a:t> </a:t>
              </a:r>
              <a:r>
                <a:rPr lang="uk-UA" sz="2000" dirty="0">
                  <a:solidFill>
                    <a:schemeClr val="bg1"/>
                  </a:solidFill>
                </a:rPr>
                <a:t>запам’ятав/</a:t>
              </a:r>
            </a:p>
            <a:p>
              <a:r>
                <a:rPr lang="uk-UA" sz="2000" dirty="0">
                  <a:solidFill>
                    <a:schemeClr val="bg1"/>
                  </a:solidFill>
                </a:rPr>
                <a:t>запам’ятала…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Групувати 36">
            <a:extLst>
              <a:ext uri="{FF2B5EF4-FFF2-40B4-BE49-F238E27FC236}">
                <a16:creationId xmlns="" xmlns:a16="http://schemas.microsoft.com/office/drawing/2014/main" id="{90B76003-0E5E-4C40-B2BC-15396009528E}"/>
              </a:ext>
            </a:extLst>
          </p:cNvPr>
          <p:cNvGrpSpPr/>
          <p:nvPr/>
        </p:nvGrpSpPr>
        <p:grpSpPr>
          <a:xfrm>
            <a:off x="3499630" y="1434071"/>
            <a:ext cx="2059268" cy="2588211"/>
            <a:chOff x="8728843" y="1443642"/>
            <a:chExt cx="2124262" cy="2588211"/>
          </a:xfrm>
        </p:grpSpPr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289B3287-9B64-46DF-8007-3ED5A1C65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8843" y="1443642"/>
              <a:ext cx="2124262" cy="258821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9AA5B367-759C-4656-8406-C6FEB2C4ADA9}"/>
                </a:ext>
              </a:extLst>
            </p:cNvPr>
            <p:cNvSpPr txBox="1"/>
            <p:nvPr/>
          </p:nvSpPr>
          <p:spPr>
            <a:xfrm>
              <a:off x="8929919" y="1605593"/>
              <a:ext cx="157604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b="1"/>
              </a:lvl1pPr>
            </a:lstStyle>
            <a:p>
              <a:r>
                <a:rPr lang="uk-UA" sz="2000" dirty="0">
                  <a:solidFill>
                    <a:schemeClr val="bg1"/>
                  </a:solidFill>
                </a:rPr>
                <a:t>Найкраще </a:t>
              </a:r>
            </a:p>
            <a:p>
              <a:r>
                <a:rPr lang="uk-UA" sz="2000" dirty="0">
                  <a:solidFill>
                    <a:schemeClr val="bg1"/>
                  </a:solidFill>
                </a:rPr>
                <a:t>мені вдалося…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Групувати 37">
            <a:extLst>
              <a:ext uri="{FF2B5EF4-FFF2-40B4-BE49-F238E27FC236}">
                <a16:creationId xmlns="" xmlns:a16="http://schemas.microsoft.com/office/drawing/2014/main" id="{1FAC3E24-8DED-4D03-963B-9E8A528F0BEE}"/>
              </a:ext>
            </a:extLst>
          </p:cNvPr>
          <p:cNvGrpSpPr/>
          <p:nvPr/>
        </p:nvGrpSpPr>
        <p:grpSpPr>
          <a:xfrm>
            <a:off x="-2647" y="4120254"/>
            <a:ext cx="2059268" cy="2588211"/>
            <a:chOff x="1062120" y="4120252"/>
            <a:chExt cx="2124262" cy="2588211"/>
          </a:xfrm>
        </p:grpSpPr>
        <p:pic>
          <p:nvPicPr>
            <p:cNvPr id="28" name="Рисунок 27">
              <a:extLst>
                <a:ext uri="{FF2B5EF4-FFF2-40B4-BE49-F238E27FC236}">
                  <a16:creationId xmlns="" xmlns:a16="http://schemas.microsoft.com/office/drawing/2014/main" id="{4FBA025D-9DEF-4413-9329-DD62BEF4A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120" y="4120252"/>
              <a:ext cx="2124262" cy="258821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CC6D81AE-5CFB-4C25-A3D2-05B1D10F4D90}"/>
                </a:ext>
              </a:extLst>
            </p:cNvPr>
            <p:cNvSpPr txBox="1"/>
            <p:nvPr/>
          </p:nvSpPr>
          <p:spPr>
            <a:xfrm>
              <a:off x="1257311" y="4305853"/>
              <a:ext cx="1741163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b="1"/>
              </a:lvl1pPr>
            </a:lstStyle>
            <a:p>
              <a:r>
                <a:rPr lang="uk-UA" sz="2000" dirty="0">
                  <a:solidFill>
                    <a:schemeClr val="bg1"/>
                  </a:solidFill>
                </a:rPr>
                <a:t>Найбільше</a:t>
              </a:r>
            </a:p>
            <a:p>
              <a:r>
                <a:rPr lang="uk-UA" sz="2000" dirty="0">
                  <a:solidFill>
                    <a:schemeClr val="bg1"/>
                  </a:solidFill>
                </a:rPr>
                <a:t> мені сподобалося…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Групувати 38">
            <a:extLst>
              <a:ext uri="{FF2B5EF4-FFF2-40B4-BE49-F238E27FC236}">
                <a16:creationId xmlns="" xmlns:a16="http://schemas.microsoft.com/office/drawing/2014/main" id="{A4E2C8E9-B043-48B3-A66A-E17BEC8EA6A3}"/>
              </a:ext>
            </a:extLst>
          </p:cNvPr>
          <p:cNvGrpSpPr/>
          <p:nvPr/>
        </p:nvGrpSpPr>
        <p:grpSpPr>
          <a:xfrm>
            <a:off x="1778170" y="4114875"/>
            <a:ext cx="2059268" cy="2588212"/>
            <a:chOff x="4619984" y="4110680"/>
            <a:chExt cx="2124263" cy="2588212"/>
          </a:xfrm>
        </p:grpSpPr>
        <p:pic>
          <p:nvPicPr>
            <p:cNvPr id="26" name="Рисунок 25">
              <a:extLst>
                <a:ext uri="{FF2B5EF4-FFF2-40B4-BE49-F238E27FC236}">
                  <a16:creationId xmlns="" xmlns:a16="http://schemas.microsoft.com/office/drawing/2014/main" id="{9E1467B5-76D2-4065-A416-84FA16829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9984" y="4110680"/>
              <a:ext cx="2124263" cy="2588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A8854B14-A831-4207-9DA7-F8B11852112C}"/>
                </a:ext>
              </a:extLst>
            </p:cNvPr>
            <p:cNvSpPr txBox="1"/>
            <p:nvPr/>
          </p:nvSpPr>
          <p:spPr>
            <a:xfrm>
              <a:off x="4827664" y="4130453"/>
              <a:ext cx="1687243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b="1"/>
              </a:lvl1pPr>
            </a:lstStyle>
            <a:p>
              <a:r>
                <a:rPr lang="uk-UA" sz="2000" dirty="0">
                  <a:solidFill>
                    <a:schemeClr val="bg1"/>
                  </a:solidFill>
                </a:rPr>
                <a:t>Урок </a:t>
              </a:r>
            </a:p>
            <a:p>
              <a:r>
                <a:rPr lang="uk-UA" sz="2000" dirty="0">
                  <a:solidFill>
                    <a:schemeClr val="bg1"/>
                  </a:solidFill>
                </a:rPr>
                <a:t>завершую з настроєм…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Групувати 39">
            <a:extLst>
              <a:ext uri="{FF2B5EF4-FFF2-40B4-BE49-F238E27FC236}">
                <a16:creationId xmlns="" xmlns:a16="http://schemas.microsoft.com/office/drawing/2014/main" id="{01C56E89-3617-49DC-9DD7-F78EF09F9185}"/>
              </a:ext>
            </a:extLst>
          </p:cNvPr>
          <p:cNvGrpSpPr/>
          <p:nvPr/>
        </p:nvGrpSpPr>
        <p:grpSpPr>
          <a:xfrm>
            <a:off x="3506376" y="4041428"/>
            <a:ext cx="2059268" cy="2667037"/>
            <a:chOff x="8862480" y="4129258"/>
            <a:chExt cx="2124263" cy="2588212"/>
          </a:xfrm>
        </p:grpSpPr>
        <p:pic>
          <p:nvPicPr>
            <p:cNvPr id="24" name="Рисунок 23">
              <a:extLst>
                <a:ext uri="{FF2B5EF4-FFF2-40B4-BE49-F238E27FC236}">
                  <a16:creationId xmlns="" xmlns:a16="http://schemas.microsoft.com/office/drawing/2014/main" id="{7900379D-F458-47D6-B608-DD9EE02E8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2480" y="4129258"/>
              <a:ext cx="2124263" cy="258821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3E42A582-EBEF-45E5-89DE-6246D26FEEBC}"/>
                </a:ext>
              </a:extLst>
            </p:cNvPr>
            <p:cNvSpPr txBox="1"/>
            <p:nvPr/>
          </p:nvSpPr>
          <p:spPr>
            <a:xfrm>
              <a:off x="8933560" y="4310292"/>
              <a:ext cx="1587952" cy="13189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b="1"/>
              </a:lvl1pPr>
            </a:lstStyle>
            <a:p>
              <a:r>
                <a:rPr lang="uk-UA" sz="2000" dirty="0">
                  <a:solidFill>
                    <a:schemeClr val="accent3">
                      <a:lumMod val="75000"/>
                    </a:schemeClr>
                  </a:solidFill>
                </a:rPr>
                <a:t>Труднощі виникали…</a:t>
              </a:r>
              <a:endParaRPr lang="ru-RU" sz="20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10528" y="332656"/>
            <a:ext cx="8237473" cy="80087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4000" b="1" dirty="0"/>
              <a:t>Рефлексія «Загадкові листи»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303A0F1C-25E8-4812-8FCC-E4BF1320554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2"/>
          <a:stretch/>
        </p:blipFill>
        <p:spPr>
          <a:xfrm>
            <a:off x="5434566" y="2728178"/>
            <a:ext cx="3529922" cy="3821012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</p:pic>
      <p:sp>
        <p:nvSpPr>
          <p:cNvPr id="43" name="Бульбашка прямої мови: прямокутна з округленими кутами 42">
            <a:extLst>
              <a:ext uri="{FF2B5EF4-FFF2-40B4-BE49-F238E27FC236}">
                <a16:creationId xmlns="" xmlns:a16="http://schemas.microsoft.com/office/drawing/2014/main" id="{3CA92863-B7FF-496A-BA1F-CAC1B6F06959}"/>
              </a:ext>
            </a:extLst>
          </p:cNvPr>
          <p:cNvSpPr/>
          <p:nvPr/>
        </p:nvSpPr>
        <p:spPr>
          <a:xfrm>
            <a:off x="5436096" y="1434071"/>
            <a:ext cx="3407553" cy="1150365"/>
          </a:xfrm>
          <a:prstGeom prst="wedgeRoundRectCallout">
            <a:avLst>
              <a:gd name="adj1" fmla="val -16196"/>
              <a:gd name="adj2" fmla="val 78137"/>
              <a:gd name="adj3" fmla="val 16667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2000" b="1" dirty="0">
                <a:solidFill>
                  <a:schemeClr val="accent3">
                    <a:lumMod val="75000"/>
                  </a:schemeClr>
                </a:solidFill>
              </a:rPr>
              <a:t>Вибери лист, який ти хочеш відкрити</a:t>
            </a:r>
          </a:p>
          <a:p>
            <a:pPr algn="ctr"/>
            <a:r>
              <a:rPr lang="uk-UA" sz="2000" i="1" dirty="0">
                <a:solidFill>
                  <a:schemeClr val="accent3">
                    <a:lumMod val="75000"/>
                  </a:schemeClr>
                </a:solidFill>
              </a:rPr>
              <a:t>(щоби відкрити лист, натисніть на нього)</a:t>
            </a:r>
          </a:p>
        </p:txBody>
      </p:sp>
    </p:spTree>
    <p:extLst>
      <p:ext uri="{BB962C8B-B14F-4D97-AF65-F5344CB8AC3E}">
        <p14:creationId xmlns:p14="http://schemas.microsoft.com/office/powerpoint/2010/main" val="44490180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268</TotalTime>
  <Words>552</Words>
  <Application>Microsoft Office PowerPoint</Application>
  <PresentationFormat>Экран (4:3)</PresentationFormat>
  <Paragraphs>76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Емоційне налаштування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Esmiralda Ivanova</cp:lastModifiedBy>
  <cp:revision>24</cp:revision>
  <dcterms:created xsi:type="dcterms:W3CDTF">2021-10-27T19:31:41Z</dcterms:created>
  <dcterms:modified xsi:type="dcterms:W3CDTF">2026-09-28T08:44:10Z</dcterms:modified>
</cp:coreProperties>
</file>