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7" r:id="rId2"/>
    <p:sldId id="282" r:id="rId3"/>
    <p:sldId id="283" r:id="rId4"/>
    <p:sldId id="284" r:id="rId5"/>
    <p:sldId id="285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5" r:id="rId14"/>
    <p:sldId id="294" r:id="rId15"/>
    <p:sldId id="297" r:id="rId16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D06EF7-4434-4ECF-B903-52735F8497D7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A5B8D50-08AB-4DCD-A88C-854484C29F8C}">
      <dgm:prSet phldrT="[Текст]" custT="1"/>
      <dgm:spPr/>
      <dgm:t>
        <a:bodyPr/>
        <a:lstStyle/>
        <a:p>
          <a:r>
            <a:rPr lang="uk-UA" sz="4000" b="1" dirty="0" err="1" smtClean="0">
              <a:solidFill>
                <a:schemeClr val="bg1"/>
              </a:solidFill>
            </a:rPr>
            <a:t>Значе-ння</a:t>
          </a:r>
          <a:r>
            <a:rPr lang="uk-UA" sz="4000" b="1" dirty="0" smtClean="0">
              <a:solidFill>
                <a:schemeClr val="bg1"/>
              </a:solidFill>
            </a:rPr>
            <a:t> слова</a:t>
          </a:r>
          <a:endParaRPr lang="ru-RU" sz="4000" b="1" dirty="0">
            <a:solidFill>
              <a:schemeClr val="bg1"/>
            </a:solidFill>
          </a:endParaRPr>
        </a:p>
      </dgm:t>
    </dgm:pt>
    <dgm:pt modelId="{EF433D75-9190-4D83-A607-8432F721191E}" type="parTrans" cxnId="{5B46059F-64E1-46A7-9CD1-FFDB8182862C}">
      <dgm:prSet/>
      <dgm:spPr/>
      <dgm:t>
        <a:bodyPr/>
        <a:lstStyle/>
        <a:p>
          <a:endParaRPr lang="ru-RU"/>
        </a:p>
      </dgm:t>
    </dgm:pt>
    <dgm:pt modelId="{5CFA986F-8760-4536-99D6-51FA81C6C264}" type="sibTrans" cxnId="{5B46059F-64E1-46A7-9CD1-FFDB8182862C}">
      <dgm:prSet/>
      <dgm:spPr/>
      <dgm:t>
        <a:bodyPr/>
        <a:lstStyle/>
        <a:p>
          <a:endParaRPr lang="ru-RU"/>
        </a:p>
      </dgm:t>
    </dgm:pt>
    <dgm:pt modelId="{1A86098F-20B9-4E79-8541-9F149FB5298E}">
      <dgm:prSet phldrT="[Текст]" custT="1"/>
      <dgm:spPr/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4F1524DE-4B12-46B1-A376-8BCBA985245B}" type="parTrans" cxnId="{C826C27C-4132-485E-9531-B4AB2B2D363A}">
      <dgm:prSet/>
      <dgm:spPr/>
      <dgm:t>
        <a:bodyPr/>
        <a:lstStyle/>
        <a:p>
          <a:endParaRPr lang="ru-RU"/>
        </a:p>
      </dgm:t>
    </dgm:pt>
    <dgm:pt modelId="{9964E95D-53B6-4684-B3B3-192E320EECFB}" type="sibTrans" cxnId="{C826C27C-4132-485E-9531-B4AB2B2D363A}">
      <dgm:prSet/>
      <dgm:spPr/>
      <dgm:t>
        <a:bodyPr/>
        <a:lstStyle/>
        <a:p>
          <a:endParaRPr lang="ru-RU"/>
        </a:p>
      </dgm:t>
    </dgm:pt>
    <dgm:pt modelId="{4EFE4389-40C5-4F73-8BA7-6CC740506D74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uk-UA" sz="3200" b="1" dirty="0" smtClean="0">
              <a:solidFill>
                <a:srgbClr val="4F2E05"/>
              </a:solidFill>
            </a:rPr>
            <a:t> </a:t>
          </a:r>
          <a:endParaRPr lang="ru-RU" sz="3200" b="1" dirty="0">
            <a:solidFill>
              <a:srgbClr val="4F2E05"/>
            </a:solidFill>
          </a:endParaRPr>
        </a:p>
      </dgm:t>
    </dgm:pt>
    <dgm:pt modelId="{2805E814-FAFD-41CC-9BB9-702322C3C5C9}" type="parTrans" cxnId="{135C3412-4459-409A-966B-CC16F63637E2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8F56F810-0E52-4B09-90FB-A9AE29C7BB2C}" type="sibTrans" cxnId="{135C3412-4459-409A-966B-CC16F63637E2}">
      <dgm:prSet/>
      <dgm:spPr/>
      <dgm:t>
        <a:bodyPr/>
        <a:lstStyle/>
        <a:p>
          <a:endParaRPr lang="ru-RU"/>
        </a:p>
      </dgm:t>
    </dgm:pt>
    <dgm:pt modelId="{53D598D7-501D-47CB-8E85-38C18EBB4626}">
      <dgm:prSet phldrT="[Текст]" custT="1"/>
      <dgm:spPr/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5A22CDF4-079F-4D69-B073-1C6A77931C8B}" type="parTrans" cxnId="{CAE907AA-2A09-43EF-89E4-B6D570F2A45C}">
      <dgm:prSet/>
      <dgm:spPr/>
      <dgm:t>
        <a:bodyPr/>
        <a:lstStyle/>
        <a:p>
          <a:endParaRPr lang="ru-RU"/>
        </a:p>
      </dgm:t>
    </dgm:pt>
    <dgm:pt modelId="{D402F9E8-2569-4F70-BCBF-3775A0200040}" type="sibTrans" cxnId="{CAE907AA-2A09-43EF-89E4-B6D570F2A45C}">
      <dgm:prSet/>
      <dgm:spPr/>
      <dgm:t>
        <a:bodyPr/>
        <a:lstStyle/>
        <a:p>
          <a:endParaRPr lang="ru-RU"/>
        </a:p>
      </dgm:t>
    </dgm:pt>
    <dgm:pt modelId="{AF265582-1279-4CA0-A980-417A37B0A893}">
      <dgm:prSet custT="1"/>
      <dgm:spPr>
        <a:solidFill>
          <a:srgbClr val="FFFF00"/>
        </a:solidFill>
      </dgm:spPr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C47D1FBD-433B-4CBE-9E8C-7C3B6EB7CA94}" type="parTrans" cxnId="{054BCE03-1BC5-47E1-AE8D-D226E4B89D61}">
      <dgm:prSet/>
      <dgm:spPr>
        <a:solidFill>
          <a:srgbClr val="FFFF00"/>
        </a:solidFill>
      </dgm:spPr>
      <dgm:t>
        <a:bodyPr/>
        <a:lstStyle/>
        <a:p>
          <a:endParaRPr lang="ru-RU"/>
        </a:p>
      </dgm:t>
    </dgm:pt>
    <dgm:pt modelId="{E97E714D-5002-4D23-92E8-F83B447DBD0D}" type="sibTrans" cxnId="{054BCE03-1BC5-47E1-AE8D-D226E4B89D61}">
      <dgm:prSet/>
      <dgm:spPr/>
      <dgm:t>
        <a:bodyPr/>
        <a:lstStyle/>
        <a:p>
          <a:endParaRPr lang="ru-RU"/>
        </a:p>
      </dgm:t>
    </dgm:pt>
    <dgm:pt modelId="{607E7355-F950-452C-836C-EB40B253EE69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73E02BBD-228E-4593-BD40-CCC76F27C9B7}" type="parTrans" cxnId="{EC408AD3-EB3B-472C-98D2-CE363230FAC9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14627EC8-931F-4CF6-BC91-861B0B74AFA0}" type="sibTrans" cxnId="{EC408AD3-EB3B-472C-98D2-CE363230FAC9}">
      <dgm:prSet/>
      <dgm:spPr/>
      <dgm:t>
        <a:bodyPr/>
        <a:lstStyle/>
        <a:p>
          <a:endParaRPr lang="ru-RU"/>
        </a:p>
      </dgm:t>
    </dgm:pt>
    <dgm:pt modelId="{8B7047BA-3643-41EC-A512-1DD762CFBD31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ru-RU" sz="3200" b="1" dirty="0">
            <a:solidFill>
              <a:srgbClr val="002060"/>
            </a:solidFill>
          </a:endParaRPr>
        </a:p>
      </dgm:t>
    </dgm:pt>
    <dgm:pt modelId="{FAD47681-47E7-4EAB-A305-941A30817176}" type="parTrans" cxnId="{094B66FA-A80E-4ED0-A5C2-1043CA5A4408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27CA7920-BAAE-4A94-8EC0-11460D0A7C25}" type="sibTrans" cxnId="{094B66FA-A80E-4ED0-A5C2-1043CA5A4408}">
      <dgm:prSet/>
      <dgm:spPr/>
      <dgm:t>
        <a:bodyPr/>
        <a:lstStyle/>
        <a:p>
          <a:endParaRPr lang="ru-RU"/>
        </a:p>
      </dgm:t>
    </dgm:pt>
    <dgm:pt modelId="{BD087FE3-081A-40A2-8D4A-62CB44529BF1}" type="pres">
      <dgm:prSet presAssocID="{18D06EF7-4434-4ECF-B903-52735F8497D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D82099-7CB7-4B3D-8384-7400D5B4575A}" type="pres">
      <dgm:prSet presAssocID="{3A5B8D50-08AB-4DCD-A88C-854484C29F8C}" presName="centerShape" presStyleLbl="node0" presStyleIdx="0" presStyleCnt="1" custScaleX="110694"/>
      <dgm:spPr/>
      <dgm:t>
        <a:bodyPr/>
        <a:lstStyle/>
        <a:p>
          <a:endParaRPr lang="ru-RU"/>
        </a:p>
      </dgm:t>
    </dgm:pt>
    <dgm:pt modelId="{F883F7F0-40BE-4B3D-AEC2-A3BD9FD28FF1}" type="pres">
      <dgm:prSet presAssocID="{4F1524DE-4B12-46B1-A376-8BCBA985245B}" presName="parTrans" presStyleLbl="bgSibTrans2D1" presStyleIdx="0" presStyleCnt="6" custLinFactNeighborX="5765" custLinFactNeighborY="3235"/>
      <dgm:spPr/>
      <dgm:t>
        <a:bodyPr/>
        <a:lstStyle/>
        <a:p>
          <a:endParaRPr lang="ru-RU"/>
        </a:p>
      </dgm:t>
    </dgm:pt>
    <dgm:pt modelId="{106AF358-E208-4720-9289-F5FAA66D9145}" type="pres">
      <dgm:prSet presAssocID="{1A86098F-20B9-4E79-8541-9F149FB5298E}" presName="node" presStyleLbl="node1" presStyleIdx="0" presStyleCnt="6" custScaleX="139661" custScaleY="90968" custRadScaleRad="93650" custRadScaleInc="-3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B54C5-F40A-4248-B932-30B314C5513F}" type="pres">
      <dgm:prSet presAssocID="{2805E814-FAFD-41CC-9BB9-702322C3C5C9}" presName="parTrans" presStyleLbl="bgSibTrans2D1" presStyleIdx="1" presStyleCnt="6" custScaleX="74393" custLinFactNeighborX="16399" custLinFactNeighborY="33689"/>
      <dgm:spPr/>
      <dgm:t>
        <a:bodyPr/>
        <a:lstStyle/>
        <a:p>
          <a:endParaRPr lang="ru-RU"/>
        </a:p>
      </dgm:t>
    </dgm:pt>
    <dgm:pt modelId="{976F7BCD-B773-4BA8-B76A-B0B8FA02FB5C}" type="pres">
      <dgm:prSet presAssocID="{4EFE4389-40C5-4F73-8BA7-6CC740506D74}" presName="node" presStyleLbl="node1" presStyleIdx="1" presStyleCnt="6" custScaleX="175759" custRadScaleRad="103332" custRadScaleInc="-6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1C001C-BEE1-40F6-B7AD-EF5B0BCD2DE4}" type="pres">
      <dgm:prSet presAssocID="{5A22CDF4-079F-4D69-B073-1C6A77931C8B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F96E5EEB-58A8-439F-A713-B5E9B8CCD8F0}" type="pres">
      <dgm:prSet presAssocID="{53D598D7-501D-47CB-8E85-38C18EBB4626}" presName="node" presStyleLbl="node1" presStyleIdx="2" presStyleCnt="6" custScaleX="146209" custRadScaleRad="101264" custRadScaleInc="7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BB826-8A6C-480C-BF91-677E24C5F4DC}" type="pres">
      <dgm:prSet presAssocID="{73E02BBD-228E-4593-BD40-CCC76F27C9B7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9EEB82C6-18CC-4EC7-B37E-1212EB018226}" type="pres">
      <dgm:prSet presAssocID="{607E7355-F950-452C-836C-EB40B253EE69}" presName="node" presStyleLbl="node1" presStyleIdx="3" presStyleCnt="6" custScaleX="134260" custRadScaleRad="106097" custRadScaleInc="193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32CB6-EB79-49B3-B81E-739E4BB21C64}" type="pres">
      <dgm:prSet presAssocID="{C47D1FBD-433B-4CBE-9E8C-7C3B6EB7CA94}" presName="parTrans" presStyleLbl="bgSibTrans2D1" presStyleIdx="4" presStyleCnt="6" custScaleX="61678" custLinFactNeighborX="-22476" custLinFactNeighborY="32524"/>
      <dgm:spPr/>
      <dgm:t>
        <a:bodyPr/>
        <a:lstStyle/>
        <a:p>
          <a:endParaRPr lang="ru-RU"/>
        </a:p>
      </dgm:t>
    </dgm:pt>
    <dgm:pt modelId="{980D206F-9EEE-4476-A0AD-F45A15E3FF04}" type="pres">
      <dgm:prSet presAssocID="{AF265582-1279-4CA0-A980-417A37B0A893}" presName="node" presStyleLbl="node1" presStyleIdx="4" presStyleCnt="6" custScaleX="132525" custRadScaleRad="91299" custRadScaleInc="7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EB0AA-948A-45F1-B170-B65CD857B048}" type="pres">
      <dgm:prSet presAssocID="{FAD47681-47E7-4EAB-A305-941A30817176}" presName="parTrans" presStyleLbl="bgSibTrans2D1" presStyleIdx="5" presStyleCnt="6" custAng="21501252" custScaleX="71825" custLinFactNeighborX="-21223" custLinFactNeighborY="-8962"/>
      <dgm:spPr/>
      <dgm:t>
        <a:bodyPr/>
        <a:lstStyle/>
        <a:p>
          <a:endParaRPr lang="ru-RU"/>
        </a:p>
      </dgm:t>
    </dgm:pt>
    <dgm:pt modelId="{5DE94FC1-4EAC-417B-9C2E-B5A7E2954144}" type="pres">
      <dgm:prSet presAssocID="{8B7047BA-3643-41EC-A512-1DD762CFBD31}" presName="node" presStyleLbl="node1" presStyleIdx="5" presStyleCnt="6" custScaleX="106847" custRadScaleRad="90476" custRadScaleInc="54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58B18F-7CA3-410C-B557-F50D91A13594}" type="presOf" srcId="{C47D1FBD-433B-4CBE-9E8C-7C3B6EB7CA94}" destId="{20D32CB6-EB79-49B3-B81E-739E4BB21C64}" srcOrd="0" destOrd="0" presId="urn:microsoft.com/office/officeart/2005/8/layout/radial4"/>
    <dgm:cxn modelId="{62BBF495-CBDA-4646-99A8-C617A0FF84AA}" type="presOf" srcId="{5A22CDF4-079F-4D69-B073-1C6A77931C8B}" destId="{CF1C001C-BEE1-40F6-B7AD-EF5B0BCD2DE4}" srcOrd="0" destOrd="0" presId="urn:microsoft.com/office/officeart/2005/8/layout/radial4"/>
    <dgm:cxn modelId="{094B66FA-A80E-4ED0-A5C2-1043CA5A4408}" srcId="{3A5B8D50-08AB-4DCD-A88C-854484C29F8C}" destId="{8B7047BA-3643-41EC-A512-1DD762CFBD31}" srcOrd="5" destOrd="0" parTransId="{FAD47681-47E7-4EAB-A305-941A30817176}" sibTransId="{27CA7920-BAAE-4A94-8EC0-11460D0A7C25}"/>
    <dgm:cxn modelId="{EC408AD3-EB3B-472C-98D2-CE363230FAC9}" srcId="{3A5B8D50-08AB-4DCD-A88C-854484C29F8C}" destId="{607E7355-F950-452C-836C-EB40B253EE69}" srcOrd="3" destOrd="0" parTransId="{73E02BBD-228E-4593-BD40-CCC76F27C9B7}" sibTransId="{14627EC8-931F-4CF6-BC91-861B0B74AFA0}"/>
    <dgm:cxn modelId="{D8AA6D6E-4C68-4A8A-BD61-86AEF46CD0BC}" type="presOf" srcId="{8B7047BA-3643-41EC-A512-1DD762CFBD31}" destId="{5DE94FC1-4EAC-417B-9C2E-B5A7E2954144}" srcOrd="0" destOrd="0" presId="urn:microsoft.com/office/officeart/2005/8/layout/radial4"/>
    <dgm:cxn modelId="{9479E56F-7FE7-4700-8491-87F3885AA888}" type="presOf" srcId="{2805E814-FAFD-41CC-9BB9-702322C3C5C9}" destId="{7AAB54C5-F40A-4248-B932-30B314C5513F}" srcOrd="0" destOrd="0" presId="urn:microsoft.com/office/officeart/2005/8/layout/radial4"/>
    <dgm:cxn modelId="{5B46059F-64E1-46A7-9CD1-FFDB8182862C}" srcId="{18D06EF7-4434-4ECF-B903-52735F8497D7}" destId="{3A5B8D50-08AB-4DCD-A88C-854484C29F8C}" srcOrd="0" destOrd="0" parTransId="{EF433D75-9190-4D83-A607-8432F721191E}" sibTransId="{5CFA986F-8760-4536-99D6-51FA81C6C264}"/>
    <dgm:cxn modelId="{3C9F0E07-E4ED-4E15-A98E-137D2C59E423}" type="presOf" srcId="{1A86098F-20B9-4E79-8541-9F149FB5298E}" destId="{106AF358-E208-4720-9289-F5FAA66D9145}" srcOrd="0" destOrd="0" presId="urn:microsoft.com/office/officeart/2005/8/layout/radial4"/>
    <dgm:cxn modelId="{0130EF4D-CAB3-4582-8BEB-7CAA91A0B96A}" type="presOf" srcId="{18D06EF7-4434-4ECF-B903-52735F8497D7}" destId="{BD087FE3-081A-40A2-8D4A-62CB44529BF1}" srcOrd="0" destOrd="0" presId="urn:microsoft.com/office/officeart/2005/8/layout/radial4"/>
    <dgm:cxn modelId="{C826C27C-4132-485E-9531-B4AB2B2D363A}" srcId="{3A5B8D50-08AB-4DCD-A88C-854484C29F8C}" destId="{1A86098F-20B9-4E79-8541-9F149FB5298E}" srcOrd="0" destOrd="0" parTransId="{4F1524DE-4B12-46B1-A376-8BCBA985245B}" sibTransId="{9964E95D-53B6-4684-B3B3-192E320EECFB}"/>
    <dgm:cxn modelId="{A1D256FC-6B9C-4BA0-A360-FB20C34D9672}" type="presOf" srcId="{73E02BBD-228E-4593-BD40-CCC76F27C9B7}" destId="{2D9BB826-8A6C-480C-BF91-677E24C5F4DC}" srcOrd="0" destOrd="0" presId="urn:microsoft.com/office/officeart/2005/8/layout/radial4"/>
    <dgm:cxn modelId="{EC3CA9F9-D0BE-4693-A0DD-E1864C9DCFD9}" type="presOf" srcId="{FAD47681-47E7-4EAB-A305-941A30817176}" destId="{C81EB0AA-948A-45F1-B170-B65CD857B048}" srcOrd="0" destOrd="0" presId="urn:microsoft.com/office/officeart/2005/8/layout/radial4"/>
    <dgm:cxn modelId="{4DEBC49A-F73B-4E90-B450-176EC66B9387}" type="presOf" srcId="{607E7355-F950-452C-836C-EB40B253EE69}" destId="{9EEB82C6-18CC-4EC7-B37E-1212EB018226}" srcOrd="0" destOrd="0" presId="urn:microsoft.com/office/officeart/2005/8/layout/radial4"/>
    <dgm:cxn modelId="{CAE907AA-2A09-43EF-89E4-B6D570F2A45C}" srcId="{3A5B8D50-08AB-4DCD-A88C-854484C29F8C}" destId="{53D598D7-501D-47CB-8E85-38C18EBB4626}" srcOrd="2" destOrd="0" parTransId="{5A22CDF4-079F-4D69-B073-1C6A77931C8B}" sibTransId="{D402F9E8-2569-4F70-BCBF-3775A0200040}"/>
    <dgm:cxn modelId="{C5A11743-6EAC-4EA3-96B5-6B8DA9082E80}" type="presOf" srcId="{53D598D7-501D-47CB-8E85-38C18EBB4626}" destId="{F96E5EEB-58A8-439F-A713-B5E9B8CCD8F0}" srcOrd="0" destOrd="0" presId="urn:microsoft.com/office/officeart/2005/8/layout/radial4"/>
    <dgm:cxn modelId="{4CCC95C0-30BB-4B16-A6B2-159402A16DFD}" type="presOf" srcId="{AF265582-1279-4CA0-A980-417A37B0A893}" destId="{980D206F-9EEE-4476-A0AD-F45A15E3FF04}" srcOrd="0" destOrd="0" presId="urn:microsoft.com/office/officeart/2005/8/layout/radial4"/>
    <dgm:cxn modelId="{50499AF9-1125-447C-B561-B716B34FCA5D}" type="presOf" srcId="{3A5B8D50-08AB-4DCD-A88C-854484C29F8C}" destId="{6ED82099-7CB7-4B3D-8384-7400D5B4575A}" srcOrd="0" destOrd="0" presId="urn:microsoft.com/office/officeart/2005/8/layout/radial4"/>
    <dgm:cxn modelId="{135C3412-4459-409A-966B-CC16F63637E2}" srcId="{3A5B8D50-08AB-4DCD-A88C-854484C29F8C}" destId="{4EFE4389-40C5-4F73-8BA7-6CC740506D74}" srcOrd="1" destOrd="0" parTransId="{2805E814-FAFD-41CC-9BB9-702322C3C5C9}" sibTransId="{8F56F810-0E52-4B09-90FB-A9AE29C7BB2C}"/>
    <dgm:cxn modelId="{8488422E-D506-455B-AC23-6B3278B77F94}" type="presOf" srcId="{4EFE4389-40C5-4F73-8BA7-6CC740506D74}" destId="{976F7BCD-B773-4BA8-B76A-B0B8FA02FB5C}" srcOrd="0" destOrd="0" presId="urn:microsoft.com/office/officeart/2005/8/layout/radial4"/>
    <dgm:cxn modelId="{054BCE03-1BC5-47E1-AE8D-D226E4B89D61}" srcId="{3A5B8D50-08AB-4DCD-A88C-854484C29F8C}" destId="{AF265582-1279-4CA0-A980-417A37B0A893}" srcOrd="4" destOrd="0" parTransId="{C47D1FBD-433B-4CBE-9E8C-7C3B6EB7CA94}" sibTransId="{E97E714D-5002-4D23-92E8-F83B447DBD0D}"/>
    <dgm:cxn modelId="{B63E11EB-C648-4DDC-8A26-1100CDCB9F35}" type="presOf" srcId="{4F1524DE-4B12-46B1-A376-8BCBA985245B}" destId="{F883F7F0-40BE-4B3D-AEC2-A3BD9FD28FF1}" srcOrd="0" destOrd="0" presId="urn:microsoft.com/office/officeart/2005/8/layout/radial4"/>
    <dgm:cxn modelId="{8BB88636-1189-421C-84B1-630123F39019}" type="presParOf" srcId="{BD087FE3-081A-40A2-8D4A-62CB44529BF1}" destId="{6ED82099-7CB7-4B3D-8384-7400D5B4575A}" srcOrd="0" destOrd="0" presId="urn:microsoft.com/office/officeart/2005/8/layout/radial4"/>
    <dgm:cxn modelId="{DB25EE11-5A76-47B6-9EA6-5144BE00B453}" type="presParOf" srcId="{BD087FE3-081A-40A2-8D4A-62CB44529BF1}" destId="{F883F7F0-40BE-4B3D-AEC2-A3BD9FD28FF1}" srcOrd="1" destOrd="0" presId="urn:microsoft.com/office/officeart/2005/8/layout/radial4"/>
    <dgm:cxn modelId="{720AE33F-C382-4EED-A7DF-7A661E03578F}" type="presParOf" srcId="{BD087FE3-081A-40A2-8D4A-62CB44529BF1}" destId="{106AF358-E208-4720-9289-F5FAA66D9145}" srcOrd="2" destOrd="0" presId="urn:microsoft.com/office/officeart/2005/8/layout/radial4"/>
    <dgm:cxn modelId="{853491D0-6F7D-4728-B351-04B5D9815A8A}" type="presParOf" srcId="{BD087FE3-081A-40A2-8D4A-62CB44529BF1}" destId="{7AAB54C5-F40A-4248-B932-30B314C5513F}" srcOrd="3" destOrd="0" presId="urn:microsoft.com/office/officeart/2005/8/layout/radial4"/>
    <dgm:cxn modelId="{775B7037-87E9-4E2A-8626-FA93A1E65A49}" type="presParOf" srcId="{BD087FE3-081A-40A2-8D4A-62CB44529BF1}" destId="{976F7BCD-B773-4BA8-B76A-B0B8FA02FB5C}" srcOrd="4" destOrd="0" presId="urn:microsoft.com/office/officeart/2005/8/layout/radial4"/>
    <dgm:cxn modelId="{D4D8B6C8-B78D-4DE2-B648-0FBAF8A7D913}" type="presParOf" srcId="{BD087FE3-081A-40A2-8D4A-62CB44529BF1}" destId="{CF1C001C-BEE1-40F6-B7AD-EF5B0BCD2DE4}" srcOrd="5" destOrd="0" presId="urn:microsoft.com/office/officeart/2005/8/layout/radial4"/>
    <dgm:cxn modelId="{A1A7734D-1533-472E-96F4-D7490FDF7078}" type="presParOf" srcId="{BD087FE3-081A-40A2-8D4A-62CB44529BF1}" destId="{F96E5EEB-58A8-439F-A713-B5E9B8CCD8F0}" srcOrd="6" destOrd="0" presId="urn:microsoft.com/office/officeart/2005/8/layout/radial4"/>
    <dgm:cxn modelId="{A15021E6-B158-44EF-8469-5540759EC978}" type="presParOf" srcId="{BD087FE3-081A-40A2-8D4A-62CB44529BF1}" destId="{2D9BB826-8A6C-480C-BF91-677E24C5F4DC}" srcOrd="7" destOrd="0" presId="urn:microsoft.com/office/officeart/2005/8/layout/radial4"/>
    <dgm:cxn modelId="{A6A4D0B3-3436-4711-9601-FB0F74110AA9}" type="presParOf" srcId="{BD087FE3-081A-40A2-8D4A-62CB44529BF1}" destId="{9EEB82C6-18CC-4EC7-B37E-1212EB018226}" srcOrd="8" destOrd="0" presId="urn:microsoft.com/office/officeart/2005/8/layout/radial4"/>
    <dgm:cxn modelId="{62EBF4EB-8E52-4350-BB09-49CB57F526E4}" type="presParOf" srcId="{BD087FE3-081A-40A2-8D4A-62CB44529BF1}" destId="{20D32CB6-EB79-49B3-B81E-739E4BB21C64}" srcOrd="9" destOrd="0" presId="urn:microsoft.com/office/officeart/2005/8/layout/radial4"/>
    <dgm:cxn modelId="{B4589216-40DB-4F4E-8FB2-74BD88FD5B1C}" type="presParOf" srcId="{BD087FE3-081A-40A2-8D4A-62CB44529BF1}" destId="{980D206F-9EEE-4476-A0AD-F45A15E3FF04}" srcOrd="10" destOrd="0" presId="urn:microsoft.com/office/officeart/2005/8/layout/radial4"/>
    <dgm:cxn modelId="{91C77759-0D2D-49E1-8BDF-83CE286D7D2C}" type="presParOf" srcId="{BD087FE3-081A-40A2-8D4A-62CB44529BF1}" destId="{C81EB0AA-948A-45F1-B170-B65CD857B048}" srcOrd="11" destOrd="0" presId="urn:microsoft.com/office/officeart/2005/8/layout/radial4"/>
    <dgm:cxn modelId="{A626AFB8-54F2-4235-9852-B71E7273EDA2}" type="presParOf" srcId="{BD087FE3-081A-40A2-8D4A-62CB44529BF1}" destId="{5DE94FC1-4EAC-417B-9C2E-B5A7E2954144}" srcOrd="12" destOrd="0" presId="urn:microsoft.com/office/officeart/2005/8/layout/radial4"/>
  </dgm:cxnLst>
  <dgm:bg>
    <a:solidFill>
      <a:schemeClr val="accent6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82099-7CB7-4B3D-8384-7400D5B4575A}">
      <dsp:nvSpPr>
        <dsp:cNvPr id="0" name=""/>
        <dsp:cNvSpPr/>
      </dsp:nvSpPr>
      <dsp:spPr>
        <a:xfrm>
          <a:off x="4577112" y="3258835"/>
          <a:ext cx="2955847" cy="26702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err="1" smtClean="0">
              <a:solidFill>
                <a:schemeClr val="bg1"/>
              </a:solidFill>
            </a:rPr>
            <a:t>Значе-ння</a:t>
          </a:r>
          <a:r>
            <a:rPr lang="uk-UA" sz="4000" b="1" kern="1200" dirty="0" smtClean="0">
              <a:solidFill>
                <a:schemeClr val="bg1"/>
              </a:solidFill>
            </a:rPr>
            <a:t> слова</a:t>
          </a:r>
          <a:endParaRPr lang="ru-RU" sz="4000" b="1" kern="1200" dirty="0">
            <a:solidFill>
              <a:schemeClr val="bg1"/>
            </a:solidFill>
          </a:endParaRPr>
        </a:p>
      </dsp:txBody>
      <dsp:txXfrm>
        <a:off x="5009986" y="3649889"/>
        <a:ext cx="2090099" cy="1888179"/>
      </dsp:txXfrm>
    </dsp:sp>
    <dsp:sp modelId="{F883F7F0-40BE-4B3D-AEC2-A3BD9FD28FF1}">
      <dsp:nvSpPr>
        <dsp:cNvPr id="0" name=""/>
        <dsp:cNvSpPr/>
      </dsp:nvSpPr>
      <dsp:spPr>
        <a:xfrm rot="10743822">
          <a:off x="2395284" y="4282126"/>
          <a:ext cx="2181031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AF358-E208-4720-9289-F5FAA66D9145}">
      <dsp:nvSpPr>
        <dsp:cNvPr id="0" name=""/>
        <dsp:cNvSpPr/>
      </dsp:nvSpPr>
      <dsp:spPr>
        <a:xfrm>
          <a:off x="964420" y="3975692"/>
          <a:ext cx="2610545" cy="136029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1004262" y="4015534"/>
        <a:ext cx="2530861" cy="1280615"/>
      </dsp:txXfrm>
    </dsp:sp>
    <dsp:sp modelId="{7AAB54C5-F40A-4248-B932-30B314C5513F}">
      <dsp:nvSpPr>
        <dsp:cNvPr id="0" name=""/>
        <dsp:cNvSpPr/>
      </dsp:nvSpPr>
      <dsp:spPr>
        <a:xfrm rot="12847932">
          <a:off x="3132242" y="2854824"/>
          <a:ext cx="1932663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F7BCD-B773-4BA8-B76A-B0B8FA02FB5C}">
      <dsp:nvSpPr>
        <dsp:cNvPr id="0" name=""/>
        <dsp:cNvSpPr/>
      </dsp:nvSpPr>
      <dsp:spPr>
        <a:xfrm>
          <a:off x="954694" y="1502426"/>
          <a:ext cx="3285289" cy="1495360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>
              <a:solidFill>
                <a:srgbClr val="4F2E05"/>
              </a:solidFill>
            </a:rPr>
            <a:t> </a:t>
          </a:r>
          <a:endParaRPr lang="ru-RU" sz="3200" b="1" kern="1200" dirty="0">
            <a:solidFill>
              <a:srgbClr val="4F2E05"/>
            </a:solidFill>
          </a:endParaRPr>
        </a:p>
      </dsp:txBody>
      <dsp:txXfrm>
        <a:off x="998492" y="1546224"/>
        <a:ext cx="3197693" cy="1407764"/>
      </dsp:txXfrm>
    </dsp:sp>
    <dsp:sp modelId="{CF1C001C-BEE1-40F6-B7AD-EF5B0BCD2DE4}">
      <dsp:nvSpPr>
        <dsp:cNvPr id="0" name=""/>
        <dsp:cNvSpPr/>
      </dsp:nvSpPr>
      <dsp:spPr>
        <a:xfrm rot="15228817">
          <a:off x="4031994" y="1574316"/>
          <a:ext cx="2513958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E5EEB-58A8-439F-A713-B5E9B8CCD8F0}">
      <dsp:nvSpPr>
        <dsp:cNvPr id="0" name=""/>
        <dsp:cNvSpPr/>
      </dsp:nvSpPr>
      <dsp:spPr>
        <a:xfrm>
          <a:off x="3572104" y="0"/>
          <a:ext cx="2732940" cy="1495360"/>
        </a:xfrm>
        <a:prstGeom prst="roundRect">
          <a:avLst>
            <a:gd name="adj" fmla="val 1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3615902" y="43798"/>
        <a:ext cx="2645344" cy="1407764"/>
      </dsp:txXfrm>
    </dsp:sp>
    <dsp:sp modelId="{2D9BB826-8A6C-480C-BF91-677E24C5F4DC}">
      <dsp:nvSpPr>
        <dsp:cNvPr id="0" name=""/>
        <dsp:cNvSpPr/>
      </dsp:nvSpPr>
      <dsp:spPr>
        <a:xfrm rot="17654440">
          <a:off x="5879478" y="1600180"/>
          <a:ext cx="2704489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B82C6-18CC-4EC7-B37E-1212EB018226}">
      <dsp:nvSpPr>
        <dsp:cNvPr id="0" name=""/>
        <dsp:cNvSpPr/>
      </dsp:nvSpPr>
      <dsp:spPr>
        <a:xfrm>
          <a:off x="6532119" y="0"/>
          <a:ext cx="2509589" cy="1495360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6575917" y="43798"/>
        <a:ext cx="2421993" cy="1407764"/>
      </dsp:txXfrm>
    </dsp:sp>
    <dsp:sp modelId="{20D32CB6-EB79-49B3-B81E-739E4BB21C64}">
      <dsp:nvSpPr>
        <dsp:cNvPr id="0" name=""/>
        <dsp:cNvSpPr/>
      </dsp:nvSpPr>
      <dsp:spPr>
        <a:xfrm rot="19570140">
          <a:off x="7093498" y="3001171"/>
          <a:ext cx="1318387" cy="761031"/>
        </a:xfrm>
        <a:prstGeom prst="leftArrow">
          <a:avLst>
            <a:gd name="adj1" fmla="val 60000"/>
            <a:gd name="adj2" fmla="val 50000"/>
          </a:avLst>
        </a:prstGeom>
        <a:solidFill>
          <a:srgbClr val="FFFF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0D206F-9EEE-4476-A0AD-F45A15E3FF04}">
      <dsp:nvSpPr>
        <dsp:cNvPr id="0" name=""/>
        <dsp:cNvSpPr/>
      </dsp:nvSpPr>
      <dsp:spPr>
        <a:xfrm>
          <a:off x="7882350" y="1791458"/>
          <a:ext cx="2477158" cy="1495360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7926148" y="1835256"/>
        <a:ext cx="2389562" cy="1407764"/>
      </dsp:txXfrm>
    </dsp:sp>
    <dsp:sp modelId="{C81EB0AA-948A-45F1-B170-B65CD857B048}">
      <dsp:nvSpPr>
        <dsp:cNvPr id="0" name=""/>
        <dsp:cNvSpPr/>
      </dsp:nvSpPr>
      <dsp:spPr>
        <a:xfrm>
          <a:off x="7504644" y="4220726"/>
          <a:ext cx="1479498" cy="76103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94FC1-4EAC-417B-9C2E-B5A7E2954144}">
      <dsp:nvSpPr>
        <dsp:cNvPr id="0" name=""/>
        <dsp:cNvSpPr/>
      </dsp:nvSpPr>
      <dsp:spPr>
        <a:xfrm>
          <a:off x="8712473" y="3951345"/>
          <a:ext cx="1997185" cy="149536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>
            <a:solidFill>
              <a:srgbClr val="002060"/>
            </a:solidFill>
          </a:endParaRPr>
        </a:p>
      </dsp:txBody>
      <dsp:txXfrm>
        <a:off x="8756271" y="3995143"/>
        <a:ext cx="1909589" cy="1407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707655" y="3893702"/>
            <a:ext cx="7488832" cy="20882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400" b="1" dirty="0" smtClean="0">
                <a:solidFill>
                  <a:schemeClr val="accent3">
                    <a:lumMod val="50000"/>
                  </a:schemeClr>
                </a:solidFill>
              </a:rPr>
              <a:t>Розрізняю </a:t>
            </a:r>
            <a:br>
              <a:rPr lang="uk-UA" sz="44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4400" b="1" dirty="0" smtClean="0">
                <a:solidFill>
                  <a:schemeClr val="accent3">
                    <a:lumMod val="50000"/>
                  </a:schemeClr>
                </a:solidFill>
              </a:rPr>
              <a:t>пряме і переносне </a:t>
            </a:r>
            <a:br>
              <a:rPr lang="uk-UA" sz="44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4400" b="1" dirty="0" smtClean="0">
                <a:solidFill>
                  <a:schemeClr val="accent3">
                    <a:lumMod val="50000"/>
                  </a:schemeClr>
                </a:solidFill>
              </a:rPr>
              <a:t>значення слів</a:t>
            </a:r>
            <a:endParaRPr lang="ru-RU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452071" y="891599"/>
            <a:ext cx="4096544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Лексичне значення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836712"/>
            <a:ext cx="4275812" cy="230425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461154" y="1558969"/>
            <a:ext cx="6386855" cy="3356494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108814" tIns="54407" rIns="108814" bIns="54407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088136" fontAlgn="base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сюди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прийшли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учитись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Не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лінитись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 а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трудитись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.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800" b="1" dirty="0">
                <a:solidFill>
                  <a:schemeClr val="bg1"/>
                </a:solidFill>
                <a:ea typeface="Times New Roman" pitchFamily="18" charset="0"/>
              </a:rPr>
              <a:t>П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рацюємо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старанно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Завдання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виконуємо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бездоганно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!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50053" y="333450"/>
            <a:ext cx="7579905" cy="64748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Налаштування на урок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Картинки до тестів\Людина\Учн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83" y="2133350"/>
            <a:ext cx="3070341" cy="239698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2275607" y="261442"/>
            <a:ext cx="7675853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err="1">
                <a:solidFill>
                  <a:schemeClr val="bg1"/>
                </a:solidFill>
              </a:rPr>
              <a:t>Колір</a:t>
            </a:r>
            <a:r>
              <a:rPr lang="ru-RU" sz="4000" b="1" dirty="0">
                <a:solidFill>
                  <a:schemeClr val="bg1"/>
                </a:solidFill>
              </a:rPr>
              <a:t> настрою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48182" y="4530331"/>
            <a:ext cx="7603616" cy="1756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Чи любите ви подорожі? На Ваших екранах машинки. Яку б ви вибрали для участі у подорожі?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Намалюйте схематично машину того кольору,</a:t>
            </a:r>
            <a:r>
              <a:rPr lang="uk-UA" sz="2400" b="1" dirty="0"/>
              <a:t>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який передає ваш настрій на початку уроку.  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" name="Рисунок 19" descr="Картинки по запросу тачки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82" y="1290758"/>
            <a:ext cx="2581881" cy="1681372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pic>
        <p:nvPicPr>
          <p:cNvPr id="23" name="Рисунок 22" descr="Картинки по запросу машина розовая малюнок мульт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321" y="1267905"/>
            <a:ext cx="2358195" cy="1677560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sp>
        <p:nvSpPr>
          <p:cNvPr id="24" name="Подзаголовок 2"/>
          <p:cNvSpPr txBox="1">
            <a:spLocks/>
          </p:cNvSpPr>
          <p:nvPr/>
        </p:nvSpPr>
        <p:spPr>
          <a:xfrm>
            <a:off x="9251149" y="3050359"/>
            <a:ext cx="2025458" cy="692109"/>
          </a:xfrm>
          <a:prstGeom prst="roundRect">
            <a:avLst/>
          </a:prstGeom>
          <a:solidFill>
            <a:srgbClr val="D935B6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творчість</a:t>
            </a: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4098616" y="3051155"/>
            <a:ext cx="1998099" cy="692109"/>
          </a:xfrm>
          <a:prstGeom prst="round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рішучість</a:t>
            </a:r>
            <a:endParaRPr lang="uk-U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691432" y="3051155"/>
            <a:ext cx="2896962" cy="692109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працьовитість</a:t>
            </a: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6411163" y="3026474"/>
            <a:ext cx="2417171" cy="69210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старанність</a:t>
            </a:r>
          </a:p>
        </p:txBody>
      </p:sp>
      <p:pic>
        <p:nvPicPr>
          <p:cNvPr id="2054" name="Picture 6" descr="https://naurok.com.ua/uploads/files/10156/19776/20043_html/images/19776.0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781" y="4915463"/>
            <a:ext cx="2358194" cy="927753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" name="Рисунок 15" descr="Картинки по запросу маинка жовта малюнок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 b="7267"/>
          <a:stretch/>
        </p:blipFill>
        <p:spPr bwMode="auto">
          <a:xfrm>
            <a:off x="4002698" y="1232877"/>
            <a:ext cx="2189933" cy="169384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pic>
        <p:nvPicPr>
          <p:cNvPr id="17" name="Рисунок 16" descr="Картинки по запросу машина синя малюнок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8" b="7921"/>
          <a:stretch/>
        </p:blipFill>
        <p:spPr bwMode="auto">
          <a:xfrm>
            <a:off x="6519805" y="1240847"/>
            <a:ext cx="2237493" cy="169384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1680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P spid="9" grpId="0" animBg="1"/>
      <p:bldP spid="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831" y="476782"/>
            <a:ext cx="10965657" cy="64822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Перевірка домашнього завдання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238756"/>
            <a:ext cx="1556988" cy="5761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900" b="1" dirty="0" err="1">
                <a:solidFill>
                  <a:schemeClr val="bg1"/>
                </a:solidFill>
              </a:rPr>
              <a:t>Стор</a:t>
            </a:r>
            <a:r>
              <a:rPr lang="uk-UA" sz="2900" b="1" dirty="0">
                <a:solidFill>
                  <a:schemeClr val="bg1"/>
                </a:solidFill>
              </a:rPr>
              <a:t>. 15</a:t>
            </a:r>
          </a:p>
        </p:txBody>
      </p:sp>
      <p:pic>
        <p:nvPicPr>
          <p:cNvPr id="5" name="Picture 4" descr="D:\4 клас\1 УКР. МОВА\1 ПОНОМАРЬОВА\01 Звуки букви\2026-09-13_195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583" y="1291663"/>
            <a:ext cx="7920880" cy="478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3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55927" y="1220451"/>
            <a:ext cx="6092575" cy="440119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будемо вдосконалювати вміння пояснювати і розрізняти лексичне  значення  слова. Будемо з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’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ясовувати  пряме та переносне  значення  слова, складати і записувати речення з поданими словосполученнями. Продовжимо знайомитися з європейськими країнами. Збагачуватимемо  свій  словниковий  запас.</a:t>
            </a: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455" y="1184673"/>
            <a:ext cx="4055447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3521352" y="1413103"/>
            <a:ext cx="5250022" cy="14295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45740" r="69320" b="31307"/>
          <a:stretch/>
        </p:blipFill>
        <p:spPr>
          <a:xfrm>
            <a:off x="4865660" y="980955"/>
            <a:ext cx="2537143" cy="132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439" y="333450"/>
            <a:ext cx="10965657" cy="79227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/>
              <a:t>Мотивація навчальної діяльності</a:t>
            </a:r>
            <a:endParaRPr lang="ru-RU" sz="4800" b="1" dirty="0"/>
          </a:p>
        </p:txBody>
      </p:sp>
      <p:pic>
        <p:nvPicPr>
          <p:cNvPr id="5" name="Рисунок 4" descr="D:\4 клас\1 УКР. МОВА\ПОНОМАРЬОВА\Значення слова\Word Art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71" y="1230690"/>
            <a:ext cx="6624736" cy="525780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8108255" y="1555980"/>
            <a:ext cx="3168352" cy="280991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Відшукайте 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слова на схематичному подарунку</a:t>
            </a:r>
            <a:endParaRPr lang="uk-UA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15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728878721"/>
              </p:ext>
            </p:extLst>
          </p:nvPr>
        </p:nvGraphicFramePr>
        <p:xfrm>
          <a:off x="143245" y="332733"/>
          <a:ext cx="11803394" cy="5930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267495" y="4437906"/>
            <a:ext cx="20882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200" b="1" dirty="0">
                <a:solidFill>
                  <a:srgbClr val="002060"/>
                </a:solidFill>
              </a:rPr>
              <a:t>Пряме-переносне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67495" y="2133650"/>
            <a:ext cx="27363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200" b="1" dirty="0">
                <a:solidFill>
                  <a:srgbClr val="002060"/>
                </a:solidFill>
              </a:rPr>
              <a:t>Однозначне-багатозначне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47815" y="840474"/>
            <a:ext cx="1879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200" b="1" dirty="0">
                <a:solidFill>
                  <a:srgbClr val="002060"/>
                </a:solidFill>
              </a:rPr>
              <a:t>синоніми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56127" y="768466"/>
            <a:ext cx="18371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200" b="1" dirty="0">
                <a:solidFill>
                  <a:srgbClr val="002060"/>
                </a:solidFill>
              </a:rPr>
              <a:t>антоніми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68295" y="2531211"/>
            <a:ext cx="17684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200" b="1" dirty="0">
                <a:solidFill>
                  <a:srgbClr val="002060"/>
                </a:solidFill>
              </a:rPr>
              <a:t>омоніми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44359" y="4437906"/>
            <a:ext cx="16561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3200" b="1" dirty="0" err="1">
                <a:solidFill>
                  <a:srgbClr val="002060"/>
                </a:solidFill>
              </a:rPr>
              <a:t>Фразео-логізми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19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61735" y="1056731"/>
            <a:ext cx="8335288" cy="117725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uk-UA" sz="3600" b="1" dirty="0">
                <a:solidFill>
                  <a:srgbClr val="FF0000"/>
                </a:solidFill>
              </a:rPr>
              <a:t>Кожне слово щось означає</a:t>
            </a:r>
            <a:r>
              <a:rPr lang="uk-UA" sz="3600" b="1" dirty="0" smtClean="0">
                <a:solidFill>
                  <a:srgbClr val="FF0000"/>
                </a:solidFill>
              </a:rPr>
              <a:t>, </a:t>
            </a:r>
            <a:r>
              <a:rPr lang="uk-UA" sz="3600" b="1" dirty="0">
                <a:solidFill>
                  <a:srgbClr val="FF0000"/>
                </a:solidFill>
              </a:rPr>
              <a:t>має своє лексичне значення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267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53145" y="333450"/>
            <a:ext cx="10151454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 eaLnBrk="1" hangingPunct="1"/>
            <a:r>
              <a:rPr lang="uk-UA" b="1" dirty="0" smtClean="0">
                <a:solidFill>
                  <a:schemeClr val="bg1"/>
                </a:solidFill>
                <a:latin typeface="+mj-lt"/>
              </a:rPr>
              <a:t>ЛЕКСИЧНЕ  ЗНАЧЕННЯ  СЛОВА</a:t>
            </a:r>
            <a:endParaRPr lang="ru-RU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1053145" y="2233986"/>
            <a:ext cx="8250584" cy="25928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Слова   можуть називати:  </a:t>
            </a:r>
            <a:b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- осіб,  предмети,  явища</a:t>
            </a:r>
            <a:r>
              <a:rPr lang="uk-UA" sz="3200" b="1" dirty="0">
                <a:solidFill>
                  <a:schemeClr val="tx1"/>
                </a:solidFill>
              </a:rPr>
              <a:t> </a:t>
            </a:r>
            <a:r>
              <a:rPr lang="uk-UA" sz="3200" b="1" dirty="0">
                <a:solidFill>
                  <a:srgbClr val="002060"/>
                </a:solidFill>
              </a:rPr>
              <a:t>(учень, стіл, дощ)</a:t>
            </a:r>
            <a:r>
              <a:rPr lang="uk-UA" sz="3200" b="1" dirty="0">
                <a:solidFill>
                  <a:schemeClr val="tx1"/>
                </a:solidFill>
              </a:rPr>
              <a:t/>
            </a:r>
            <a:br>
              <a:rPr lang="uk-UA" sz="3200" b="1" dirty="0">
                <a:solidFill>
                  <a:schemeClr val="tx1"/>
                </a:solidFill>
              </a:rPr>
            </a:b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uk-UA" sz="32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ознаки</a:t>
            </a:r>
            <a:r>
              <a:rPr lang="uk-UA" sz="3200" b="1" dirty="0">
                <a:solidFill>
                  <a:schemeClr val="tx1"/>
                </a:solidFill>
              </a:rPr>
              <a:t>               </a:t>
            </a:r>
            <a:r>
              <a:rPr lang="uk-UA" sz="3200" b="1" dirty="0" smtClean="0">
                <a:solidFill>
                  <a:srgbClr val="002060"/>
                </a:solidFill>
              </a:rPr>
              <a:t>(</a:t>
            </a:r>
            <a:r>
              <a:rPr lang="uk-UA" sz="3200" b="1" dirty="0">
                <a:solidFill>
                  <a:srgbClr val="002060"/>
                </a:solidFill>
              </a:rPr>
              <a:t>рідний,  високий,  рясний)</a:t>
            </a:r>
            <a:endParaRPr lang="uk-UA" sz="3200" b="1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uk-UA" sz="3200" b="1" dirty="0">
                <a:solidFill>
                  <a:schemeClr val="tx1"/>
                </a:solidFill>
              </a:rPr>
              <a:t> </a:t>
            </a: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дію  чи  стан   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uk-UA" sz="3200" b="1" dirty="0">
                <a:solidFill>
                  <a:srgbClr val="002060"/>
                </a:solidFill>
              </a:rPr>
              <a:t>(будувати,  сумувати)</a:t>
            </a:r>
            <a:r>
              <a:rPr lang="uk-UA" sz="3200" b="1" dirty="0">
                <a:solidFill>
                  <a:schemeClr val="tx1"/>
                </a:solidFill>
              </a:rPr>
              <a:t/>
            </a:r>
            <a:br>
              <a:rPr lang="uk-UA" sz="3200" b="1" dirty="0">
                <a:solidFill>
                  <a:schemeClr val="tx1"/>
                </a:solidFill>
              </a:rPr>
            </a:b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- обставини       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sz="3200" b="1" dirty="0" smtClean="0">
                <a:solidFill>
                  <a:srgbClr val="002060"/>
                </a:solidFill>
              </a:rPr>
              <a:t>(</a:t>
            </a:r>
            <a:r>
              <a:rPr lang="uk-UA" sz="3200" b="1" dirty="0">
                <a:solidFill>
                  <a:srgbClr val="002060"/>
                </a:solidFill>
              </a:rPr>
              <a:t>заздалегідь,  </a:t>
            </a:r>
            <a:r>
              <a:rPr lang="uk-UA" sz="3200" b="1" dirty="0" smtClean="0">
                <a:solidFill>
                  <a:srgbClr val="002060"/>
                </a:solidFill>
              </a:rPr>
              <a:t>несподівано)</a:t>
            </a:r>
            <a:endParaRPr lang="ru-RU" sz="20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Рисунок 3" descr="урок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03729" y="3861842"/>
            <a:ext cx="2404925" cy="235450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1053145" y="4901940"/>
            <a:ext cx="8250584" cy="105925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 anchor="ctr">
            <a:noAutofit/>
          </a:bodyPr>
          <a:lstStyle/>
          <a:p>
            <a:pPr algn="ctr">
              <a:defRPr/>
            </a:pPr>
            <a:r>
              <a:rPr lang="uk-UA" sz="29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ЛЕКСИЧНЕ  ЗНАЧЕННЯ   </a:t>
            </a: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СЛОВА  РОЗКРИВАЄТЬСЯ  В  </a:t>
            </a:r>
            <a:r>
              <a:rPr lang="uk-UA" sz="29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ТЛУМАЧНИХ</a:t>
            </a: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</a:t>
            </a:r>
            <a:r>
              <a:rPr lang="uk-UA" sz="29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СЛОВНИКАХ</a:t>
            </a:r>
            <a:endParaRPr lang="ru-RU" sz="33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121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4 клас\01 УКР. МОВА\1 ПОНОМАРЬОВА\02 Значення слова\2026-09-19_2237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711" y="3216602"/>
            <a:ext cx="8200853" cy="197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6043836" y="1485129"/>
            <a:ext cx="5088755" cy="127110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uk-UA" sz="2400" b="1" dirty="0">
                <a:solidFill>
                  <a:srgbClr val="7030A0"/>
                </a:solidFill>
              </a:rPr>
              <a:t> це </a:t>
            </a:r>
            <a:r>
              <a:rPr lang="uk-UA" sz="2400" b="1" dirty="0" smtClean="0">
                <a:solidFill>
                  <a:srgbClr val="7030A0"/>
                </a:solidFill>
              </a:rPr>
              <a:t>образна назва, перенесена  </a:t>
            </a:r>
            <a:r>
              <a:rPr lang="uk-UA" sz="2400" b="1" dirty="0">
                <a:solidFill>
                  <a:srgbClr val="7030A0"/>
                </a:solidFill>
              </a:rPr>
              <a:t>з одних </a:t>
            </a:r>
            <a:r>
              <a:rPr lang="uk-UA" sz="2400" b="1" dirty="0" smtClean="0">
                <a:solidFill>
                  <a:srgbClr val="7030A0"/>
                </a:solidFill>
              </a:rPr>
              <a:t>предметів</a:t>
            </a:r>
            <a:r>
              <a:rPr lang="uk-UA" sz="2400" b="1" dirty="0">
                <a:solidFill>
                  <a:srgbClr val="7030A0"/>
                </a:solidFill>
              </a:rPr>
              <a:t>, явищ, </a:t>
            </a:r>
            <a:r>
              <a:rPr lang="uk-UA" sz="2400" b="1" dirty="0" smtClean="0">
                <a:solidFill>
                  <a:srgbClr val="7030A0"/>
                </a:solidFill>
              </a:rPr>
              <a:t>дій на  </a:t>
            </a:r>
            <a:r>
              <a:rPr lang="uk-UA" sz="2400" b="1" dirty="0">
                <a:solidFill>
                  <a:srgbClr val="7030A0"/>
                </a:solidFill>
              </a:rPr>
              <a:t>інші </a:t>
            </a:r>
            <a:r>
              <a:rPr lang="uk-UA" sz="2400" b="1" dirty="0" smtClean="0">
                <a:solidFill>
                  <a:srgbClr val="7030A0"/>
                </a:solidFill>
              </a:rPr>
              <a:t>за подібністю</a:t>
            </a:r>
            <a:r>
              <a:rPr lang="uk-UA" sz="2400" b="1" dirty="0">
                <a:solidFill>
                  <a:srgbClr val="7030A0"/>
                </a:solidFill>
              </a:rPr>
              <a:t>.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2530" name="Заголовок 6"/>
          <p:cNvSpPr>
            <a:spLocks noGrp="1"/>
          </p:cNvSpPr>
          <p:nvPr>
            <p:ph type="title"/>
          </p:nvPr>
        </p:nvSpPr>
        <p:spPr>
          <a:xfrm>
            <a:off x="684086" y="189434"/>
            <a:ext cx="10808545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/>
            <a:r>
              <a:rPr lang="uk-UA" sz="4300" b="1" dirty="0"/>
              <a:t>Досліджуємо</a:t>
            </a:r>
            <a:endParaRPr lang="ru-RU" sz="43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>
          <a:xfrm>
            <a:off x="1051471" y="1557586"/>
            <a:ext cx="4345171" cy="100834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uk-UA" sz="2800" b="1" dirty="0" smtClean="0">
                <a:solidFill>
                  <a:srgbClr val="7030A0"/>
                </a:solidFill>
              </a:rPr>
              <a:t>це  його звична назва (лексичне  значення)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"/>
          </p:nvPr>
        </p:nvSpPr>
        <p:spPr>
          <a:xfrm>
            <a:off x="1095530" y="909514"/>
            <a:ext cx="4428009" cy="57664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eaLnBrk="1" hangingPunct="1"/>
            <a:r>
              <a:rPr lang="uk-UA" sz="3300" dirty="0">
                <a:solidFill>
                  <a:schemeClr val="bg1"/>
                </a:solidFill>
              </a:rPr>
              <a:t>ПРЯМЕ  ЗНАЧЕННЯ</a:t>
            </a:r>
            <a:endParaRPr lang="ru-RU" sz="3300" dirty="0">
              <a:solidFill>
                <a:schemeClr val="bg1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6026811" y="908930"/>
            <a:ext cx="5085253" cy="57664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uk-UA" sz="3300" dirty="0">
                <a:solidFill>
                  <a:schemeClr val="bg1"/>
                </a:solidFill>
              </a:rPr>
              <a:t>ПЕРЕНОСНЕ ЗНАЧЕННЯ</a:t>
            </a:r>
            <a:endParaRPr lang="ru-RU" sz="3300" dirty="0">
              <a:solidFill>
                <a:schemeClr val="bg1"/>
              </a:solidFill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2707655" y="2799200"/>
            <a:ext cx="8704909" cy="48899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Прочитайте текст. Назвіть слова, вжиті в переносному значенні</a:t>
            </a:r>
          </a:p>
        </p:txBody>
      </p:sp>
      <p:pic>
        <p:nvPicPr>
          <p:cNvPr id="1028" name="Picture 4" descr="https://mala.storinka.org/uploaded/images/Articles/portrety/vasyl_suhomlinskij/osin_prynesla_zolotysti_strichky_Vasyl_Suhomlynskyj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15" y="3282622"/>
            <a:ext cx="2664296" cy="1815104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3528567" y="3645818"/>
            <a:ext cx="17270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7592710" y="3645818"/>
            <a:ext cx="17270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593850" y="4005858"/>
            <a:ext cx="13235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9829661" y="3996533"/>
            <a:ext cx="801894" cy="186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160243" y="4437906"/>
            <a:ext cx="17270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0799666" y="4024507"/>
            <a:ext cx="6480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7479515" y="4437906"/>
            <a:ext cx="19534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9986147" y="4450498"/>
            <a:ext cx="14264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6076726" y="4797946"/>
            <a:ext cx="15642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дзаголовок 2"/>
          <p:cNvSpPr txBox="1">
            <a:spLocks/>
          </p:cNvSpPr>
          <p:nvPr/>
        </p:nvSpPr>
        <p:spPr>
          <a:xfrm>
            <a:off x="979463" y="5302435"/>
            <a:ext cx="10657184" cy="4605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З двома із них склади і </a:t>
            </a:r>
            <a:r>
              <a:rPr lang="uk-UA" sz="2400" b="1" dirty="0" err="1">
                <a:solidFill>
                  <a:schemeClr val="accent3">
                    <a:lumMod val="50000"/>
                  </a:schemeClr>
                </a:solidFill>
              </a:rPr>
              <a:t>запиши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 два речення, щоб вони мали пряме значення</a:t>
            </a:r>
          </a:p>
        </p:txBody>
      </p:sp>
      <p:sp>
        <p:nvSpPr>
          <p:cNvPr id="34" name="Подзаголовок 2"/>
          <p:cNvSpPr txBox="1">
            <a:spLocks/>
          </p:cNvSpPr>
          <p:nvPr/>
        </p:nvSpPr>
        <p:spPr>
          <a:xfrm>
            <a:off x="979463" y="5763007"/>
            <a:ext cx="10657184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Прийшла Марічка до Оленки. Вплела в коси шовкові стрічки.</a:t>
            </a:r>
          </a:p>
        </p:txBody>
      </p:sp>
    </p:spTree>
    <p:extLst>
      <p:ext uri="{BB962C8B-B14F-4D97-AF65-F5344CB8AC3E}">
        <p14:creationId xmlns:p14="http://schemas.microsoft.com/office/powerpoint/2010/main" val="41828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  <p:bldP spid="9" grpId="0" uiExpand="1" build="p" animBg="1"/>
      <p:bldP spid="17" grpId="0" animBg="1"/>
      <p:bldP spid="33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33239" y="405457"/>
            <a:ext cx="10033853" cy="54355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Знайомимось</a:t>
            </a:r>
            <a:endParaRPr lang="ru-RU" sz="4000" b="1" dirty="0"/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107873" y="1041976"/>
            <a:ext cx="3039942" cy="144049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Впізнайте назви європейської країни та міста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267495" y="2578954"/>
            <a:ext cx="2308752" cy="576197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300" b="1" dirty="0">
                <a:solidFill>
                  <a:schemeClr val="bg1"/>
                </a:solidFill>
              </a:rPr>
              <a:t>Франція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1267495" y="3259190"/>
            <a:ext cx="2308754" cy="576197"/>
          </a:xfrm>
          <a:prstGeom prst="round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300" b="1" dirty="0">
                <a:solidFill>
                  <a:srgbClr val="002060"/>
                </a:solidFill>
              </a:rPr>
              <a:t>Париж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931695" y="5336077"/>
            <a:ext cx="2479477" cy="623400"/>
          </a:xfrm>
          <a:prstGeom prst="plaqu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приваблива</a:t>
            </a:r>
          </a:p>
        </p:txBody>
      </p:sp>
      <p:pic>
        <p:nvPicPr>
          <p:cNvPr id="22" name="Рисунок 21"/>
          <p:cNvPicPr/>
          <p:nvPr/>
        </p:nvPicPr>
        <p:blipFill rotWithShape="1">
          <a:blip r:embed="rId2"/>
          <a:srcRect l="26282" t="38747" r="21955" b="35574"/>
          <a:stretch/>
        </p:blipFill>
        <p:spPr bwMode="auto">
          <a:xfrm>
            <a:off x="4138114" y="980956"/>
            <a:ext cx="6847275" cy="1440493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 descr="D:\4 клас\1 УКР. МОВА\ПОНОМАРЬОВА\Значення слова\Париж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" t="6018" r="3006" b="7645"/>
          <a:stretch/>
        </p:blipFill>
        <p:spPr bwMode="auto">
          <a:xfrm>
            <a:off x="4147815" y="2563205"/>
            <a:ext cx="6965498" cy="1152395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Подзаголовок 2"/>
          <p:cNvSpPr txBox="1">
            <a:spLocks/>
          </p:cNvSpPr>
          <p:nvPr/>
        </p:nvSpPr>
        <p:spPr>
          <a:xfrm rot="20575563">
            <a:off x="3948758" y="3943478"/>
            <a:ext cx="1825364" cy="627277"/>
          </a:xfrm>
          <a:prstGeom prst="plaqu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вражає</a:t>
            </a: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8739512" y="4184842"/>
            <a:ext cx="2397404" cy="663546"/>
          </a:xfrm>
          <a:prstGeom prst="plaqu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зачарована</a:t>
            </a:r>
          </a:p>
        </p:txBody>
      </p:sp>
      <p:sp>
        <p:nvSpPr>
          <p:cNvPr id="26" name="Подзаголовок 2"/>
          <p:cNvSpPr txBox="1">
            <a:spLocks/>
          </p:cNvSpPr>
          <p:nvPr/>
        </p:nvSpPr>
        <p:spPr>
          <a:xfrm>
            <a:off x="931696" y="4302909"/>
            <a:ext cx="2494654" cy="702610"/>
          </a:xfrm>
          <a:prstGeom prst="plaqu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розташована</a:t>
            </a: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 rot="1264277">
            <a:off x="6311239" y="3948523"/>
            <a:ext cx="1717441" cy="587278"/>
          </a:xfrm>
          <a:prstGeom prst="plaqu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сучасна</a:t>
            </a: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8701329" y="5336077"/>
            <a:ext cx="2397404" cy="673764"/>
          </a:xfrm>
          <a:prstGeom prst="plaqu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розкинулась</a:t>
            </a: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 rot="1774541">
            <a:off x="4476021" y="5666193"/>
            <a:ext cx="1640767" cy="572034"/>
          </a:xfrm>
          <a:prstGeom prst="plaqu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велика</a:t>
            </a:r>
          </a:p>
        </p:txBody>
      </p:sp>
      <p:sp>
        <p:nvSpPr>
          <p:cNvPr id="30" name="Подзаголовок 2"/>
          <p:cNvSpPr txBox="1">
            <a:spLocks/>
          </p:cNvSpPr>
          <p:nvPr/>
        </p:nvSpPr>
        <p:spPr>
          <a:xfrm rot="20110119">
            <a:off x="6173001" y="5694765"/>
            <a:ext cx="1710542" cy="587278"/>
          </a:xfrm>
          <a:prstGeom prst="plaqu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дивує</a:t>
            </a:r>
          </a:p>
        </p:txBody>
      </p:sp>
      <p:sp>
        <p:nvSpPr>
          <p:cNvPr id="31" name="Подзаголовок 2"/>
          <p:cNvSpPr txBox="1">
            <a:spLocks/>
          </p:cNvSpPr>
          <p:nvPr/>
        </p:nvSpPr>
        <p:spPr>
          <a:xfrm>
            <a:off x="5144146" y="4790709"/>
            <a:ext cx="2025814" cy="572034"/>
          </a:xfrm>
          <a:prstGeom prst="plaqu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FF0000"/>
                </a:solidFill>
              </a:rPr>
              <a:t>Франція</a:t>
            </a:r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>
          <a:xfrm>
            <a:off x="4097540" y="1307149"/>
            <a:ext cx="6965498" cy="2174454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Поєднайте слово </a:t>
            </a:r>
            <a:r>
              <a:rPr lang="uk-UA" sz="2800" b="1" dirty="0">
                <a:solidFill>
                  <a:srgbClr val="FF0000"/>
                </a:solidFill>
              </a:rPr>
              <a:t>Франція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 з поданими словами. Запишіть ті сполучення слів, які мають переносне значення. Утворіть речення з одним із записаних сполучень</a:t>
            </a:r>
          </a:p>
        </p:txBody>
      </p:sp>
      <p:sp>
        <p:nvSpPr>
          <p:cNvPr id="2" name="Стрелка вправо 1"/>
          <p:cNvSpPr/>
          <p:nvPr/>
        </p:nvSpPr>
        <p:spPr>
          <a:xfrm rot="842472">
            <a:off x="7162502" y="5395017"/>
            <a:ext cx="1556463" cy="7899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20968627">
            <a:off x="7173530" y="4782192"/>
            <a:ext cx="1572388" cy="7463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3323233">
            <a:off x="6136711" y="5591391"/>
            <a:ext cx="654902" cy="6565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 rot="13383890">
            <a:off x="4643184" y="4716129"/>
            <a:ext cx="619885" cy="83229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 rot="10017765" flipV="1">
            <a:off x="3394174" y="5311248"/>
            <a:ext cx="1753464" cy="49658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10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9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21" grpId="0" animBg="1"/>
      <p:bldP spid="2" grpId="0" animBg="1"/>
      <p:bldP spid="20" grpId="0" animBg="1"/>
      <p:bldP spid="32" grpId="0" animBg="1"/>
      <p:bldP spid="33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s://thumbs.dreamstime.com/z/fr%C3%BChlings-mode-paris-art-674380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96"/>
          <a:stretch/>
        </p:blipFill>
        <p:spPr bwMode="auto">
          <a:xfrm>
            <a:off x="4738706" y="1851703"/>
            <a:ext cx="2784554" cy="206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mandry.club/wp-content/uploads/2019/02/france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207" y="2500255"/>
            <a:ext cx="4257834" cy="153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7415" y="222299"/>
            <a:ext cx="7264994" cy="7782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Віртуальна подорож</a:t>
            </a:r>
            <a:endParaRPr lang="ru-RU" b="1" dirty="0"/>
          </a:p>
        </p:txBody>
      </p:sp>
      <p:pic>
        <p:nvPicPr>
          <p:cNvPr id="2050" name="Picture 2" descr="https://upload.wikimedia.org/wikipedia/commons/thumb/7/78/Frantzia_Mapa_Ukr.PNG/250px-Frantzia_Mapa_Uk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99" y="1098649"/>
            <a:ext cx="4424255" cy="3573528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tsikavi-fakty.com.ua/wp-content/uploads/2019/12/eab7c6f28ae5681d71445ab744aa9da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99" y="4479453"/>
            <a:ext cx="4608512" cy="230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одзаголовок 2"/>
          <p:cNvSpPr txBox="1">
            <a:spLocks/>
          </p:cNvSpPr>
          <p:nvPr/>
        </p:nvSpPr>
        <p:spPr>
          <a:xfrm>
            <a:off x="4219823" y="4624518"/>
            <a:ext cx="2511421" cy="8839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Приваблює всіх Ейфелева вежа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6884119" y="4021287"/>
            <a:ext cx="5146627" cy="41591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Зачаровує старовинними замками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4942833" y="1024308"/>
            <a:ext cx="2420864" cy="7444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100" dirty="0">
                <a:solidFill>
                  <a:schemeClr val="accent3">
                    <a:lumMod val="50000"/>
                  </a:schemeClr>
                </a:solidFill>
              </a:rPr>
              <a:t>Франція –  столиця моди</a:t>
            </a:r>
          </a:p>
        </p:txBody>
      </p:sp>
      <p:pic>
        <p:nvPicPr>
          <p:cNvPr id="2" name="Picture 2" descr="https://encrypted-tbn0.gstatic.com/images?q=tbn:ANd9GcTPmmgMNlf1FAToaV3dcTBPSI-_rQwAsptLAOw7Z97llPDHKcVQXhJGwM4_ooWy6wu9_wE&amp;usqp=CA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133" y="116659"/>
            <a:ext cx="3761740" cy="181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7503356" y="1931957"/>
            <a:ext cx="4500024" cy="53719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Луара – найдовша ріка Франції</a:t>
            </a:r>
          </a:p>
        </p:txBody>
      </p:sp>
      <p:pic>
        <p:nvPicPr>
          <p:cNvPr id="2052" name="Picture 4" descr="https://paris-life.info/wp-content/uploads/2017/01/disnaylend-paris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206" y="4479453"/>
            <a:ext cx="4065333" cy="205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одзаголовок 2"/>
          <p:cNvSpPr txBox="1">
            <a:spLocks/>
          </p:cNvSpPr>
          <p:nvPr/>
        </p:nvSpPr>
        <p:spPr>
          <a:xfrm>
            <a:off x="5216548" y="5878634"/>
            <a:ext cx="3025092" cy="7918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Найбільший в Європі </a:t>
            </a:r>
            <a:r>
              <a:rPr lang="uk-UA" sz="2400" b="1" dirty="0" err="1">
                <a:solidFill>
                  <a:schemeClr val="accent3">
                    <a:lumMod val="50000"/>
                  </a:schemeClr>
                </a:solidFill>
              </a:rPr>
              <a:t>Діснейленд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6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 animBg="1"/>
      <p:bldP spid="13" grpId="0" animBg="1"/>
      <p:bldP spid="12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8007" y="333450"/>
            <a:ext cx="10448599" cy="5928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/>
              <a:t>Списуємо вибірково</a:t>
            </a:r>
            <a:endParaRPr lang="ru-RU" sz="40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907455" y="981522"/>
            <a:ext cx="10186090" cy="52417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Прочитайте повідомлення про Францію. Про що ви дізналися вперше. 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410366" y="4210797"/>
            <a:ext cx="11370297" cy="43214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Спишіть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останнє речення тексту.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Підкресліть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слово, вжите в переносному значенні. </a:t>
            </a:r>
          </a:p>
        </p:txBody>
      </p:sp>
      <p:pic>
        <p:nvPicPr>
          <p:cNvPr id="4100" name="Picture 4" descr="https://encrypted-tbn0.gstatic.com/images?q=tbn:ANd9GcSjuhDIWKeufk-OJyCXT2Qrx7oWhttRUzsxFa2-bfEsS1OFaWpKR0yUZodEMx8mEkepXGc&amp;usqp=C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4707835"/>
            <a:ext cx="3281794" cy="1831921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upload.wikimedia.org/wikipedia/commons/thumb/d/d2/USS_Alligator_0844401.jpg/500px-USS_Alligator_0844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311" y="4703482"/>
            <a:ext cx="2639808" cy="1997458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dnipro.libr.dp.ua/image/catalog/Komp_A/RVC/1Ki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35" y="1845618"/>
            <a:ext cx="3409628" cy="1883443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 descr="http://1.bp.blogspot.com/-esgo-VhS5Gg/VFJuZJS2YgI/AAAAAAAAAm8/KqF5TmdpwpU/s1600/bale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879" y="4688281"/>
            <a:ext cx="3167225" cy="2000000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4 клас\01 УКР. МОВА\1 ПОНОМАРЬОВА\02 Значення слова\2026-09-19_2252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69" y="1505697"/>
            <a:ext cx="7343775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20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675" y="332733"/>
            <a:ext cx="9786713" cy="5761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82806"/>
            <a:ext cx="1412971" cy="4321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18</a:t>
            </a:r>
          </a:p>
        </p:txBody>
      </p:sp>
      <p:pic>
        <p:nvPicPr>
          <p:cNvPr id="1026" name="Picture 2" descr="D:\4 клас\01 УКР. МОВА\1 ПОНОМАРЬОВА\02 Значення слова\2026-09-19_2209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1047248"/>
            <a:ext cx="9832053" cy="526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3407437" y="1262187"/>
            <a:ext cx="7869170" cy="324772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Будь  - яке  слово  має …  значення.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Деякі  слова  мають  …  значень.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Однозначне  слово -  це  слово  ….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Багатозначним  називаємо  слово…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Переносне  значення  слова  -  це..</a:t>
            </a:r>
          </a:p>
          <a:p>
            <a:pPr>
              <a:spcBef>
                <a:spcPts val="0"/>
              </a:spcBef>
              <a:buFont typeface="Wingdings" pitchFamily="2" charset="2"/>
              <a:buNone/>
            </a:pPr>
            <a:r>
              <a:rPr lang="uk-UA" b="1" dirty="0">
                <a:solidFill>
                  <a:schemeClr val="accent3">
                    <a:lumMod val="50000"/>
                  </a:schemeClr>
                </a:solidFill>
              </a:rPr>
              <a:t>Основне  лексичне  значення  слова   є 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…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07455" y="397890"/>
            <a:ext cx="10369152" cy="65564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 smtClean="0">
                <a:latin typeface="+mj-lt"/>
              </a:rPr>
              <a:t>Закінчіть  </a:t>
            </a:r>
            <a:r>
              <a:rPr lang="uk-UA" sz="4000" b="1" dirty="0">
                <a:latin typeface="+mj-lt"/>
              </a:rPr>
              <a:t>речення…</a:t>
            </a:r>
            <a:endParaRPr lang="ru-RU" sz="4000" b="1" dirty="0">
              <a:latin typeface="+mj-lt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19422" y="4691769"/>
            <a:ext cx="3672409" cy="129774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французькі слова. Чи знаєте,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що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вони означать?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9152477" y="4726768"/>
            <a:ext cx="2110860" cy="5874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300" b="1" dirty="0" err="1">
                <a:solidFill>
                  <a:schemeClr val="bg1"/>
                </a:solidFill>
              </a:rPr>
              <a:t>оревуар</a:t>
            </a:r>
            <a:endParaRPr lang="uk-UA" sz="3300" b="1" dirty="0">
              <a:solidFill>
                <a:schemeClr val="bg1"/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907591" y="4725767"/>
            <a:ext cx="1918963" cy="5874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300" b="1" dirty="0">
                <a:solidFill>
                  <a:schemeClr val="bg1"/>
                </a:solidFill>
              </a:rPr>
              <a:t>мерсі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701690" y="4758515"/>
            <a:ext cx="2014910" cy="5785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300" b="1" dirty="0">
                <a:solidFill>
                  <a:schemeClr val="bg1"/>
                </a:solidFill>
              </a:rPr>
              <a:t>салют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690105" y="5435480"/>
            <a:ext cx="2014910" cy="5540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300" b="1" dirty="0">
                <a:solidFill>
                  <a:schemeClr val="bg1"/>
                </a:solidFill>
              </a:rPr>
              <a:t>привіт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6907591" y="5435480"/>
            <a:ext cx="1918963" cy="5874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300" b="1" dirty="0">
                <a:solidFill>
                  <a:schemeClr val="bg1"/>
                </a:solidFill>
              </a:rPr>
              <a:t>дякую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8928293" y="5418782"/>
            <a:ext cx="2888340" cy="5874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До побачення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 flipH="1">
            <a:off x="547415" y="1337173"/>
            <a:ext cx="2788254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0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397" y="333450"/>
            <a:ext cx="10965657" cy="6475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Підсумок уроку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203599" y="1125538"/>
            <a:ext cx="7416824" cy="250519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marL="421275" indent="-311706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rgbClr val="002060"/>
                </a:solidFill>
              </a:rPr>
              <a:t>Яку тему вивчали на </a:t>
            </a:r>
            <a:r>
              <a:rPr lang="uk-UA" sz="2800" b="1" dirty="0" err="1">
                <a:solidFill>
                  <a:srgbClr val="002060"/>
                </a:solidFill>
              </a:rPr>
              <a:t>уроці</a:t>
            </a:r>
            <a:r>
              <a:rPr lang="uk-UA" sz="2800" b="1" dirty="0">
                <a:solidFill>
                  <a:srgbClr val="002060"/>
                </a:solidFill>
              </a:rPr>
              <a:t>?</a:t>
            </a:r>
            <a:endParaRPr lang="ru-RU" sz="2800" b="1" dirty="0">
              <a:solidFill>
                <a:srgbClr val="002060"/>
              </a:solidFill>
            </a:endParaRP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rgbClr val="002060"/>
                </a:solidFill>
              </a:rPr>
              <a:t>Що нового дізналися на </a:t>
            </a:r>
            <a:r>
              <a:rPr lang="uk-UA" sz="2800" b="1" dirty="0" err="1">
                <a:solidFill>
                  <a:srgbClr val="002060"/>
                </a:solidFill>
              </a:rPr>
              <a:t>уроці</a:t>
            </a:r>
            <a:r>
              <a:rPr lang="uk-UA" sz="2800" b="1" dirty="0">
                <a:solidFill>
                  <a:srgbClr val="002060"/>
                </a:solidFill>
              </a:rPr>
              <a:t>?</a:t>
            </a: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rgbClr val="002060"/>
                </a:solidFill>
              </a:rPr>
              <a:t>Які цінні думки запам’ятались?</a:t>
            </a:r>
            <a:endParaRPr lang="ru-RU" sz="2800" b="1" dirty="0">
              <a:solidFill>
                <a:srgbClr val="002060"/>
              </a:solidFill>
            </a:endParaRP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rgbClr val="002060"/>
                </a:solidFill>
              </a:rPr>
              <a:t>Який вид роботи було легко виконувати?</a:t>
            </a:r>
          </a:p>
          <a:p>
            <a:pPr marL="421275" indent="-311706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rgbClr val="002060"/>
                </a:solidFill>
              </a:rPr>
              <a:t>Який важко?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76971" y="1413570"/>
            <a:ext cx="9595579" cy="10750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Віртуальну подорож до Франції закінчено. </a:t>
            </a:r>
          </a:p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Чи змінився колір вашої машини-настрою в кінці уроку?   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2" name="Рисунок 11" descr="Картинки по запросу тачки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2830982"/>
            <a:ext cx="2391802" cy="169384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pic>
        <p:nvPicPr>
          <p:cNvPr id="14" name="Рисунок 13" descr="Картинки по запросу маинка жовта малюнок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 b="7267"/>
          <a:stretch/>
        </p:blipFill>
        <p:spPr bwMode="auto">
          <a:xfrm>
            <a:off x="3801241" y="2823012"/>
            <a:ext cx="2189933" cy="169384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pic>
        <p:nvPicPr>
          <p:cNvPr id="15" name="Рисунок 14" descr="Картинки по запросу машина синя малюнок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8" b="7921"/>
          <a:stretch/>
        </p:blipFill>
        <p:spPr bwMode="auto">
          <a:xfrm>
            <a:off x="6318348" y="2830982"/>
            <a:ext cx="2237493" cy="169384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pic>
        <p:nvPicPr>
          <p:cNvPr id="16" name="Рисунок 15" descr="Картинки по запросу машина розовая малюнок мульт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906" y="2709714"/>
            <a:ext cx="2158866" cy="1815117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9106977" y="4653930"/>
            <a:ext cx="2025458" cy="692109"/>
          </a:xfrm>
          <a:prstGeom prst="roundRect">
            <a:avLst/>
          </a:prstGeom>
          <a:solidFill>
            <a:srgbClr val="D935B6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творчість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930427" y="4653928"/>
            <a:ext cx="1998099" cy="692109"/>
          </a:xfrm>
          <a:prstGeom prst="round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рішучість</a:t>
            </a:r>
            <a:endParaRPr lang="uk-U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859221" y="4674053"/>
            <a:ext cx="2896962" cy="692109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працьовитість</a:t>
            </a: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6318348" y="4653929"/>
            <a:ext cx="2417171" cy="69210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старанність</a:t>
            </a:r>
          </a:p>
        </p:txBody>
      </p:sp>
    </p:spTree>
    <p:extLst>
      <p:ext uri="{BB962C8B-B14F-4D97-AF65-F5344CB8AC3E}">
        <p14:creationId xmlns:p14="http://schemas.microsoft.com/office/powerpoint/2010/main" val="287389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0" grpId="0" animBg="1"/>
      <p:bldP spid="11" grpId="0" animBg="1"/>
      <p:bldP spid="13" grpId="0" animBg="1"/>
      <p:bldP spid="1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429</Words>
  <Application>Microsoft Office PowerPoint</Application>
  <PresentationFormat>Произвольный</PresentationFormat>
  <Paragraphs>95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Налаштування на урок</vt:lpstr>
      <vt:lpstr>Перевірка домашнього завдання</vt:lpstr>
      <vt:lpstr>Презентация PowerPoint</vt:lpstr>
      <vt:lpstr>Презентация PowerPoint</vt:lpstr>
      <vt:lpstr>Мотивація навчальної діяльності</vt:lpstr>
      <vt:lpstr>Презентация PowerPoint</vt:lpstr>
      <vt:lpstr>Кожне слово щось означає, має своє лексичне значення </vt:lpstr>
      <vt:lpstr>Досліджуємо</vt:lpstr>
      <vt:lpstr>Знайомимось</vt:lpstr>
      <vt:lpstr>Віртуальна подорож</vt:lpstr>
      <vt:lpstr>Списуємо вибірково</vt:lpstr>
      <vt:lpstr>Домашнє завдання</vt:lpstr>
      <vt:lpstr>Презентация PowerPoint</vt:lpstr>
      <vt:lpstr>Підсумок уроку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14</cp:revision>
  <dcterms:created xsi:type="dcterms:W3CDTF">2025-08-27T14:01:18Z</dcterms:created>
  <dcterms:modified xsi:type="dcterms:W3CDTF">2026-09-21T09:15:33Z</dcterms:modified>
</cp:coreProperties>
</file>