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4"/>
  </p:notesMasterIdLst>
  <p:sldIdLst>
    <p:sldId id="282" r:id="rId2"/>
    <p:sldId id="872" r:id="rId3"/>
    <p:sldId id="873" r:id="rId4"/>
    <p:sldId id="286" r:id="rId5"/>
    <p:sldId id="881" r:id="rId6"/>
    <p:sldId id="828" r:id="rId7"/>
    <p:sldId id="883" r:id="rId8"/>
    <p:sldId id="880" r:id="rId9"/>
    <p:sldId id="884" r:id="rId10"/>
    <p:sldId id="863" r:id="rId11"/>
    <p:sldId id="879" r:id="rId12"/>
    <p:sldId id="866" r:id="rId13"/>
  </p:sldIdLst>
  <p:sldSz cx="12184063" cy="6859588"/>
  <p:notesSz cx="6858000" cy="9144000"/>
  <p:defaultTextStyle>
    <a:defPPr>
      <a:defRPr lang="ru-RU"/>
    </a:defPPr>
    <a:lvl1pPr marL="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7695" autoAdjust="0"/>
  </p:normalViewPr>
  <p:slideViewPr>
    <p:cSldViewPr>
      <p:cViewPr>
        <p:scale>
          <a:sx n="90" d="100"/>
          <a:sy n="90" d="100"/>
        </p:scale>
        <p:origin x="-462" y="-54"/>
      </p:cViewPr>
      <p:guideLst>
        <p:guide orient="horz" pos="2161"/>
        <p:guide pos="38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9AA968-9F58-4A6E-B11C-582CA574AD65}" type="doc">
      <dgm:prSet loTypeId="urn:microsoft.com/office/officeart/2005/8/layout/hList6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17FCBCD0-5166-44EF-A995-697AB50FC98B}">
      <dgm:prSet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uk-UA" sz="2800" b="1" dirty="0" smtClean="0">
              <a:solidFill>
                <a:schemeClr val="bg1"/>
              </a:solidFill>
            </a:rPr>
            <a:t>ОБЧИСЛЕННЯ ЗНАЧЕННЯ ВИРАЗІВ</a:t>
          </a:r>
          <a:endParaRPr lang="ru-RU" sz="2800" b="1" dirty="0">
            <a:solidFill>
              <a:schemeClr val="bg1"/>
            </a:solidFill>
          </a:endParaRPr>
        </a:p>
      </dgm:t>
    </dgm:pt>
    <dgm:pt modelId="{5DA8E561-7845-4F5E-8BAA-7476E17DE152}" type="parTrans" cxnId="{61173E0E-C7CE-4D50-8A41-FB11AB1EF1A9}">
      <dgm:prSet/>
      <dgm:spPr/>
      <dgm:t>
        <a:bodyPr/>
        <a:lstStyle/>
        <a:p>
          <a:endParaRPr lang="ru-RU"/>
        </a:p>
      </dgm:t>
    </dgm:pt>
    <dgm:pt modelId="{51DA5559-1D76-4E84-9E22-8C1484394DD0}" type="sibTrans" cxnId="{61173E0E-C7CE-4D50-8A41-FB11AB1EF1A9}">
      <dgm:prSet/>
      <dgm:spPr/>
      <dgm:t>
        <a:bodyPr/>
        <a:lstStyle/>
        <a:p>
          <a:endParaRPr lang="ru-RU"/>
        </a:p>
      </dgm:t>
    </dgm:pt>
    <dgm:pt modelId="{BC7931E8-86A7-44AD-A246-C659A84EF1D0}">
      <dgm:prSet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b="1" dirty="0" smtClean="0"/>
            <a:t>РОЗВ’ЯЗУВАН-НЯ </a:t>
          </a:r>
          <a:r>
            <a:rPr lang="ru-RU" sz="2800" b="1" dirty="0" err="1" smtClean="0"/>
            <a:t>ЗАДАЧі</a:t>
          </a:r>
          <a:endParaRPr lang="uk-UA" sz="2800" b="1" dirty="0">
            <a:solidFill>
              <a:schemeClr val="bg1"/>
            </a:solidFill>
          </a:endParaRPr>
        </a:p>
      </dgm:t>
    </dgm:pt>
    <dgm:pt modelId="{F78F4AAA-2F15-475F-922E-F959D1C7547E}" type="parTrans" cxnId="{1256F933-2110-4277-86C1-A231C153A6C9}">
      <dgm:prSet/>
      <dgm:spPr/>
      <dgm:t>
        <a:bodyPr/>
        <a:lstStyle/>
        <a:p>
          <a:endParaRPr lang="ru-RU"/>
        </a:p>
      </dgm:t>
    </dgm:pt>
    <dgm:pt modelId="{46BA457C-7EE8-4DE0-8B1E-DA724D446462}" type="sibTrans" cxnId="{1256F933-2110-4277-86C1-A231C153A6C9}">
      <dgm:prSet/>
      <dgm:spPr/>
      <dgm:t>
        <a:bodyPr/>
        <a:lstStyle/>
        <a:p>
          <a:endParaRPr lang="ru-RU"/>
        </a:p>
      </dgm:t>
    </dgm:pt>
    <dgm:pt modelId="{6115EC9A-5D0A-49BC-89B0-C823DAA39B65}">
      <dgm:prSet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b="1" dirty="0" smtClean="0"/>
            <a:t>МНОЖЕННЯ ПИСЬМОВИМ СПОСОБОМ («у стовпчик») </a:t>
          </a:r>
          <a:endParaRPr lang="ru-RU" sz="2800" b="1" dirty="0">
            <a:solidFill>
              <a:schemeClr val="bg1"/>
            </a:solidFill>
          </a:endParaRPr>
        </a:p>
      </dgm:t>
    </dgm:pt>
    <dgm:pt modelId="{A4FE801B-8756-4E15-A4D7-1BF852671781}" type="parTrans" cxnId="{AE6A85AA-C1E7-4CC6-AD76-7491E08E3E96}">
      <dgm:prSet/>
      <dgm:spPr/>
      <dgm:t>
        <a:bodyPr/>
        <a:lstStyle/>
        <a:p>
          <a:endParaRPr lang="ru-RU"/>
        </a:p>
      </dgm:t>
    </dgm:pt>
    <dgm:pt modelId="{626858F5-C7D4-4A07-AB22-3CCF0B1FAB8F}" type="sibTrans" cxnId="{AE6A85AA-C1E7-4CC6-AD76-7491E08E3E96}">
      <dgm:prSet/>
      <dgm:spPr/>
      <dgm:t>
        <a:bodyPr/>
        <a:lstStyle/>
        <a:p>
          <a:endParaRPr lang="ru-RU"/>
        </a:p>
      </dgm:t>
    </dgm:pt>
    <dgm:pt modelId="{B8BDD424-9492-4512-80FF-938BF7CFE1AC}">
      <dgm:prSet custT="1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400" b="1" dirty="0" smtClean="0"/>
            <a:t>РОБОТА З ОДИНИЦЯМИ ЧАСУ. ВИЗНАЧЕННЯ ЧАСУ ЗА ГОДИННИКОМ (</a:t>
          </a:r>
          <a:r>
            <a:rPr lang="ru-RU" sz="2400" b="1" dirty="0" err="1" smtClean="0"/>
            <a:t>електронним</a:t>
          </a:r>
          <a:r>
            <a:rPr lang="ru-RU" sz="2400" b="1" dirty="0" smtClean="0"/>
            <a:t>)</a:t>
          </a:r>
          <a:endParaRPr lang="ru-RU" sz="2400" b="1" dirty="0">
            <a:solidFill>
              <a:schemeClr val="bg1"/>
            </a:solidFill>
          </a:endParaRPr>
        </a:p>
      </dgm:t>
    </dgm:pt>
    <dgm:pt modelId="{9C4AEB6D-170E-4FA1-996A-D5B2176042C0}" type="parTrans" cxnId="{23143B07-9FAC-47C8-A13D-B50BD72BCA06}">
      <dgm:prSet/>
      <dgm:spPr/>
      <dgm:t>
        <a:bodyPr/>
        <a:lstStyle/>
        <a:p>
          <a:endParaRPr lang="ru-RU"/>
        </a:p>
      </dgm:t>
    </dgm:pt>
    <dgm:pt modelId="{46CD9F72-CA7A-48F6-8E67-73B59B19B81F}" type="sibTrans" cxnId="{23143B07-9FAC-47C8-A13D-B50BD72BCA06}">
      <dgm:prSet/>
      <dgm:spPr/>
      <dgm:t>
        <a:bodyPr/>
        <a:lstStyle/>
        <a:p>
          <a:endParaRPr lang="ru-RU"/>
        </a:p>
      </dgm:t>
    </dgm:pt>
    <dgm:pt modelId="{6408D3F1-0C0E-4F5D-B5D5-053E6D4B4C50}" type="pres">
      <dgm:prSet presAssocID="{289AA968-9F58-4A6E-B11C-582CA574AD6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128CD1A-1E54-41AB-ABBF-267B83BF69D9}" type="pres">
      <dgm:prSet presAssocID="{B8BDD424-9492-4512-80FF-938BF7CFE1AC}" presName="node" presStyleLbl="node1" presStyleIdx="0" presStyleCnt="4" custScaleX="150438" custLinFactX="465367" custLinFactNeighborX="500000" custLinFactNeighborY="-4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BD397D-046F-40AA-B079-23418C3C10A6}" type="pres">
      <dgm:prSet presAssocID="{46CD9F72-CA7A-48F6-8E67-73B59B19B81F}" presName="sibTrans" presStyleCnt="0"/>
      <dgm:spPr/>
    </dgm:pt>
    <dgm:pt modelId="{00E23834-4C97-4BAD-9028-AA93134EBB29}" type="pres">
      <dgm:prSet presAssocID="{6115EC9A-5D0A-49BC-89B0-C823DAA39B65}" presName="node" presStyleLbl="node1" presStyleIdx="1" presStyleCnt="4" custScaleX="152777" custLinFactX="-142472" custLinFactNeighborX="-200000" custLinFactNeighborY="-4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76FB75-3E41-41EA-914C-4542E25630F3}" type="pres">
      <dgm:prSet presAssocID="{626858F5-C7D4-4A07-AB22-3CCF0B1FAB8F}" presName="sibTrans" presStyleCnt="0"/>
      <dgm:spPr/>
    </dgm:pt>
    <dgm:pt modelId="{8C93B566-6306-40C5-A3D5-B84E788E517B}" type="pres">
      <dgm:prSet presAssocID="{17FCBCD0-5166-44EF-A995-697AB50FC98B}" presName="node" presStyleLbl="node1" presStyleIdx="2" presStyleCnt="4" custScaleX="149812" custLinFactX="-144330" custLinFactNeighborX="-200000" custLinFactNeighborY="-4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E8D5E2-E5AE-41CC-80D3-5A0016AFADCC}" type="pres">
      <dgm:prSet presAssocID="{51DA5559-1D76-4E84-9E22-8C1484394DD0}" presName="sibTrans" presStyleCnt="0"/>
      <dgm:spPr/>
    </dgm:pt>
    <dgm:pt modelId="{D2B473EA-0294-46C9-BEB1-B63C89DB6F91}" type="pres">
      <dgm:prSet presAssocID="{BC7931E8-86A7-44AD-A246-C659A84EF1D0}" presName="node" presStyleLbl="node1" presStyleIdx="3" presStyleCnt="4" custScaleX="146640" custLinFactX="-144175" custLinFactNeighborX="-200000" custLinFactNeighborY="-4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BA305DF-F2D1-469F-A188-E615459E2DD9}" type="presOf" srcId="{6115EC9A-5D0A-49BC-89B0-C823DAA39B65}" destId="{00E23834-4C97-4BAD-9028-AA93134EBB29}" srcOrd="0" destOrd="0" presId="urn:microsoft.com/office/officeart/2005/8/layout/hList6"/>
    <dgm:cxn modelId="{AE6A85AA-C1E7-4CC6-AD76-7491E08E3E96}" srcId="{289AA968-9F58-4A6E-B11C-582CA574AD65}" destId="{6115EC9A-5D0A-49BC-89B0-C823DAA39B65}" srcOrd="1" destOrd="0" parTransId="{A4FE801B-8756-4E15-A4D7-1BF852671781}" sibTransId="{626858F5-C7D4-4A07-AB22-3CCF0B1FAB8F}"/>
    <dgm:cxn modelId="{1256F933-2110-4277-86C1-A231C153A6C9}" srcId="{289AA968-9F58-4A6E-B11C-582CA574AD65}" destId="{BC7931E8-86A7-44AD-A246-C659A84EF1D0}" srcOrd="3" destOrd="0" parTransId="{F78F4AAA-2F15-475F-922E-F959D1C7547E}" sibTransId="{46BA457C-7EE8-4DE0-8B1E-DA724D446462}"/>
    <dgm:cxn modelId="{5D06D076-AA30-444E-81CD-7C3D8E16BEDD}" type="presOf" srcId="{B8BDD424-9492-4512-80FF-938BF7CFE1AC}" destId="{D128CD1A-1E54-41AB-ABBF-267B83BF69D9}" srcOrd="0" destOrd="0" presId="urn:microsoft.com/office/officeart/2005/8/layout/hList6"/>
    <dgm:cxn modelId="{5CDAA885-2502-456B-888F-86EAEC823115}" type="presOf" srcId="{17FCBCD0-5166-44EF-A995-697AB50FC98B}" destId="{8C93B566-6306-40C5-A3D5-B84E788E517B}" srcOrd="0" destOrd="0" presId="urn:microsoft.com/office/officeart/2005/8/layout/hList6"/>
    <dgm:cxn modelId="{A7E97C1C-AF6F-4389-8A70-9488635D44AA}" type="presOf" srcId="{BC7931E8-86A7-44AD-A246-C659A84EF1D0}" destId="{D2B473EA-0294-46C9-BEB1-B63C89DB6F91}" srcOrd="0" destOrd="0" presId="urn:microsoft.com/office/officeart/2005/8/layout/hList6"/>
    <dgm:cxn modelId="{2BB2753D-7677-45FC-BD9A-A055991F4404}" type="presOf" srcId="{289AA968-9F58-4A6E-B11C-582CA574AD65}" destId="{6408D3F1-0C0E-4F5D-B5D5-053E6D4B4C50}" srcOrd="0" destOrd="0" presId="urn:microsoft.com/office/officeart/2005/8/layout/hList6"/>
    <dgm:cxn modelId="{61173E0E-C7CE-4D50-8A41-FB11AB1EF1A9}" srcId="{289AA968-9F58-4A6E-B11C-582CA574AD65}" destId="{17FCBCD0-5166-44EF-A995-697AB50FC98B}" srcOrd="2" destOrd="0" parTransId="{5DA8E561-7845-4F5E-8BAA-7476E17DE152}" sibTransId="{51DA5559-1D76-4E84-9E22-8C1484394DD0}"/>
    <dgm:cxn modelId="{23143B07-9FAC-47C8-A13D-B50BD72BCA06}" srcId="{289AA968-9F58-4A6E-B11C-582CA574AD65}" destId="{B8BDD424-9492-4512-80FF-938BF7CFE1AC}" srcOrd="0" destOrd="0" parTransId="{9C4AEB6D-170E-4FA1-996A-D5B2176042C0}" sibTransId="{46CD9F72-CA7A-48F6-8E67-73B59B19B81F}"/>
    <dgm:cxn modelId="{69E273D6-FC6E-4B04-9AC8-FC3832C4333D}" type="presParOf" srcId="{6408D3F1-0C0E-4F5D-B5D5-053E6D4B4C50}" destId="{D128CD1A-1E54-41AB-ABBF-267B83BF69D9}" srcOrd="0" destOrd="0" presId="urn:microsoft.com/office/officeart/2005/8/layout/hList6"/>
    <dgm:cxn modelId="{D9600C9C-0EAD-4D15-87C3-EDFDF1A5DD80}" type="presParOf" srcId="{6408D3F1-0C0E-4F5D-B5D5-053E6D4B4C50}" destId="{ECBD397D-046F-40AA-B079-23418C3C10A6}" srcOrd="1" destOrd="0" presId="urn:microsoft.com/office/officeart/2005/8/layout/hList6"/>
    <dgm:cxn modelId="{B70D6CEE-6637-41E6-9B3A-0FAF7F3A3717}" type="presParOf" srcId="{6408D3F1-0C0E-4F5D-B5D5-053E6D4B4C50}" destId="{00E23834-4C97-4BAD-9028-AA93134EBB29}" srcOrd="2" destOrd="0" presId="urn:microsoft.com/office/officeart/2005/8/layout/hList6"/>
    <dgm:cxn modelId="{7BE1A9B5-A942-4785-AE3E-68E88B006EC8}" type="presParOf" srcId="{6408D3F1-0C0E-4F5D-B5D5-053E6D4B4C50}" destId="{8876FB75-3E41-41EA-914C-4542E25630F3}" srcOrd="3" destOrd="0" presId="urn:microsoft.com/office/officeart/2005/8/layout/hList6"/>
    <dgm:cxn modelId="{1FBC6E4A-21F2-4BF4-8D83-73FDFAD90F18}" type="presParOf" srcId="{6408D3F1-0C0E-4F5D-B5D5-053E6D4B4C50}" destId="{8C93B566-6306-40C5-A3D5-B84E788E517B}" srcOrd="4" destOrd="0" presId="urn:microsoft.com/office/officeart/2005/8/layout/hList6"/>
    <dgm:cxn modelId="{8992CE1B-F086-41BA-9C4C-39D9D6391CE1}" type="presParOf" srcId="{6408D3F1-0C0E-4F5D-B5D5-053E6D4B4C50}" destId="{B4E8D5E2-E5AE-41CC-80D3-5A0016AFADCC}" srcOrd="5" destOrd="0" presId="urn:microsoft.com/office/officeart/2005/8/layout/hList6"/>
    <dgm:cxn modelId="{39A03257-633E-4574-8F06-9149194EABE1}" type="presParOf" srcId="{6408D3F1-0C0E-4F5D-B5D5-053E6D4B4C50}" destId="{D2B473EA-0294-46C9-BEB1-B63C89DB6F91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28CD1A-1E54-41AB-ABBF-267B83BF69D9}">
      <dsp:nvSpPr>
        <dsp:cNvPr id="0" name=""/>
        <dsp:cNvSpPr/>
      </dsp:nvSpPr>
      <dsp:spPr>
        <a:xfrm rot="16200000">
          <a:off x="7459400" y="817818"/>
          <a:ext cx="4273486" cy="2637849"/>
        </a:xfrm>
        <a:prstGeom prst="flowChartManualOperation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РОБОТА З ОДИНИЦЯМИ ЧАСУ. ВИЗНАЧЕННЯ ЧАСУ ЗА ГОДИННИКОМ (</a:t>
          </a:r>
          <a:r>
            <a:rPr lang="ru-RU" sz="2400" b="1" kern="1200" dirty="0" err="1" smtClean="0"/>
            <a:t>електронним</a:t>
          </a:r>
          <a:r>
            <a:rPr lang="ru-RU" sz="2400" b="1" kern="1200" dirty="0" smtClean="0"/>
            <a:t>)</a:t>
          </a:r>
          <a:endParaRPr lang="ru-RU" sz="2400" b="1" kern="1200" dirty="0">
            <a:solidFill>
              <a:schemeClr val="bg1"/>
            </a:solidFill>
          </a:endParaRPr>
        </a:p>
      </dsp:txBody>
      <dsp:txXfrm rot="5400000">
        <a:off x="8277219" y="854696"/>
        <a:ext cx="2637849" cy="2564092"/>
      </dsp:txXfrm>
    </dsp:sp>
    <dsp:sp modelId="{00E23834-4C97-4BAD-9028-AA93134EBB29}">
      <dsp:nvSpPr>
        <dsp:cNvPr id="0" name=""/>
        <dsp:cNvSpPr/>
      </dsp:nvSpPr>
      <dsp:spPr>
        <a:xfrm rot="16200000">
          <a:off x="-786287" y="797311"/>
          <a:ext cx="4273486" cy="2678862"/>
        </a:xfrm>
        <a:prstGeom prst="flowChartManualOperation">
          <a:avLst/>
        </a:prstGeom>
        <a:solidFill>
          <a:schemeClr val="accent2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МНОЖЕННЯ ПИСЬМОВИМ СПОСОБОМ («у стовпчик») </a:t>
          </a:r>
          <a:endParaRPr lang="ru-RU" sz="2800" b="1" kern="1200" dirty="0">
            <a:solidFill>
              <a:schemeClr val="bg1"/>
            </a:solidFill>
          </a:endParaRPr>
        </a:p>
      </dsp:txBody>
      <dsp:txXfrm rot="5400000">
        <a:off x="11025" y="854696"/>
        <a:ext cx="2678862" cy="2564092"/>
      </dsp:txXfrm>
    </dsp:sp>
    <dsp:sp modelId="{8C93B566-6306-40C5-A3D5-B84E788E517B}">
      <dsp:nvSpPr>
        <dsp:cNvPr id="0" name=""/>
        <dsp:cNvSpPr/>
      </dsp:nvSpPr>
      <dsp:spPr>
        <a:xfrm rot="16200000">
          <a:off x="1965508" y="823306"/>
          <a:ext cx="4273486" cy="2626872"/>
        </a:xfrm>
        <a:prstGeom prst="flowChartManualOperation">
          <a:avLst/>
        </a:prstGeom>
        <a:solidFill>
          <a:schemeClr val="accent3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b="1" kern="1200" dirty="0" smtClean="0">
              <a:solidFill>
                <a:schemeClr val="bg1"/>
              </a:solidFill>
            </a:rPr>
            <a:t>ОБЧИСЛЕННЯ ЗНАЧЕННЯ ВИРАЗІВ</a:t>
          </a:r>
          <a:endParaRPr lang="ru-RU" sz="2800" b="1" kern="1200" dirty="0">
            <a:solidFill>
              <a:schemeClr val="bg1"/>
            </a:solidFill>
          </a:endParaRPr>
        </a:p>
      </dsp:txBody>
      <dsp:txXfrm rot="5400000">
        <a:off x="2788815" y="854696"/>
        <a:ext cx="2626872" cy="2564092"/>
      </dsp:txXfrm>
    </dsp:sp>
    <dsp:sp modelId="{D2B473EA-0294-46C9-BEB1-B63C89DB6F91}">
      <dsp:nvSpPr>
        <dsp:cNvPr id="0" name=""/>
        <dsp:cNvSpPr/>
      </dsp:nvSpPr>
      <dsp:spPr>
        <a:xfrm rot="16200000">
          <a:off x="4698797" y="851116"/>
          <a:ext cx="4273486" cy="2571253"/>
        </a:xfrm>
        <a:prstGeom prst="flowChartManualOperation">
          <a:avLst/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РОЗВ’ЯЗУВАН-НЯ </a:t>
          </a:r>
          <a:r>
            <a:rPr lang="ru-RU" sz="2800" b="1" kern="1200" dirty="0" err="1" smtClean="0"/>
            <a:t>ЗАДАЧі</a:t>
          </a:r>
          <a:endParaRPr lang="uk-UA" sz="2800" b="1" kern="1200" dirty="0">
            <a:solidFill>
              <a:schemeClr val="bg1"/>
            </a:solidFill>
          </a:endParaRPr>
        </a:p>
      </dsp:txBody>
      <dsp:txXfrm rot="5400000">
        <a:off x="5549914" y="854696"/>
        <a:ext cx="2571253" cy="25640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83D0F-16AD-4207-BA1B-9AA45B8CA75D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6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F4673B-B7F4-4A21-9006-118821B4F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948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3805" y="2130919"/>
            <a:ext cx="10356454" cy="147036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7610" y="3887100"/>
            <a:ext cx="8528844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2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6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0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4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84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25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566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7696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457" y="4407921"/>
            <a:ext cx="10356454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457" y="2907387"/>
            <a:ext cx="10356454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06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13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22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627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03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440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847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254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254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203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3566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9116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535469"/>
            <a:ext cx="5383410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203" y="2175379"/>
            <a:ext cx="5383410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89335" y="1535469"/>
            <a:ext cx="5385525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89335" y="2175379"/>
            <a:ext cx="5385525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8536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065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9211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4" y="273113"/>
            <a:ext cx="4008473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3630" y="273114"/>
            <a:ext cx="6811230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204" y="1435433"/>
            <a:ext cx="4008473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3901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8162" y="4801712"/>
            <a:ext cx="731043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8162" y="612917"/>
            <a:ext cx="731043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068" indent="0">
              <a:buNone/>
              <a:defRPr sz="3300"/>
            </a:lvl2pPr>
            <a:lvl3pPr marL="1088136" indent="0">
              <a:buNone/>
              <a:defRPr sz="2900"/>
            </a:lvl3pPr>
            <a:lvl4pPr marL="1632204" indent="0">
              <a:buNone/>
              <a:defRPr sz="2400"/>
            </a:lvl4pPr>
            <a:lvl5pPr marL="2176272" indent="0">
              <a:buNone/>
              <a:defRPr sz="2400"/>
            </a:lvl5pPr>
            <a:lvl6pPr marL="2720340" indent="0">
              <a:buNone/>
              <a:defRPr sz="2400"/>
            </a:lvl6pPr>
            <a:lvl7pPr marL="3264408" indent="0">
              <a:buNone/>
              <a:defRPr sz="2400"/>
            </a:lvl7pPr>
            <a:lvl8pPr marL="3808476" indent="0">
              <a:buNone/>
              <a:defRPr sz="2400"/>
            </a:lvl8pPr>
            <a:lvl9pPr marL="4352544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8162" y="5368581"/>
            <a:ext cx="731043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2020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5682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3446" y="274702"/>
            <a:ext cx="2741414" cy="58528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203" y="274702"/>
            <a:ext cx="8021175" cy="58528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2944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3" y="274701"/>
            <a:ext cx="10965657" cy="1143265"/>
          </a:xfrm>
          <a:prstGeom prst="rect">
            <a:avLst/>
          </a:prstGeom>
        </p:spPr>
        <p:txBody>
          <a:bodyPr vert="horz" lIns="108814" tIns="54407" rIns="108814" bIns="54407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600571"/>
            <a:ext cx="10965657" cy="4527011"/>
          </a:xfrm>
          <a:prstGeom prst="rect">
            <a:avLst/>
          </a:prstGeom>
        </p:spPr>
        <p:txBody>
          <a:bodyPr vert="horz" lIns="108814" tIns="54407" rIns="108814" bIns="54407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203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6B65A-C128-4DF6-9DC2-5A7C37140CA0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2888" y="6357822"/>
            <a:ext cx="3858287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1912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244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push dir="u"/>
  </p:transition>
  <p:timing>
    <p:tnLst>
      <p:par>
        <p:cTn id="1" dur="indefinite" restart="never" nodeType="tmRoot"/>
      </p:par>
    </p:tnLst>
  </p:timing>
  <p:txStyles>
    <p:titleStyle>
      <a:lvl1pPr algn="ctr" defTabSz="1088136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051" indent="-408051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111" indent="-340043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17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23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8306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2374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6442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051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457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06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13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20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6272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034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440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847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254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8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7.png"/><Relationship Id="rId5" Type="http://schemas.openxmlformats.org/officeDocument/2006/relationships/image" Target="../media/image12.png"/><Relationship Id="rId10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49366" y="981522"/>
            <a:ext cx="9467201" cy="1938978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lvl="0" algn="ctr"/>
            <a:r>
              <a:rPr lang="uk-UA" sz="4000" b="1" dirty="0">
                <a:solidFill>
                  <a:srgbClr val="7030A0"/>
                </a:solidFill>
              </a:rPr>
              <a:t>Множення у </a:t>
            </a:r>
            <a:r>
              <a:rPr lang="uk-UA" sz="4000" b="1" dirty="0" smtClean="0">
                <a:solidFill>
                  <a:srgbClr val="7030A0"/>
                </a:solidFill>
              </a:rPr>
              <a:t>стовпчик одноцифрового числа на трицифрове. Арифметичні дії </a:t>
            </a:r>
            <a:r>
              <a:rPr lang="uk-UA" sz="4000" b="1" dirty="0">
                <a:solidFill>
                  <a:srgbClr val="7030A0"/>
                </a:solidFill>
              </a:rPr>
              <a:t>з одиницями часу</a:t>
            </a:r>
            <a:endParaRPr lang="ru-RU" sz="4000" b="1" dirty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416418" y="3789834"/>
            <a:ext cx="3500149" cy="1938978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2400" b="1" dirty="0">
                <a:solidFill>
                  <a:srgbClr val="7030A0"/>
                </a:solidFill>
              </a:rPr>
              <a:t>Математика</a:t>
            </a:r>
            <a:endParaRPr lang="en-US" sz="2400" b="1" dirty="0">
              <a:solidFill>
                <a:srgbClr val="7030A0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4</a:t>
            </a:r>
            <a:r>
              <a:rPr lang="en-US" sz="2400" b="1" dirty="0" smtClean="0">
                <a:solidFill>
                  <a:srgbClr val="7030A0"/>
                </a:solidFill>
              </a:rPr>
              <a:t> </a:t>
            </a:r>
            <a:r>
              <a:rPr lang="uk-UA" sz="2400" b="1" dirty="0">
                <a:solidFill>
                  <a:srgbClr val="7030A0"/>
                </a:solidFill>
              </a:rPr>
              <a:t>клас</a:t>
            </a:r>
          </a:p>
          <a:p>
            <a:pPr algn="ctr"/>
            <a:r>
              <a:rPr lang="uk-UA" sz="2400" b="1" i="1" dirty="0">
                <a:solidFill>
                  <a:srgbClr val="7030A0"/>
                </a:solidFill>
              </a:rPr>
              <a:t>Розділ </a:t>
            </a:r>
            <a:r>
              <a:rPr lang="uk-UA" sz="2400" b="1" i="1" dirty="0" smtClean="0">
                <a:solidFill>
                  <a:srgbClr val="7030A0"/>
                </a:solidFill>
              </a:rPr>
              <a:t>1. </a:t>
            </a:r>
            <a:r>
              <a:rPr lang="uk-UA" sz="2400" b="1" dirty="0" smtClean="0">
                <a:solidFill>
                  <a:srgbClr val="7030A0"/>
                </a:solidFill>
              </a:rPr>
              <a:t>Повторення вивченого в 3 класі</a:t>
            </a:r>
            <a:endParaRPr lang="uk-UA" sz="2400" b="1" dirty="0">
              <a:solidFill>
                <a:schemeClr val="bg1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Урок 10</a:t>
            </a:r>
            <a:endParaRPr lang="uk-UA" sz="2400" b="1" dirty="0">
              <a:solidFill>
                <a:srgbClr val="7030A0"/>
              </a:solidFill>
            </a:endParaRPr>
          </a:p>
        </p:txBody>
      </p:sp>
      <p:pic>
        <p:nvPicPr>
          <p:cNvPr id="3074" name="Picture 2" descr="D:\Картинки до тестів\!!! Учні\_free_2024-01-20-22-09-20_0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366" y="3145816"/>
            <a:ext cx="2736304" cy="2736304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46120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315408" y="1485578"/>
            <a:ext cx="8827231" cy="684234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108814" tIns="54407" rIns="108814" bIns="54407" rtlCol="0" anchor="ctr"/>
          <a:lstStyle/>
          <a:p>
            <a:pPr algn="ctr"/>
            <a:r>
              <a:rPr lang="uk-UA" sz="3200" b="1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Оберіть </a:t>
            </a:r>
            <a:r>
              <a:rPr lang="uk-UA" sz="3200" b="1" dirty="0" err="1">
                <a:solidFill>
                  <a:srgbClr val="7030A0"/>
                </a:solidFill>
                <a:cs typeface="Times New Roman" panose="02020603050405020304" pitchFamily="18" charset="0"/>
              </a:rPr>
              <a:t>смайлика</a:t>
            </a:r>
            <a:r>
              <a:rPr lang="uk-UA" sz="3200" b="1" dirty="0">
                <a:solidFill>
                  <a:srgbClr val="7030A0"/>
                </a:solidFill>
                <a:cs typeface="Times New Roman" panose="02020603050405020304" pitchFamily="18" charset="0"/>
              </a:rPr>
              <a:t> свого настрою</a:t>
            </a:r>
            <a:endParaRPr lang="ru-RU" sz="3200" b="1" dirty="0">
              <a:solidFill>
                <a:srgbClr val="7030A0"/>
              </a:solidFill>
              <a:cs typeface="Times New Roman" panose="02020603050405020304" pitchFamily="18" charset="0"/>
            </a:endParaRPr>
          </a:p>
        </p:txBody>
      </p:sp>
      <p:pic>
        <p:nvPicPr>
          <p:cNvPr id="7" name="Picture 2" descr="https://www.equilibrium-oakville.com/s/img/emotionhead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447" y="2493690"/>
            <a:ext cx="10517640" cy="2516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>
            <a:off x="763440" y="549474"/>
            <a:ext cx="10517640" cy="684234"/>
          </a:xfrm>
          <a:prstGeom prst="round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08814" tIns="54407" rIns="108814" bIns="54407" rtlCol="0" anchor="ctr"/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Рефлексія </a:t>
            </a:r>
            <a:endParaRPr lang="ru-RU" sz="4000" b="1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7795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2" y="5950074"/>
            <a:ext cx="1267493" cy="909514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900" b="1" dirty="0" smtClean="0">
                <a:solidFill>
                  <a:schemeClr val="bg1"/>
                </a:solidFill>
              </a:rPr>
              <a:t>Ст.21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37203" y="549474"/>
            <a:ext cx="10108647" cy="833864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Перевірка домашнього завдання</a:t>
            </a:r>
          </a:p>
        </p:txBody>
      </p:sp>
      <p:pic>
        <p:nvPicPr>
          <p:cNvPr id="8" name="Picture 2" descr="D:\Картинки до тестів\!!! Учні\634ce2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8822" y="3695064"/>
            <a:ext cx="1741451" cy="2709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:\4 клас\3 МАТЕМАТИКА\1 Листопад\1 Повторення вивченого в 3 кл\2026-09-10_14152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202" y="1557585"/>
            <a:ext cx="10108647" cy="2047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88907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233088" y="599705"/>
            <a:ext cx="9886706" cy="7078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План уроку</a:t>
            </a: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1793039573"/>
              </p:ext>
            </p:extLst>
          </p:nvPr>
        </p:nvGraphicFramePr>
        <p:xfrm>
          <a:off x="649570" y="1577826"/>
          <a:ext cx="10915068" cy="4273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234181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4 клас\3 МАТЕМАТИКА\1 Листопад\1 Повторення вивченого в 3 кл\2026-09-11_2114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059" y="1375556"/>
            <a:ext cx="1781249" cy="2846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D:\4 клас\3 МАТЕМАТИКА\1 Листопад\1 Повторення вивченого в 3 кл\2026-09-11_21143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9823" y="1367918"/>
            <a:ext cx="1634342" cy="2791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D:\4 клас\3 МАТЕМАТИКА\1 Листопад\1 Повторення вивченого в 3 кл\2026-09-11_21144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079" y="1361989"/>
            <a:ext cx="1928156" cy="2827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233088" y="405458"/>
            <a:ext cx="9886706" cy="7078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</a:rPr>
              <a:t>Усні обчислення</a:t>
            </a:r>
            <a:endParaRPr lang="uk-UA" sz="4000" b="1" dirty="0">
              <a:solidFill>
                <a:schemeClr val="bg1"/>
              </a:solidFill>
            </a:endParaRPr>
          </a:p>
        </p:txBody>
      </p:sp>
      <p:sp>
        <p:nvSpPr>
          <p:cNvPr id="5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2672576" y="3686389"/>
            <a:ext cx="658552" cy="501493"/>
          </a:xfrm>
          <a:prstGeom prst="roundRect">
            <a:avLst/>
          </a:prstGeom>
          <a:solidFill>
            <a:srgbClr val="FFC00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dirty="0" smtClean="0">
                <a:solidFill>
                  <a:srgbClr val="7030A0"/>
                </a:solidFill>
              </a:rPr>
              <a:t>0</a:t>
            </a:r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4978816" y="3652264"/>
            <a:ext cx="737341" cy="501493"/>
          </a:xfrm>
          <a:prstGeom prst="roundRect">
            <a:avLst/>
          </a:prstGeom>
          <a:solidFill>
            <a:srgbClr val="FFC00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dirty="0" smtClean="0">
                <a:solidFill>
                  <a:srgbClr val="7030A0"/>
                </a:solidFill>
              </a:rPr>
              <a:t>10</a:t>
            </a:r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11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7660147" y="3652264"/>
            <a:ext cx="792088" cy="501493"/>
          </a:xfrm>
          <a:prstGeom prst="roundRect">
            <a:avLst/>
          </a:prstGeom>
          <a:solidFill>
            <a:srgbClr val="FFC00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dirty="0" smtClean="0">
                <a:solidFill>
                  <a:srgbClr val="7030A0"/>
                </a:solidFill>
              </a:rPr>
              <a:t>80</a:t>
            </a:r>
            <a:endParaRPr lang="ru-RU" sz="3600" b="1" dirty="0">
              <a:solidFill>
                <a:srgbClr val="7030A0"/>
              </a:solidFill>
            </a:endParaRPr>
          </a:p>
        </p:txBody>
      </p:sp>
      <p:pic>
        <p:nvPicPr>
          <p:cNvPr id="14" name="Picture 2" descr="D:\Картинки до тестів\Емоції Листя\Букет листя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8421" y="3357786"/>
            <a:ext cx="2491415" cy="303859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5912488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081" y="837506"/>
            <a:ext cx="10278148" cy="548204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33" name="Рисунок 32">
            <a:extLst>
              <a:ext uri="{FF2B5EF4-FFF2-40B4-BE49-F238E27FC236}">
                <a16:creationId xmlns="" xmlns:a16="http://schemas.microsoft.com/office/drawing/2014/main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728605" y="-510299"/>
            <a:ext cx="420932" cy="276565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261723" y="-642357"/>
            <a:ext cx="454720" cy="56779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580132" y="-664526"/>
            <a:ext cx="454720" cy="567792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7010284" y="-611907"/>
            <a:ext cx="420547" cy="534723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450806" y="-690974"/>
            <a:ext cx="454720" cy="567792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8084646" y="-703675"/>
            <a:ext cx="454720" cy="567792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478225" y="-695929"/>
            <a:ext cx="454720" cy="567792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1321651" y="-545185"/>
            <a:ext cx="302667" cy="27294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821960" y="-552900"/>
            <a:ext cx="312405" cy="291645"/>
          </a:xfrm>
          <a:prstGeom prst="rect">
            <a:avLst/>
          </a:prstGeom>
        </p:spPr>
      </p:pic>
      <p:pic>
        <p:nvPicPr>
          <p:cNvPr id="128" name="Рисунок 127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2501245" y="2647208"/>
            <a:ext cx="454720" cy="56779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42698" y="-728431"/>
            <a:ext cx="301490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·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2420708" y="-689442"/>
            <a:ext cx="307897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4318" y="-683909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(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2123541" y="-689442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)</a:t>
            </a:r>
          </a:p>
        </p:txBody>
      </p:sp>
      <p:sp>
        <p:nvSpPr>
          <p:cNvPr id="14" name="Прямоугольник 4"/>
          <p:cNvSpPr/>
          <p:nvPr/>
        </p:nvSpPr>
        <p:spPr>
          <a:xfrm>
            <a:off x="918081" y="330940"/>
            <a:ext cx="8414310" cy="72259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Математичний диктант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63" name="Рисунок 6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01" t="46720" r="16769" b="36401"/>
          <a:stretch/>
        </p:blipFill>
        <p:spPr>
          <a:xfrm>
            <a:off x="3168000" y="1542180"/>
            <a:ext cx="4999524" cy="1080000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xmlns="" id="{1764429C-F8FC-485D-AEFF-E3BC1A2AA38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5458" t="28869" r="17585" b="20413"/>
          <a:stretch/>
        </p:blipFill>
        <p:spPr>
          <a:xfrm>
            <a:off x="10111283" y="-731998"/>
            <a:ext cx="1703198" cy="747074"/>
          </a:xfrm>
          <a:prstGeom prst="rect">
            <a:avLst/>
          </a:prstGeom>
        </p:spPr>
      </p:pic>
      <p:sp>
        <p:nvSpPr>
          <p:cNvPr id="99" name="TextBox 98"/>
          <p:cNvSpPr txBox="1"/>
          <p:nvPr/>
        </p:nvSpPr>
        <p:spPr>
          <a:xfrm>
            <a:off x="9002184" y="-899523"/>
            <a:ext cx="4299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919727" y="-813734"/>
            <a:ext cx="466490" cy="7696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1" name="Рисунок 110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5943803" y="-659045"/>
            <a:ext cx="454720" cy="567792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4688651" y="-611907"/>
            <a:ext cx="454720" cy="567792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339119" y="-720896"/>
            <a:ext cx="580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432110" y="-821837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114097" y="-769513"/>
            <a:ext cx="684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" name="Рисунок 70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625883" y="-650098"/>
            <a:ext cx="454720" cy="567792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3584741" y="-785514"/>
            <a:ext cx="590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194673" y="-841999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4" name="Рисунок 83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962453" y="-655913"/>
            <a:ext cx="454720" cy="567792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2" t="18143" r="6696" b="5524"/>
          <a:stretch/>
        </p:blipFill>
        <p:spPr>
          <a:xfrm>
            <a:off x="5410166" y="937031"/>
            <a:ext cx="2268000" cy="1116000"/>
          </a:xfrm>
          <a:prstGeom prst="rect">
            <a:avLst/>
          </a:prstGeom>
        </p:spPr>
      </p:pic>
      <p:sp>
        <p:nvSpPr>
          <p:cNvPr id="78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820239" y="3861841"/>
            <a:ext cx="10672391" cy="2649343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dirty="0" smtClean="0"/>
              <a:t>Запишіть вирази і </a:t>
            </a:r>
            <a:r>
              <a:rPr lang="ru-RU" sz="2800" dirty="0" err="1" smtClean="0"/>
              <a:t>обчисліть</a:t>
            </a:r>
            <a:r>
              <a:rPr lang="ru-RU" sz="2800" dirty="0" smtClean="0"/>
              <a:t> їх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2800" dirty="0" smtClean="0"/>
              <a:t>1/8 числа 72 </a:t>
            </a:r>
            <a:r>
              <a:rPr lang="ru-RU" sz="2800" dirty="0" err="1" smtClean="0"/>
              <a:t>збільшити</a:t>
            </a:r>
            <a:r>
              <a:rPr lang="ru-RU" sz="2800" dirty="0" smtClean="0"/>
              <a:t> </a:t>
            </a:r>
            <a:r>
              <a:rPr lang="ru-RU" sz="2800" dirty="0"/>
              <a:t>на 16. </a:t>
            </a:r>
            <a:endParaRPr lang="ru-RU" sz="2800" dirty="0" smtClean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2800" dirty="0" smtClean="0"/>
              <a:t>Перший </a:t>
            </a:r>
            <a:r>
              <a:rPr lang="ru-RU" sz="2800" dirty="0"/>
              <a:t>доданок — </a:t>
            </a:r>
            <a:r>
              <a:rPr lang="ru-RU" sz="2800" dirty="0" smtClean="0"/>
              <a:t>36, </a:t>
            </a:r>
            <a:r>
              <a:rPr lang="ru-RU" sz="2800" dirty="0"/>
              <a:t>а </a:t>
            </a:r>
            <a:r>
              <a:rPr lang="ru-RU" sz="2800" dirty="0" err="1"/>
              <a:t>другий</a:t>
            </a:r>
            <a:r>
              <a:rPr lang="ru-RU" sz="2800" dirty="0"/>
              <a:t> доданок </a:t>
            </a:r>
            <a:r>
              <a:rPr lang="ru-RU" sz="2800" dirty="0" smtClean="0"/>
              <a:t>1/3 </a:t>
            </a:r>
            <a:r>
              <a:rPr lang="ru-RU" sz="2800" dirty="0" err="1"/>
              <a:t>першого</a:t>
            </a:r>
            <a:r>
              <a:rPr lang="ru-RU" sz="2800" dirty="0"/>
              <a:t> </a:t>
            </a:r>
            <a:r>
              <a:rPr lang="ru-RU" sz="2800" dirty="0" err="1"/>
              <a:t>доданку</a:t>
            </a:r>
            <a:r>
              <a:rPr lang="ru-RU" sz="2800" dirty="0"/>
              <a:t>. Чому </a:t>
            </a:r>
            <a:r>
              <a:rPr lang="ru-RU" sz="2800" dirty="0" err="1"/>
              <a:t>дорівнює</a:t>
            </a:r>
            <a:r>
              <a:rPr lang="ru-RU" sz="2800" dirty="0"/>
              <a:t> сума? </a:t>
            </a:r>
            <a:endParaRPr lang="ru-RU" sz="2800" dirty="0" smtClean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2800" dirty="0" err="1" smtClean="0"/>
              <a:t>Знайдіть</a:t>
            </a:r>
            <a:r>
              <a:rPr lang="ru-RU" sz="2800" dirty="0" smtClean="0"/>
              <a:t> 1/5 </a:t>
            </a:r>
            <a:r>
              <a:rPr lang="ru-RU" sz="2800" dirty="0" err="1"/>
              <a:t>суми</a:t>
            </a:r>
            <a:r>
              <a:rPr lang="ru-RU" sz="2800" dirty="0"/>
              <a:t> чисел 34 і 66. </a:t>
            </a:r>
            <a:r>
              <a:rPr lang="ru-RU" sz="2800" dirty="0" smtClean="0"/>
              <a:t> </a:t>
            </a:r>
            <a:endParaRPr lang="uk-UA" sz="28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2800" dirty="0" smtClean="0"/>
              <a:t>Чому </a:t>
            </a:r>
            <a:r>
              <a:rPr lang="ru-RU" sz="2800" dirty="0" err="1"/>
              <a:t>дорівнює</a:t>
            </a:r>
            <a:r>
              <a:rPr lang="ru-RU" sz="2800" dirty="0"/>
              <a:t> </a:t>
            </a:r>
            <a:r>
              <a:rPr lang="ru-RU" sz="2800" dirty="0" smtClean="0"/>
              <a:t>1/4 </a:t>
            </a:r>
            <a:r>
              <a:rPr lang="ru-RU" sz="2800" dirty="0"/>
              <a:t>частки чисел </a:t>
            </a:r>
            <a:r>
              <a:rPr lang="ru-RU" sz="2800" dirty="0" smtClean="0"/>
              <a:t>64 </a:t>
            </a:r>
            <a:r>
              <a:rPr lang="ru-RU" sz="2800" dirty="0"/>
              <a:t>і </a:t>
            </a:r>
            <a:r>
              <a:rPr lang="ru-RU" sz="2800" dirty="0" smtClean="0"/>
              <a:t>8? </a:t>
            </a:r>
            <a:endParaRPr lang="ru-RU" sz="2800" b="1" dirty="0" smtClean="0">
              <a:solidFill>
                <a:srgbClr val="FFFF00"/>
              </a:solidFill>
            </a:endParaRPr>
          </a:p>
        </p:txBody>
      </p:sp>
      <p:pic>
        <p:nvPicPr>
          <p:cNvPr id="62" name="Рисунок 61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1729729" y="3339967"/>
            <a:ext cx="454720" cy="567792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1748879" y="2622282"/>
            <a:ext cx="454720" cy="567792"/>
          </a:xfrm>
          <a:prstGeom prst="rect">
            <a:avLst/>
          </a:prstGeom>
        </p:spPr>
      </p:pic>
      <p:pic>
        <p:nvPicPr>
          <p:cNvPr id="76" name="Рисунок 75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3214545" y="2594526"/>
            <a:ext cx="454720" cy="567792"/>
          </a:xfrm>
          <a:prstGeom prst="rect">
            <a:avLst/>
          </a:prstGeom>
        </p:spPr>
      </p:pic>
      <p:pic>
        <p:nvPicPr>
          <p:cNvPr id="81" name="Рисунок 80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1422151" y="3339967"/>
            <a:ext cx="454720" cy="567792"/>
          </a:xfrm>
          <a:prstGeom prst="rect">
            <a:avLst/>
          </a:prstGeom>
        </p:spPr>
      </p:pic>
      <p:pic>
        <p:nvPicPr>
          <p:cNvPr id="82" name="Рисунок 81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3499743" y="2645978"/>
            <a:ext cx="454720" cy="567792"/>
          </a:xfrm>
          <a:prstGeom prst="rect">
            <a:avLst/>
          </a:prstGeom>
        </p:spPr>
      </p:pic>
      <p:pic>
        <p:nvPicPr>
          <p:cNvPr id="88" name="Рисунок 87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10063399" y="2594526"/>
            <a:ext cx="454720" cy="567792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4261089" y="3341204"/>
            <a:ext cx="454720" cy="567792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1422151" y="2647208"/>
            <a:ext cx="420547" cy="534723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6808096" y="2635130"/>
            <a:ext cx="454720" cy="567792"/>
          </a:xfrm>
          <a:prstGeom prst="rect">
            <a:avLst/>
          </a:prstGeom>
        </p:spPr>
      </p:pic>
      <p:pic>
        <p:nvPicPr>
          <p:cNvPr id="91" name="Рисунок 90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263743" y="2612126"/>
            <a:ext cx="454720" cy="567792"/>
          </a:xfrm>
          <a:prstGeom prst="rect">
            <a:avLst/>
          </a:prstGeom>
        </p:spPr>
      </p:pic>
      <p:pic>
        <p:nvPicPr>
          <p:cNvPr id="92" name="Рисунок 91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7489318" y="2647208"/>
            <a:ext cx="454720" cy="567792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2125142" y="2535450"/>
            <a:ext cx="307897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:</a:t>
            </a:r>
          </a:p>
        </p:txBody>
      </p:sp>
      <p:pic>
        <p:nvPicPr>
          <p:cNvPr id="50" name="Рисунок 49">
            <a:extLst>
              <a:ext uri="{FF2B5EF4-FFF2-40B4-BE49-F238E27FC236}">
                <a16:creationId xmlns="" xmlns:a16="http://schemas.microsoft.com/office/drawing/2014/main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752170" y="2791591"/>
            <a:ext cx="420932" cy="276565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="" xmlns:a16="http://schemas.microsoft.com/office/drawing/2014/main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3957894" y="2755213"/>
            <a:ext cx="312405" cy="291645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4670516" y="2617140"/>
            <a:ext cx="454720" cy="567792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="" xmlns:a16="http://schemas.microsoft.com/office/drawing/2014/main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080313" y="3486818"/>
            <a:ext cx="420932" cy="276565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2785244" y="3334945"/>
            <a:ext cx="454720" cy="567792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2477666" y="3334945"/>
            <a:ext cx="454720" cy="567792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3196250" y="3255289"/>
            <a:ext cx="307897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:</a:t>
            </a:r>
          </a:p>
        </p:txBody>
      </p:sp>
      <p:pic>
        <p:nvPicPr>
          <p:cNvPr id="61" name="Рисунок 60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3571751" y="3341204"/>
            <a:ext cx="454720" cy="567792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="" xmlns:a16="http://schemas.microsoft.com/office/drawing/2014/main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3951338" y="3432706"/>
            <a:ext cx="312405" cy="291645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4664887" y="3333978"/>
            <a:ext cx="454720" cy="567792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6544166" y="2614139"/>
            <a:ext cx="454720" cy="567792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="" xmlns:a16="http://schemas.microsoft.com/office/drawing/2014/main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7101565" y="2780743"/>
            <a:ext cx="420932" cy="276565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7857286" y="2635192"/>
            <a:ext cx="454720" cy="567792"/>
          </a:xfrm>
          <a:prstGeom prst="rect">
            <a:avLst/>
          </a:prstGeom>
        </p:spPr>
      </p:pic>
      <p:sp>
        <p:nvSpPr>
          <p:cNvPr id="74" name="TextBox 73"/>
          <p:cNvSpPr txBox="1"/>
          <p:nvPr/>
        </p:nvSpPr>
        <p:spPr>
          <a:xfrm>
            <a:off x="8625048" y="2556503"/>
            <a:ext cx="307897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: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6407742" y="2585629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(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8280688" y="2600022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)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7237644" y="3285778"/>
            <a:ext cx="307897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:</a:t>
            </a:r>
          </a:p>
        </p:txBody>
      </p:sp>
      <p:pic>
        <p:nvPicPr>
          <p:cNvPr id="94" name="Рисунок 93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8932945" y="2636986"/>
            <a:ext cx="454720" cy="567792"/>
          </a:xfrm>
          <a:prstGeom prst="rect">
            <a:avLst/>
          </a:prstGeom>
        </p:spPr>
      </p:pic>
      <p:pic>
        <p:nvPicPr>
          <p:cNvPr id="95" name="Рисунок 94">
            <a:extLst>
              <a:ext uri="{FF2B5EF4-FFF2-40B4-BE49-F238E27FC236}">
                <a16:creationId xmlns="" xmlns:a16="http://schemas.microsoft.com/office/drawing/2014/main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387665" y="2747676"/>
            <a:ext cx="312405" cy="291645"/>
          </a:xfrm>
          <a:prstGeom prst="rect">
            <a:avLst/>
          </a:prstGeom>
        </p:spPr>
      </p:pic>
      <p:pic>
        <p:nvPicPr>
          <p:cNvPr id="96" name="Рисунок 95">
            <a:extLst>
              <a:ext uri="{FF2B5EF4-FFF2-40B4-BE49-F238E27FC236}">
                <a16:creationId xmlns="" xmlns:a16="http://schemas.microsoft.com/office/drawing/2014/main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8685609" y="3451868"/>
            <a:ext cx="312405" cy="291645"/>
          </a:xfrm>
          <a:prstGeom prst="rect">
            <a:avLst/>
          </a:prstGeom>
        </p:spPr>
      </p:pic>
      <p:pic>
        <p:nvPicPr>
          <p:cNvPr id="97" name="Рисунок 96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9672841" y="2622282"/>
            <a:ext cx="454720" cy="567792"/>
          </a:xfrm>
          <a:prstGeom prst="rect">
            <a:avLst/>
          </a:prstGeom>
        </p:spPr>
      </p:pic>
      <p:pic>
        <p:nvPicPr>
          <p:cNvPr id="98" name="Рисунок 97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6782924" y="3329625"/>
            <a:ext cx="454720" cy="567792"/>
          </a:xfrm>
          <a:prstGeom prst="rect">
            <a:avLst/>
          </a:prstGeom>
        </p:spPr>
      </p:pic>
      <p:pic>
        <p:nvPicPr>
          <p:cNvPr id="100" name="Рисунок 99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410206" y="3323208"/>
            <a:ext cx="454720" cy="567792"/>
          </a:xfrm>
          <a:prstGeom prst="rect">
            <a:avLst/>
          </a:prstGeom>
        </p:spPr>
      </p:pic>
      <p:pic>
        <p:nvPicPr>
          <p:cNvPr id="101" name="Рисунок 100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560988" y="3325122"/>
            <a:ext cx="454720" cy="567792"/>
          </a:xfrm>
          <a:prstGeom prst="rect">
            <a:avLst/>
          </a:prstGeom>
        </p:spPr>
      </p:pic>
      <p:sp>
        <p:nvSpPr>
          <p:cNvPr id="102" name="TextBox 101"/>
          <p:cNvSpPr txBox="1"/>
          <p:nvPr/>
        </p:nvSpPr>
        <p:spPr>
          <a:xfrm>
            <a:off x="7896352" y="3262515"/>
            <a:ext cx="307897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:</a:t>
            </a:r>
          </a:p>
        </p:txBody>
      </p:sp>
      <p:pic>
        <p:nvPicPr>
          <p:cNvPr id="103" name="Рисунок 102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8250865" y="3333978"/>
            <a:ext cx="454720" cy="567792"/>
          </a:xfrm>
          <a:prstGeom prst="rect">
            <a:avLst/>
          </a:prstGeom>
        </p:spPr>
      </p:pic>
      <p:pic>
        <p:nvPicPr>
          <p:cNvPr id="105" name="Рисунок 104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8998014" y="3329625"/>
            <a:ext cx="454720" cy="567792"/>
          </a:xfrm>
          <a:prstGeom prst="rect">
            <a:avLst/>
          </a:prstGeom>
        </p:spPr>
      </p:pic>
      <p:pic>
        <p:nvPicPr>
          <p:cNvPr id="5122" name="Picture 2" descr="D:\Картинки до тестів\Емоції Листя\05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2734" y="330940"/>
            <a:ext cx="21336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40051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"/>
                            </p:stCondLst>
                            <p:childTnLst>
                              <p:par>
                                <p:cTn id="6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000"/>
                            </p:stCondLst>
                            <p:childTnLst>
                              <p:par>
                                <p:cTn id="7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500"/>
                            </p:stCondLst>
                            <p:childTnLst>
                              <p:par>
                                <p:cTn id="8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"/>
                            </p:stCondLst>
                            <p:childTnLst>
                              <p:par>
                                <p:cTn id="10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500"/>
                            </p:stCondLst>
                            <p:childTnLst>
                              <p:par>
                                <p:cTn id="10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3500"/>
                            </p:stCondLst>
                            <p:childTnLst>
                              <p:par>
                                <p:cTn id="1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4000"/>
                            </p:stCondLst>
                            <p:childTnLst>
                              <p:par>
                                <p:cTn id="1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4500"/>
                            </p:stCondLst>
                            <p:childTnLst>
                              <p:par>
                                <p:cTn id="1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500"/>
                            </p:stCondLst>
                            <p:childTnLst>
                              <p:par>
                                <p:cTn id="1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000"/>
                            </p:stCondLst>
                            <p:childTnLst>
                              <p:par>
                                <p:cTn id="1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1500"/>
                            </p:stCondLst>
                            <p:childTnLst>
                              <p:par>
                                <p:cTn id="15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2000"/>
                            </p:stCondLst>
                            <p:childTnLst>
                              <p:par>
                                <p:cTn id="16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2500"/>
                            </p:stCondLst>
                            <p:childTnLst>
                              <p:par>
                                <p:cTn id="16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3000"/>
                            </p:stCondLst>
                            <p:childTnLst>
                              <p:par>
                                <p:cTn id="16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78" grpId="0" animBg="1"/>
      <p:bldP spid="49" grpId="0"/>
      <p:bldP spid="59" grpId="0"/>
      <p:bldP spid="74" grpId="0"/>
      <p:bldP spid="79" grpId="0"/>
      <p:bldP spid="87" grpId="0"/>
      <p:bldP spid="93" grpId="0"/>
      <p:bldP spid="10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" descr="D:\4 клас\3 МАТЕМАТИКА\1 Листопад\1 Повторення вивченого в 3 кл\2026-09-11_2221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791" y="4030619"/>
            <a:ext cx="10741752" cy="1790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Прямоугольник 38"/>
          <p:cNvSpPr/>
          <p:nvPr/>
        </p:nvSpPr>
        <p:spPr>
          <a:xfrm>
            <a:off x="647107" y="3156399"/>
            <a:ext cx="10566743" cy="576064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4000" b="1" dirty="0" err="1" smtClean="0"/>
              <a:t>Виконайте</a:t>
            </a:r>
            <a:r>
              <a:rPr lang="ru-RU" sz="4000" b="1" dirty="0" smtClean="0"/>
              <a:t> </a:t>
            </a:r>
            <a:r>
              <a:rPr lang="ru-RU" sz="4000" b="1" dirty="0"/>
              <a:t>множення </a:t>
            </a:r>
            <a:r>
              <a:rPr lang="ru-RU" sz="4000" b="1" dirty="0" smtClean="0"/>
              <a:t>письмово</a:t>
            </a:r>
            <a:endParaRPr lang="uk-UA" sz="4000" b="1" dirty="0">
              <a:solidFill>
                <a:schemeClr val="bg1"/>
              </a:solidFill>
            </a:endParaRPr>
          </a:p>
        </p:txBody>
      </p:sp>
      <p:pic>
        <p:nvPicPr>
          <p:cNvPr id="3074" name="Picture 2" descr="D:\4 клас\3 МАТЕМАТИКА\1 Листопад\1 Повторення вивченого в 3 кл\2026-09-11_22141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30" b="-602"/>
          <a:stretch/>
        </p:blipFill>
        <p:spPr bwMode="auto">
          <a:xfrm>
            <a:off x="647107" y="1207614"/>
            <a:ext cx="9410322" cy="1543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630760" y="549474"/>
            <a:ext cx="9443016" cy="576064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4000" b="1" dirty="0" smtClean="0"/>
              <a:t>Перевірте </a:t>
            </a:r>
            <a:r>
              <a:rPr lang="ru-RU" sz="4000" b="1" dirty="0" err="1"/>
              <a:t>правильність</a:t>
            </a:r>
            <a:r>
              <a:rPr lang="ru-RU" sz="4000" b="1" dirty="0"/>
              <a:t> </a:t>
            </a:r>
            <a:r>
              <a:rPr lang="ru-RU" sz="4000" b="1" dirty="0" err="1"/>
              <a:t>обчислень</a:t>
            </a:r>
            <a:endParaRPr lang="uk-UA" sz="4000" b="1" dirty="0">
              <a:solidFill>
                <a:schemeClr val="bg1"/>
              </a:solidFill>
            </a:endParaRPr>
          </a:p>
        </p:txBody>
      </p:sp>
      <p:sp>
        <p:nvSpPr>
          <p:cNvPr id="21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-1" y="6094090"/>
            <a:ext cx="1681887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Ст.22 №101, 103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608831" y="5229994"/>
            <a:ext cx="325729" cy="707886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</a:rPr>
              <a:t>2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364851" y="3932445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4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301806" y="5229994"/>
            <a:ext cx="325729" cy="707886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</a:rPr>
              <a:t>6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988865" y="5242188"/>
            <a:ext cx="325729" cy="707886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</a:rPr>
              <a:t>7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942350" y="5242188"/>
            <a:ext cx="325729" cy="707886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4000" b="1" dirty="0" smtClean="0">
                <a:solidFill>
                  <a:srgbClr val="7030A0"/>
                </a:solidFill>
              </a:rPr>
              <a:t>6</a:t>
            </a:r>
            <a:endParaRPr lang="ru-RU" sz="4000" b="1" dirty="0" smtClean="0">
              <a:solidFill>
                <a:srgbClr val="7030A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310390" y="3853590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1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3635065" y="5242188"/>
            <a:ext cx="325729" cy="707886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</a:rPr>
              <a:t>6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3309336" y="5246855"/>
            <a:ext cx="325729" cy="707886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4000" b="1" dirty="0" smtClean="0">
                <a:solidFill>
                  <a:srgbClr val="7030A0"/>
                </a:solidFill>
              </a:rPr>
              <a:t>9</a:t>
            </a:r>
            <a:endParaRPr lang="ru-RU" sz="4000" b="1" dirty="0" smtClean="0">
              <a:solidFill>
                <a:srgbClr val="7030A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242913" y="5242188"/>
            <a:ext cx="325729" cy="707886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4000" b="1" dirty="0" smtClean="0">
                <a:solidFill>
                  <a:srgbClr val="7030A0"/>
                </a:solidFill>
              </a:rPr>
              <a:t>8</a:t>
            </a:r>
            <a:endParaRPr lang="ru-RU" sz="4000" b="1" dirty="0" smtClean="0">
              <a:solidFill>
                <a:srgbClr val="7030A0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910318" y="3865886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1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5926329" y="5274723"/>
            <a:ext cx="325729" cy="707886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</a:rPr>
              <a:t>5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5600600" y="5273033"/>
            <a:ext cx="325729" cy="707886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</a:rPr>
              <a:t>8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8560298" y="5273033"/>
            <a:ext cx="325729" cy="707886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4000" b="1" dirty="0" smtClean="0">
                <a:solidFill>
                  <a:srgbClr val="7030A0"/>
                </a:solidFill>
              </a:rPr>
              <a:t>0</a:t>
            </a:r>
            <a:endParaRPr lang="ru-RU" sz="4000" b="1" dirty="0" smtClean="0">
              <a:solidFill>
                <a:srgbClr val="7030A0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8324280" y="3865886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2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8286582" y="5274723"/>
            <a:ext cx="325729" cy="707886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</a:rPr>
              <a:t>7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7961911" y="5236468"/>
            <a:ext cx="325729" cy="707886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</a:rPr>
              <a:t>8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10888121" y="5242188"/>
            <a:ext cx="325729" cy="707886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4000" b="1" dirty="0" smtClean="0">
                <a:solidFill>
                  <a:srgbClr val="7030A0"/>
                </a:solidFill>
              </a:rPr>
              <a:t>3</a:t>
            </a:r>
            <a:endParaRPr lang="ru-RU" sz="4000" b="1" dirty="0" smtClean="0">
              <a:solidFill>
                <a:srgbClr val="7030A0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10555525" y="3854098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6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10555524" y="5242188"/>
            <a:ext cx="325729" cy="707886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</a:rPr>
              <a:t>7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10283958" y="5229994"/>
            <a:ext cx="325729" cy="707886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</a:rPr>
              <a:t>9</a:t>
            </a: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 flipH="1">
            <a:off x="1377856" y="2205658"/>
            <a:ext cx="235919" cy="43204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1339503" y="2460961"/>
            <a:ext cx="361232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8</a:t>
            </a: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 flipH="1">
            <a:off x="3635065" y="2205658"/>
            <a:ext cx="235919" cy="43204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Прямоугольник 41"/>
          <p:cNvSpPr/>
          <p:nvPr/>
        </p:nvSpPr>
        <p:spPr>
          <a:xfrm>
            <a:off x="3597233" y="2464332"/>
            <a:ext cx="361232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8</a:t>
            </a:r>
          </a:p>
        </p:txBody>
      </p:sp>
      <p:cxnSp>
        <p:nvCxnSpPr>
          <p:cNvPr id="43" name="Прямая соединительная линия 42"/>
          <p:cNvCxnSpPr/>
          <p:nvPr/>
        </p:nvCxnSpPr>
        <p:spPr>
          <a:xfrm flipH="1">
            <a:off x="5116349" y="2205658"/>
            <a:ext cx="235919" cy="43204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Прямоугольник 43"/>
          <p:cNvSpPr/>
          <p:nvPr/>
        </p:nvSpPr>
        <p:spPr>
          <a:xfrm>
            <a:off x="5053692" y="2464332"/>
            <a:ext cx="361232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9</a:t>
            </a:r>
          </a:p>
        </p:txBody>
      </p:sp>
      <p:cxnSp>
        <p:nvCxnSpPr>
          <p:cNvPr id="45" name="Прямая соединительная линия 44"/>
          <p:cNvCxnSpPr/>
          <p:nvPr/>
        </p:nvCxnSpPr>
        <p:spPr>
          <a:xfrm flipH="1">
            <a:off x="7604199" y="2248308"/>
            <a:ext cx="235919" cy="43204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Прямоугольник 45"/>
          <p:cNvSpPr/>
          <p:nvPr/>
        </p:nvSpPr>
        <p:spPr>
          <a:xfrm>
            <a:off x="7622534" y="2421682"/>
            <a:ext cx="361232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1051471" y="3933850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1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5604134" y="3875451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2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7962924" y="3933850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3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10250454" y="3911341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2</a:t>
            </a:r>
          </a:p>
        </p:txBody>
      </p:sp>
      <p:pic>
        <p:nvPicPr>
          <p:cNvPr id="6146" name="Picture 2" descr="D:\Картинки до тестів\Емоції Листя\0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007" y="540505"/>
            <a:ext cx="1627209" cy="2200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76014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12" grpId="0"/>
      <p:bldP spid="13" grpId="0"/>
      <p:bldP spid="14" grpId="0"/>
      <p:bldP spid="15" grpId="0"/>
      <p:bldP spid="16" grpId="0"/>
      <p:bldP spid="18" grpId="0"/>
      <p:bldP spid="19" grpId="0"/>
      <p:bldP spid="20" grpId="0"/>
      <p:bldP spid="22" grpId="0"/>
      <p:bldP spid="27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40" grpId="0"/>
      <p:bldP spid="42" grpId="0"/>
      <p:bldP spid="44" grpId="0"/>
      <p:bldP spid="46" grpId="0"/>
      <p:bldP spid="49" grpId="0"/>
      <p:bldP spid="50" grpId="0"/>
      <p:bldP spid="51" grpId="0"/>
      <p:bldP spid="5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2805778" y="4025388"/>
            <a:ext cx="7894765" cy="230832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200" b="1" dirty="0" smtClean="0"/>
              <a:t>2 год = ____ </a:t>
            </a:r>
            <a:r>
              <a:rPr lang="ru-RU" sz="3200" b="1" dirty="0" err="1" smtClean="0"/>
              <a:t>хв</a:t>
            </a:r>
            <a:r>
              <a:rPr lang="ru-RU" sz="3200" b="1" dirty="0" smtClean="0"/>
              <a:t>                    300хв = ___ год</a:t>
            </a:r>
          </a:p>
          <a:p>
            <a:pPr>
              <a:lnSpc>
                <a:spcPct val="150000"/>
              </a:lnSpc>
            </a:pPr>
            <a:r>
              <a:rPr lang="uk-UA" sz="3200" b="1" dirty="0" smtClean="0"/>
              <a:t>5 хв = ____ с                        120 с = ___ хв</a:t>
            </a:r>
          </a:p>
          <a:p>
            <a:pPr>
              <a:lnSpc>
                <a:spcPct val="150000"/>
              </a:lnSpc>
            </a:pPr>
            <a:r>
              <a:rPr lang="uk-UA" sz="3200" b="1" dirty="0" smtClean="0"/>
              <a:t>3хв 20с = ____ с                  150 с = __ хв ___ с</a:t>
            </a:r>
            <a:endParaRPr lang="ru-RU" sz="3200" b="1" dirty="0" smtClean="0"/>
          </a:p>
        </p:txBody>
      </p:sp>
      <p:sp>
        <p:nvSpPr>
          <p:cNvPr id="2" name="Прямоугольник 1"/>
          <p:cNvSpPr/>
          <p:nvPr/>
        </p:nvSpPr>
        <p:spPr>
          <a:xfrm>
            <a:off x="919607" y="1053530"/>
            <a:ext cx="9708927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</a:rPr>
              <a:t>Котру годину показують електронні годинники? Яка це частина доби?</a:t>
            </a:r>
            <a:endParaRPr lang="ru-RU" sz="2400" b="1" dirty="0" smtClean="0">
              <a:solidFill>
                <a:srgbClr val="7030A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56114" y="333450"/>
            <a:ext cx="10297144" cy="6480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3600" b="1" dirty="0"/>
              <a:t>Робота з </a:t>
            </a:r>
            <a:r>
              <a:rPr lang="ru-RU" sz="3600" b="1" dirty="0" err="1"/>
              <a:t>одиницями</a:t>
            </a:r>
            <a:r>
              <a:rPr lang="ru-RU" sz="3600" b="1" dirty="0"/>
              <a:t> часу</a:t>
            </a:r>
            <a:endParaRPr lang="ru-RU" sz="3600" b="1" dirty="0" smtClean="0"/>
          </a:p>
        </p:txBody>
      </p:sp>
      <p:sp>
        <p:nvSpPr>
          <p:cNvPr id="21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-1" y="6094090"/>
            <a:ext cx="1555528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Ст.22 №105-106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6146" name="Picture 2" descr="D:\4 клас\3 МАТЕМАТИКА\1 Листопад\1 Повторення вивченого в 3 кл\2026-09-11_2225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114" y="1538245"/>
            <a:ext cx="9672421" cy="1860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2824787" y="3429794"/>
            <a:ext cx="3048187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err="1" smtClean="0">
                <a:solidFill>
                  <a:srgbClr val="7030A0"/>
                </a:solidFill>
              </a:rPr>
              <a:t>Відновіть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рівності</a:t>
            </a:r>
            <a:endParaRPr lang="ru-RU" sz="2800" b="1" dirty="0" smtClean="0">
              <a:solidFill>
                <a:srgbClr val="7030A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147815" y="4190798"/>
            <a:ext cx="864095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120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931791" y="4909212"/>
            <a:ext cx="864095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300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4507855" y="5581220"/>
            <a:ext cx="864097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200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8708010" y="4169150"/>
            <a:ext cx="576064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/>
              <a:t>5</a:t>
            </a:r>
            <a:endParaRPr lang="ru-RU" sz="3200" b="1" dirty="0" smtClean="0"/>
          </a:p>
        </p:txBody>
      </p:sp>
      <p:sp>
        <p:nvSpPr>
          <p:cNvPr id="27" name="Прямоугольник 26"/>
          <p:cNvSpPr/>
          <p:nvPr/>
        </p:nvSpPr>
        <p:spPr>
          <a:xfrm>
            <a:off x="8468295" y="4922989"/>
            <a:ext cx="607877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2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8468295" y="5646908"/>
            <a:ext cx="495673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2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9476407" y="5693651"/>
            <a:ext cx="648072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30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741947" y="3898411"/>
            <a:ext cx="1621892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60хв </a:t>
            </a:r>
            <a:r>
              <a:rPr lang="ru-RU" sz="3200" b="1" dirty="0" smtClean="0">
                <a:solidFill>
                  <a:srgbClr val="FFFF00"/>
                </a:solidFill>
                <a:latin typeface="Calibri"/>
                <a:cs typeface="Calibri"/>
              </a:rPr>
              <a:t>∙ 2</a:t>
            </a:r>
            <a:endParaRPr lang="ru-RU" sz="3200" b="1" dirty="0" smtClean="0">
              <a:solidFill>
                <a:srgbClr val="FFFF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823560" y="4594775"/>
            <a:ext cx="1324255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60с </a:t>
            </a:r>
            <a:r>
              <a:rPr lang="ru-RU" sz="3200" b="1" dirty="0" smtClean="0">
                <a:solidFill>
                  <a:srgbClr val="FFFF00"/>
                </a:solidFill>
                <a:latin typeface="Calibri"/>
                <a:cs typeface="Calibri"/>
              </a:rPr>
              <a:t>∙ 5</a:t>
            </a:r>
            <a:endParaRPr lang="ru-RU" sz="3200" b="1" dirty="0" smtClean="0">
              <a:solidFill>
                <a:srgbClr val="FFFF0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760715" y="5309583"/>
            <a:ext cx="1963164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60с</a:t>
            </a:r>
            <a:r>
              <a:rPr lang="ru-RU" sz="3200" b="1" dirty="0" smtClean="0">
                <a:solidFill>
                  <a:srgbClr val="FFFF00"/>
                </a:solidFill>
                <a:latin typeface="Calibri"/>
                <a:cs typeface="Calibri"/>
              </a:rPr>
              <a:t>∙</a:t>
            </a:r>
            <a:r>
              <a:rPr lang="ru-RU" sz="3200" b="1" dirty="0" smtClean="0">
                <a:solidFill>
                  <a:srgbClr val="FFFF00"/>
                </a:solidFill>
                <a:latin typeface="Calibri"/>
                <a:cs typeface="Calibri"/>
              </a:rPr>
              <a:t>3+20с</a:t>
            </a:r>
            <a:endParaRPr lang="ru-RU" sz="3200" b="1" dirty="0" smtClean="0">
              <a:solidFill>
                <a:srgbClr val="FFFF0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861466" y="3897807"/>
            <a:ext cx="2050846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300хв </a:t>
            </a:r>
            <a:r>
              <a:rPr lang="ru-RU" sz="3200" b="1" dirty="0" smtClean="0">
                <a:solidFill>
                  <a:srgbClr val="FFFF00"/>
                </a:solidFill>
                <a:latin typeface="Calibri"/>
                <a:cs typeface="Calibri"/>
              </a:rPr>
              <a:t>: 60</a:t>
            </a:r>
            <a:endParaRPr lang="ru-RU" sz="3200" b="1" dirty="0" smtClean="0">
              <a:solidFill>
                <a:srgbClr val="FFFF00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6789458" y="4590203"/>
            <a:ext cx="2050846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120хв </a:t>
            </a:r>
            <a:r>
              <a:rPr lang="ru-RU" sz="3200" b="1" dirty="0" smtClean="0">
                <a:solidFill>
                  <a:srgbClr val="FFFF00"/>
                </a:solidFill>
                <a:latin typeface="Calibri"/>
                <a:cs typeface="Calibri"/>
              </a:rPr>
              <a:t>: 60</a:t>
            </a:r>
            <a:endParaRPr lang="ru-RU" sz="3200" b="1" dirty="0" smtClean="0">
              <a:solidFill>
                <a:srgbClr val="FFFF00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6680503" y="5307003"/>
            <a:ext cx="2050846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150хв </a:t>
            </a:r>
            <a:r>
              <a:rPr lang="ru-RU" sz="3200" b="1" dirty="0" smtClean="0">
                <a:solidFill>
                  <a:srgbClr val="FFFF00"/>
                </a:solidFill>
                <a:latin typeface="Calibri"/>
                <a:cs typeface="Calibri"/>
              </a:rPr>
              <a:t>: 60</a:t>
            </a:r>
            <a:endParaRPr lang="ru-RU" sz="3200" b="1" dirty="0" smtClean="0">
              <a:solidFill>
                <a:srgbClr val="FFFF00"/>
              </a:solidFill>
            </a:endParaRPr>
          </a:p>
        </p:txBody>
      </p:sp>
      <p:pic>
        <p:nvPicPr>
          <p:cNvPr id="3074" name="Picture 2" descr="D:\Картинки до тестів\Емоції Листя\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754" y="3510646"/>
            <a:ext cx="2121546" cy="2121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252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6" grpId="0" animBg="1"/>
      <p:bldP spid="20" grpId="0" animBg="1"/>
      <p:bldP spid="22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18" grpId="0"/>
      <p:bldP spid="19" grpId="0"/>
      <p:bldP spid="23" grpId="0"/>
      <p:bldP spid="24" grpId="0"/>
      <p:bldP spid="30" grpId="0"/>
      <p:bldP spid="3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56114" y="261442"/>
            <a:ext cx="10297144" cy="72008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4000" b="1" dirty="0" err="1" smtClean="0"/>
              <a:t>Виконайте</a:t>
            </a:r>
            <a:r>
              <a:rPr lang="ru-RU" sz="4000" b="1" dirty="0" smtClean="0"/>
              <a:t> дії </a:t>
            </a:r>
            <a:r>
              <a:rPr lang="ru-RU" sz="4000" b="1" dirty="0"/>
              <a:t>з </a:t>
            </a:r>
            <a:r>
              <a:rPr lang="ru-RU" sz="4000" b="1" dirty="0" err="1"/>
              <a:t>одиницями</a:t>
            </a:r>
            <a:r>
              <a:rPr lang="ru-RU" sz="4000" b="1" dirty="0"/>
              <a:t> часу</a:t>
            </a:r>
            <a:endParaRPr lang="ru-RU" sz="4000" b="1" dirty="0" smtClean="0"/>
          </a:p>
        </p:txBody>
      </p:sp>
      <p:sp>
        <p:nvSpPr>
          <p:cNvPr id="21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-1" y="6094090"/>
            <a:ext cx="1771552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Ст.22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№107-108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56114" y="1269554"/>
            <a:ext cx="2759653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/>
              <a:t>45 с + 30 с </a:t>
            </a:r>
            <a:r>
              <a:rPr lang="ru-RU" sz="3200" b="1" dirty="0" smtClean="0"/>
              <a:t> =</a:t>
            </a:r>
          </a:p>
          <a:p>
            <a:r>
              <a:rPr lang="ru-RU" sz="3200" b="1" dirty="0" smtClean="0"/>
              <a:t>30 </a:t>
            </a:r>
            <a:r>
              <a:rPr lang="ru-RU" sz="3200" b="1" dirty="0" err="1"/>
              <a:t>хв</a:t>
            </a:r>
            <a:r>
              <a:rPr lang="ru-RU" sz="3200" b="1" dirty="0"/>
              <a:t> + 45 </a:t>
            </a:r>
            <a:r>
              <a:rPr lang="ru-RU" sz="3200" b="1" dirty="0" err="1" smtClean="0"/>
              <a:t>хв</a:t>
            </a:r>
            <a:r>
              <a:rPr lang="ru-RU" sz="3200" b="1" dirty="0" smtClean="0"/>
              <a:t>=</a:t>
            </a:r>
            <a:endParaRPr lang="ru-RU" sz="32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990874" y="2346772"/>
            <a:ext cx="1956042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200" b="1" dirty="0" smtClean="0"/>
              <a:t>2 </a:t>
            </a:r>
            <a:r>
              <a:rPr lang="ru-RU" sz="3200" b="1" dirty="0"/>
              <a:t>год : </a:t>
            </a:r>
            <a:r>
              <a:rPr lang="ru-RU" sz="3200" b="1" dirty="0" smtClean="0"/>
              <a:t>4 =            </a:t>
            </a:r>
          </a:p>
          <a:p>
            <a:pPr>
              <a:lnSpc>
                <a:spcPct val="150000"/>
              </a:lnSpc>
            </a:pPr>
            <a:r>
              <a:rPr lang="ru-RU" sz="3200" b="1" dirty="0" smtClean="0"/>
              <a:t>3 </a:t>
            </a:r>
            <a:r>
              <a:rPr lang="ru-RU" sz="3200" b="1" dirty="0" err="1"/>
              <a:t>хв</a:t>
            </a:r>
            <a:r>
              <a:rPr lang="ru-RU" sz="3200" b="1" dirty="0"/>
              <a:t> : 9 </a:t>
            </a:r>
            <a:r>
              <a:rPr lang="ru-RU" sz="3200" b="1" dirty="0" smtClean="0"/>
              <a:t>=</a:t>
            </a:r>
            <a:endParaRPr lang="ru-RU" sz="32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968703" y="3971108"/>
            <a:ext cx="1978213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20 </a:t>
            </a:r>
            <a:r>
              <a:rPr lang="ru-RU" sz="3200" b="1" dirty="0" err="1"/>
              <a:t>хв</a:t>
            </a:r>
            <a:r>
              <a:rPr lang="ru-RU" sz="3200" b="1" dirty="0"/>
              <a:t> · </a:t>
            </a:r>
            <a:r>
              <a:rPr lang="ru-RU" sz="3200" b="1" dirty="0" smtClean="0"/>
              <a:t>3=</a:t>
            </a:r>
          </a:p>
          <a:p>
            <a:r>
              <a:rPr lang="ru-RU" sz="3200" b="1" dirty="0" smtClean="0"/>
              <a:t>45 </a:t>
            </a:r>
            <a:r>
              <a:rPr lang="ru-RU" sz="3200" b="1" dirty="0"/>
              <a:t>с · </a:t>
            </a:r>
            <a:r>
              <a:rPr lang="ru-RU" sz="3200" b="1" dirty="0" smtClean="0"/>
              <a:t>4 =</a:t>
            </a:r>
            <a:endParaRPr lang="ru-RU" sz="32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537354" y="1808163"/>
            <a:ext cx="1111841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75 </a:t>
            </a:r>
            <a:r>
              <a:rPr lang="ru-RU" sz="3200" b="1" dirty="0" err="1" smtClean="0"/>
              <a:t>хв</a:t>
            </a:r>
            <a:endParaRPr lang="ru-RU" sz="3200" b="1" dirty="0" smtClean="0"/>
          </a:p>
        </p:txBody>
      </p:sp>
      <p:sp>
        <p:nvSpPr>
          <p:cNvPr id="12" name="Прямоугольник 11"/>
          <p:cNvSpPr/>
          <p:nvPr/>
        </p:nvSpPr>
        <p:spPr>
          <a:xfrm>
            <a:off x="2972313" y="2491063"/>
            <a:ext cx="1307820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30 </a:t>
            </a:r>
            <a:r>
              <a:rPr lang="ru-RU" sz="3200" b="1" dirty="0" err="1" smtClean="0"/>
              <a:t>хв</a:t>
            </a:r>
            <a:endParaRPr lang="ru-RU" sz="3200" b="1" dirty="0" smtClean="0"/>
          </a:p>
        </p:txBody>
      </p:sp>
      <p:sp>
        <p:nvSpPr>
          <p:cNvPr id="13" name="Прямоугольник 12"/>
          <p:cNvSpPr/>
          <p:nvPr/>
        </p:nvSpPr>
        <p:spPr>
          <a:xfrm>
            <a:off x="2946916" y="3317097"/>
            <a:ext cx="1333217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20 с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797131" y="3971108"/>
            <a:ext cx="1638716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60 </a:t>
            </a:r>
            <a:r>
              <a:rPr lang="ru-RU" sz="3200" b="1" dirty="0" err="1" smtClean="0"/>
              <a:t>хв</a:t>
            </a:r>
            <a:r>
              <a:rPr lang="ru-RU" sz="3200" b="1" dirty="0" smtClean="0"/>
              <a:t> =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433623" y="3954874"/>
            <a:ext cx="1224135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1 год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990986" y="2205658"/>
            <a:ext cx="1212613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120хв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979463" y="2986157"/>
            <a:ext cx="1115024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180 с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797131" y="4509717"/>
            <a:ext cx="1654296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180 </a:t>
            </a:r>
            <a:r>
              <a:rPr lang="ru-RU" sz="3200" b="1" dirty="0" err="1" smtClean="0"/>
              <a:t>хв</a:t>
            </a:r>
            <a:r>
              <a:rPr lang="ru-RU" sz="3200" b="1" dirty="0" smtClean="0"/>
              <a:t> =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451427" y="4516474"/>
            <a:ext cx="1224135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3 год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5443959" y="1197546"/>
            <a:ext cx="5809298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/>
              <a:t>Тренування в басейні розпочалося о 15 год і </a:t>
            </a:r>
            <a:r>
              <a:rPr lang="ru-RU" sz="2800" b="1" dirty="0" smtClean="0"/>
              <a:t>закінчилося </a:t>
            </a:r>
            <a:r>
              <a:rPr lang="ru-RU" sz="2800" b="1" dirty="0"/>
              <a:t>о 16 год </a:t>
            </a:r>
            <a:r>
              <a:rPr lang="ru-RU" sz="2800" b="1" dirty="0" smtClean="0"/>
              <a:t>15хв</a:t>
            </a:r>
            <a:r>
              <a:rPr lang="ru-RU" sz="2800" b="1" dirty="0"/>
              <a:t>. Скільки часу тривало тренування?</a:t>
            </a:r>
            <a:endParaRPr lang="ru-RU" sz="2800" b="1" dirty="0" smtClean="0"/>
          </a:p>
        </p:txBody>
      </p:sp>
      <p:sp>
        <p:nvSpPr>
          <p:cNvPr id="23" name="Прямоугольник 22"/>
          <p:cNvSpPr/>
          <p:nvPr/>
        </p:nvSpPr>
        <p:spPr>
          <a:xfrm>
            <a:off x="3537353" y="1263618"/>
            <a:ext cx="1111841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75 с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6104686" y="2724006"/>
            <a:ext cx="4952973" cy="13403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5871346" y="4178127"/>
            <a:ext cx="3416987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16год 15хв – 15год =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5843396" y="2710425"/>
            <a:ext cx="1112731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15год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6376228" y="3383125"/>
            <a:ext cx="4396323" cy="22076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6376228" y="3222904"/>
            <a:ext cx="0" cy="336990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8423439" y="3453052"/>
            <a:ext cx="44274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? </a:t>
            </a: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10772551" y="3267221"/>
            <a:ext cx="0" cy="275957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/>
          <p:cNvSpPr/>
          <p:nvPr/>
        </p:nvSpPr>
        <p:spPr>
          <a:xfrm>
            <a:off x="9614621" y="2705905"/>
            <a:ext cx="1872208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16год 15хв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6985929" y="4783952"/>
            <a:ext cx="1708493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1год 15хв</a:t>
            </a:r>
          </a:p>
        </p:txBody>
      </p:sp>
      <p:pic>
        <p:nvPicPr>
          <p:cNvPr id="2050" name="Picture 2" descr="D:\Картинки до тестів\Емоції Листя\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4621" y="4178127"/>
            <a:ext cx="2134874" cy="2134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36444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 animBg="1"/>
      <p:bldP spid="19" grpId="0" animBg="1"/>
      <p:bldP spid="20" grpId="0" animBg="1"/>
      <p:bldP spid="23" grpId="0" animBg="1"/>
      <p:bldP spid="22" grpId="0" animBg="1"/>
      <p:bldP spid="24" grpId="0" animBg="1"/>
      <p:bldP spid="25" grpId="0" animBg="1"/>
      <p:bldP spid="28" grpId="0" animBg="1"/>
      <p:bldP spid="30" grpId="0" animBg="1"/>
      <p:bldP spid="3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D:\Картинки до тестів\Емоції Листя\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4036" y="4008630"/>
            <a:ext cx="2473526" cy="2473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968920" y="549474"/>
            <a:ext cx="10297144" cy="576064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3600" b="1" dirty="0" err="1" smtClean="0">
                <a:solidFill>
                  <a:schemeClr val="bg1"/>
                </a:solidFill>
              </a:rPr>
              <a:t>Обчисліть</a:t>
            </a:r>
            <a:r>
              <a:rPr lang="ru-RU" sz="3600" b="1" dirty="0" smtClean="0">
                <a:solidFill>
                  <a:schemeClr val="bg1"/>
                </a:solidFill>
              </a:rPr>
              <a:t>  значення </a:t>
            </a:r>
            <a:r>
              <a:rPr lang="ru-RU" sz="3600" b="1" dirty="0" err="1" smtClean="0">
                <a:solidFill>
                  <a:schemeClr val="bg1"/>
                </a:solidFill>
              </a:rPr>
              <a:t>виразів</a:t>
            </a:r>
            <a:r>
              <a:rPr lang="ru-RU" sz="3600" b="1" dirty="0" smtClean="0">
                <a:solidFill>
                  <a:schemeClr val="bg1"/>
                </a:solidFill>
              </a:rPr>
              <a:t> по </a:t>
            </a:r>
            <a:r>
              <a:rPr lang="ru-RU" sz="3600" b="1" dirty="0" err="1" smtClean="0">
                <a:solidFill>
                  <a:schemeClr val="bg1"/>
                </a:solidFill>
              </a:rPr>
              <a:t>діях</a:t>
            </a:r>
            <a:endParaRPr lang="uk-UA" sz="5400" b="1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123599"/>
            <a:ext cx="981635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Ст.22 №100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74175" y="1341562"/>
            <a:ext cx="8862271" cy="64633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7030A0"/>
                </a:solidFill>
              </a:rPr>
              <a:t>177 </a:t>
            </a:r>
            <a:r>
              <a:rPr lang="ru-RU" sz="3600" b="1" dirty="0">
                <a:solidFill>
                  <a:srgbClr val="7030A0"/>
                </a:solidFill>
              </a:rPr>
              <a:t>+ 145 · 3 </a:t>
            </a:r>
            <a:r>
              <a:rPr lang="ru-RU" sz="3600" b="1" dirty="0" smtClean="0">
                <a:solidFill>
                  <a:srgbClr val="7030A0"/>
                </a:solidFill>
              </a:rPr>
              <a:t>=                     (</a:t>
            </a:r>
            <a:r>
              <a:rPr lang="ru-RU" sz="3600" b="1" dirty="0">
                <a:solidFill>
                  <a:srgbClr val="7030A0"/>
                </a:solidFill>
              </a:rPr>
              <a:t>177 + 145) · </a:t>
            </a:r>
            <a:r>
              <a:rPr lang="ru-RU" sz="3600" b="1" dirty="0" smtClean="0">
                <a:solidFill>
                  <a:srgbClr val="7030A0"/>
                </a:solidFill>
              </a:rPr>
              <a:t>3 =</a:t>
            </a:r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28612" y="2416910"/>
            <a:ext cx="1810743" cy="175432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/>
              <a:t>1)    145</a:t>
            </a:r>
          </a:p>
          <a:p>
            <a:r>
              <a:rPr lang="uk-UA" sz="3600" b="1" dirty="0" smtClean="0"/>
              <a:t>      </a:t>
            </a:r>
            <a:r>
              <a:rPr lang="uk-UA" sz="3600" b="1" u="sng" dirty="0" smtClean="0"/>
              <a:t>      3</a:t>
            </a:r>
          </a:p>
          <a:p>
            <a:endParaRPr lang="ru-RU" sz="3600" b="1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2204018" y="3494543"/>
            <a:ext cx="325729" cy="646331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/>
              <a:t>5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014014" y="2072431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1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903331" y="3471614"/>
            <a:ext cx="325729" cy="646331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/>
              <a:t>3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608255" y="3494543"/>
            <a:ext cx="325729" cy="646331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/>
              <a:t>4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459806" y="2633350"/>
            <a:ext cx="3738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х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24777" y="2106972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7030A0"/>
                </a:solidFill>
              </a:rPr>
              <a:t>1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067695" y="2396519"/>
            <a:ext cx="1810743" cy="175432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/>
              <a:t>2)    177</a:t>
            </a:r>
          </a:p>
          <a:p>
            <a:r>
              <a:rPr lang="uk-UA" sz="3600" b="1" dirty="0" smtClean="0"/>
              <a:t>      </a:t>
            </a:r>
            <a:r>
              <a:rPr lang="uk-UA" sz="3600" b="1" u="sng" dirty="0" smtClean="0"/>
              <a:t> 435</a:t>
            </a:r>
          </a:p>
          <a:p>
            <a:endParaRPr lang="ru-RU" sz="3600" b="1" dirty="0" smtClean="0"/>
          </a:p>
        </p:txBody>
      </p:sp>
      <p:sp>
        <p:nvSpPr>
          <p:cNvPr id="14" name="Прямоугольник 13"/>
          <p:cNvSpPr/>
          <p:nvPr/>
        </p:nvSpPr>
        <p:spPr>
          <a:xfrm>
            <a:off x="3571751" y="2694904"/>
            <a:ext cx="3898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+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291831" y="3440244"/>
            <a:ext cx="325729" cy="646331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/>
              <a:t>2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053862" y="3429794"/>
            <a:ext cx="325729" cy="646331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/>
              <a:t>1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740378" y="3440243"/>
            <a:ext cx="325729" cy="646331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/>
              <a:t>6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128966" y="1989603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1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3839729" y="2024144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7030A0"/>
                </a:solidFill>
              </a:rPr>
              <a:t>1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6020023" y="2386548"/>
            <a:ext cx="1810743" cy="175432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/>
              <a:t>1)    177</a:t>
            </a:r>
          </a:p>
          <a:p>
            <a:r>
              <a:rPr lang="uk-UA" sz="3600" b="1" dirty="0" smtClean="0"/>
              <a:t>      </a:t>
            </a:r>
            <a:r>
              <a:rPr lang="uk-UA" sz="3600" b="1" u="sng" dirty="0" smtClean="0"/>
              <a:t> 145</a:t>
            </a:r>
          </a:p>
          <a:p>
            <a:endParaRPr lang="ru-RU" sz="3600" b="1" dirty="0" smtClean="0"/>
          </a:p>
        </p:txBody>
      </p:sp>
      <p:sp>
        <p:nvSpPr>
          <p:cNvPr id="21" name="Прямоугольник 20"/>
          <p:cNvSpPr/>
          <p:nvPr/>
        </p:nvSpPr>
        <p:spPr>
          <a:xfrm>
            <a:off x="6524079" y="2684933"/>
            <a:ext cx="3898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+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7244159" y="3430273"/>
            <a:ext cx="325729" cy="646331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/>
              <a:t>2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7006190" y="3419823"/>
            <a:ext cx="325729" cy="646331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/>
              <a:t>2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6774414" y="3430272"/>
            <a:ext cx="325729" cy="646331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/>
              <a:t>3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7081294" y="1979632"/>
            <a:ext cx="32572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1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6792057" y="2014173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7030A0"/>
                </a:solidFill>
              </a:rPr>
              <a:t>1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3869345" y="1343795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612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8180263" y="2363003"/>
            <a:ext cx="1810743" cy="175432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/>
              <a:t>2)    322</a:t>
            </a:r>
          </a:p>
          <a:p>
            <a:r>
              <a:rPr lang="uk-UA" sz="3600" b="1" dirty="0" smtClean="0"/>
              <a:t>      </a:t>
            </a:r>
            <a:r>
              <a:rPr lang="uk-UA" sz="3600" b="1" u="sng" dirty="0" smtClean="0"/>
              <a:t>      3</a:t>
            </a:r>
          </a:p>
          <a:p>
            <a:endParaRPr lang="ru-RU" sz="3600" b="1" dirty="0" smtClean="0"/>
          </a:p>
        </p:txBody>
      </p:sp>
      <p:sp>
        <p:nvSpPr>
          <p:cNvPr id="29" name="Прямоугольник 28"/>
          <p:cNvSpPr/>
          <p:nvPr/>
        </p:nvSpPr>
        <p:spPr>
          <a:xfrm>
            <a:off x="9415361" y="3410375"/>
            <a:ext cx="325729" cy="646331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/>
              <a:t>6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9114674" y="3387446"/>
            <a:ext cx="325729" cy="646331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/>
              <a:t>6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8819598" y="3410375"/>
            <a:ext cx="325729" cy="646331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/>
              <a:t>9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8671149" y="2549182"/>
            <a:ext cx="3738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х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8982462" y="1341562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966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9066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8" grpId="0"/>
      <p:bldP spid="10" grpId="0"/>
      <p:bldP spid="11" grpId="0"/>
      <p:bldP spid="12" grpId="0"/>
      <p:bldP spid="3" grpId="0"/>
      <p:bldP spid="13" grpId="0" animBg="1"/>
      <p:bldP spid="15" grpId="0"/>
      <p:bldP spid="16" grpId="0"/>
      <p:bldP spid="17" grpId="0"/>
      <p:bldP spid="18" grpId="0"/>
      <p:bldP spid="19" grpId="0"/>
      <p:bldP spid="20" grpId="0" animBg="1"/>
      <p:bldP spid="22" grpId="0"/>
      <p:bldP spid="23" grpId="0"/>
      <p:bldP spid="24" grpId="0"/>
      <p:bldP spid="25" grpId="0"/>
      <p:bldP spid="26" grpId="0"/>
      <p:bldP spid="27" grpId="0"/>
      <p:bldP spid="28" grpId="0" animBg="1"/>
      <p:bldP spid="29" grpId="0"/>
      <p:bldP spid="31" grpId="0"/>
      <p:bldP spid="32" grpId="0"/>
      <p:bldP spid="33" grpId="0"/>
      <p:bldP spid="3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79463" y="549474"/>
            <a:ext cx="10297144" cy="792088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Домашнє завдання</a:t>
            </a:r>
          </a:p>
        </p:txBody>
      </p:sp>
      <p:sp>
        <p:nvSpPr>
          <p:cNvPr id="6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-19995" y="5878066"/>
            <a:ext cx="1647529" cy="971057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Ч.1 Ст.23 </a:t>
            </a:r>
          </a:p>
        </p:txBody>
      </p:sp>
      <p:pic>
        <p:nvPicPr>
          <p:cNvPr id="2050" name="Picture 2" descr="D:\4 клас\3 МАТЕМАТИКА\1 Листопад\1 Повторення вивченого в 3 кл\2026-09-11_22114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730" y="1501368"/>
            <a:ext cx="10978609" cy="2295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:\Картинки до тестів\!!! Учні\634ce2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03399" y="3153151"/>
            <a:ext cx="1624633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552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89048" y="494643"/>
            <a:ext cx="9776608" cy="677203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>
                <a:solidFill>
                  <a:schemeClr val="bg1"/>
                </a:solidFill>
              </a:rPr>
              <a:t>Вправа </a:t>
            </a:r>
            <a:r>
              <a:rPr lang="uk-UA" sz="3600" b="1" dirty="0" smtClean="0">
                <a:solidFill>
                  <a:schemeClr val="bg1"/>
                </a:solidFill>
              </a:rPr>
              <a:t>«Незакінчене речення». Рефлексія</a:t>
            </a:r>
            <a:endParaRPr lang="uk-UA" sz="36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74591" y="1238524"/>
            <a:ext cx="8044287" cy="181588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 smtClean="0">
                <a:solidFill>
                  <a:srgbClr val="7030A0"/>
                </a:solidFill>
              </a:rPr>
              <a:t>Сьогодні на уроці я дізнався/дізналась про…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>
                <a:solidFill>
                  <a:srgbClr val="7030A0"/>
                </a:solidFill>
              </a:rPr>
              <a:t>Найбільш цікавим було</a:t>
            </a:r>
            <a:r>
              <a:rPr lang="uk-UA" sz="2800" b="1" dirty="0" smtClean="0">
                <a:solidFill>
                  <a:srgbClr val="7030A0"/>
                </a:solidFill>
              </a:rPr>
              <a:t>…</a:t>
            </a:r>
          </a:p>
          <a:p>
            <a:pPr marL="457200" lvl="0" indent="-457200">
              <a:buFont typeface="Wingdings" panose="05000000000000000000" pitchFamily="2" charset="2"/>
              <a:buChar char="v"/>
            </a:pPr>
            <a:r>
              <a:rPr lang="ru-RU" sz="2800" b="1" dirty="0">
                <a:solidFill>
                  <a:srgbClr val="7030A0"/>
                </a:solidFill>
              </a:rPr>
              <a:t>Мені було важко</a:t>
            </a:r>
            <a:r>
              <a:rPr lang="ru-RU" sz="2800" b="1" dirty="0" smtClean="0">
                <a:solidFill>
                  <a:srgbClr val="7030A0"/>
                </a:solidFill>
              </a:rPr>
              <a:t>...</a:t>
            </a:r>
            <a:endParaRPr lang="uk-UA" sz="2800" b="1" dirty="0">
              <a:solidFill>
                <a:srgbClr val="7030A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>
                <a:solidFill>
                  <a:srgbClr val="7030A0"/>
                </a:solidFill>
              </a:rPr>
              <a:t>Урок запам'ятався мені тим, що </a:t>
            </a:r>
            <a:r>
              <a:rPr lang="uk-UA" sz="2800" b="1" dirty="0" smtClean="0">
                <a:solidFill>
                  <a:srgbClr val="7030A0"/>
                </a:solidFill>
              </a:rPr>
              <a:t>…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06159" y="5140842"/>
            <a:ext cx="1751459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b="1" dirty="0" smtClean="0"/>
              <a:t>Було </a:t>
            </a:r>
            <a:r>
              <a:rPr lang="uk-UA" sz="2800" b="1" dirty="0"/>
              <a:t>складно!</a:t>
            </a:r>
            <a:endParaRPr lang="ru-RU" sz="2800" b="1" dirty="0"/>
          </a:p>
        </p:txBody>
      </p:sp>
      <p:pic>
        <p:nvPicPr>
          <p:cNvPr id="1030" name="Picture 6" descr="D:\Картинки до тестів\Палець 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180" y="3114452"/>
            <a:ext cx="1208776" cy="2139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D:\Картинки до тестів\Палець 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9285" y="3054406"/>
            <a:ext cx="1324067" cy="2236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D:\Картинки до тестів\Пальці 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0441">
            <a:off x="5334305" y="3084731"/>
            <a:ext cx="1438203" cy="2367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D:\Картинки до тестів\Пальці 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1681">
            <a:off x="7340746" y="3091018"/>
            <a:ext cx="1544693" cy="2354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D:\Картинки до тестів\Пальці 5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354">
            <a:off x="9491575" y="3099936"/>
            <a:ext cx="1650896" cy="2223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7276597" y="5109492"/>
            <a:ext cx="1702616" cy="954107"/>
          </a:xfrm>
          <a:prstGeom prst="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b="1" dirty="0"/>
              <a:t>Все було легко! </a:t>
            </a:r>
            <a:endParaRPr lang="ru-RU" sz="2800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794472" y="5085501"/>
            <a:ext cx="1867557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b="1" dirty="0" smtClean="0"/>
              <a:t>Відчуваю втому </a:t>
            </a:r>
            <a:endParaRPr lang="ru-RU" sz="2800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9506925" y="4894047"/>
            <a:ext cx="1697983" cy="1384995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b="1" dirty="0" smtClean="0"/>
              <a:t>У </a:t>
            </a:r>
            <a:r>
              <a:rPr lang="uk-UA" sz="2800" b="1" dirty="0"/>
              <a:t>мене все </a:t>
            </a:r>
            <a:r>
              <a:rPr lang="uk-UA" sz="2800" b="1" dirty="0" smtClean="0"/>
              <a:t>вийшло</a:t>
            </a:r>
            <a:endParaRPr lang="ru-RU" sz="2800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5257965" y="5085309"/>
            <a:ext cx="1610955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b="1" dirty="0" smtClean="0"/>
              <a:t>Було </a:t>
            </a:r>
            <a:r>
              <a:rPr lang="uk-UA" sz="2800" b="1" dirty="0"/>
              <a:t>цікаво! 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4310653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6" grpId="0" animBg="1"/>
      <p:bldP spid="17" grpId="0" animBg="1"/>
      <p:bldP spid="18" grpId="0" animBg="1"/>
      <p:bldP spid="19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10446</TotalTime>
  <Words>453</Words>
  <Application>Microsoft Office PowerPoint</Application>
  <PresentationFormat>Произвольный</PresentationFormat>
  <Paragraphs>167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Esmiralda Ivanova</dc:creator>
  <cp:lastModifiedBy>Esmiralda Ivanova</cp:lastModifiedBy>
  <cp:revision>857</cp:revision>
  <dcterms:created xsi:type="dcterms:W3CDTF">2025-08-27T14:01:18Z</dcterms:created>
  <dcterms:modified xsi:type="dcterms:W3CDTF">2026-09-14T08:47:09Z</dcterms:modified>
</cp:coreProperties>
</file>