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87" r:id="rId3"/>
    <p:sldId id="873" r:id="rId4"/>
    <p:sldId id="286" r:id="rId5"/>
    <p:sldId id="881" r:id="rId6"/>
    <p:sldId id="828" r:id="rId7"/>
    <p:sldId id="879" r:id="rId8"/>
    <p:sldId id="886" r:id="rId9"/>
    <p:sldId id="863" r:id="rId10"/>
    <p:sldId id="884" r:id="rId11"/>
    <p:sldId id="885" r:id="rId12"/>
    <p:sldId id="888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ЗНАЧЕННЯ ВИРАЗУ ЗІ ЗМІННОЮ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0" dirty="0" smtClean="0"/>
            <a:t>РОЗВ’ЯЗУВАН-НЯ ЗАДАЧІ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ПИСЬМОВЕ МНОЖЕННЯ ВИДУ 204 · 6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АРИФМЕТИЧНІ ДІЇ З ІМЕНОВАНИМИ ЧИСЛАМИ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4981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59400" y="817818"/>
          <a:ext cx="4273486" cy="263784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АРИФМЕТИЧНІ ДІЇ З ІМЕНОВАНИМИ ЧИСЛАМИ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77219" y="854696"/>
        <a:ext cx="263784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86287" y="797311"/>
          <a:ext cx="4273486" cy="267886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ПИСЬМОВЕ МНОЖЕННЯ ВИДУ 204 · 6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1025" y="854696"/>
        <a:ext cx="267886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5508" y="823306"/>
          <a:ext cx="4273486" cy="262687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ЗНАЧЕННЯ ВИРАЗУ ЗІ ЗМІННОЮ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88815" y="854696"/>
        <a:ext cx="262687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98797" y="851116"/>
          <a:ext cx="4273486" cy="25712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dirty="0" smtClean="0"/>
            <a:t>РОЗВ’ЯЗУВАН-НЯ ЗАДАЧІ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549914" y="854696"/>
        <a:ext cx="25712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dirty="0">
                <a:solidFill>
                  <a:srgbClr val="7030A0"/>
                </a:solidFill>
              </a:rPr>
              <a:t>Множення у стовпчик у випадку нулів у множнику. Задача знаходження часу закінчення події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11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10119311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настрою. Поясніть чому саме він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482" y="1958307"/>
            <a:ext cx="2421110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27" y="1956129"/>
            <a:ext cx="2488299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320" y="4322124"/>
            <a:ext cx="2180764" cy="23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Картинки Мудрість дня\photo_2025-11-16_23-00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56" y="1984565"/>
            <a:ext cx="2217545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4" y="4221883"/>
            <a:ext cx="1944216" cy="22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6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Ст.23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22" y="3695064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3 МАТЕМАТИКА\1 Листопад\1 Повторення вивченого в 3 кл\2026-09-11_2211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0" y="1501368"/>
            <a:ext cx="10978609" cy="229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088759716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5878"/>
              </p:ext>
            </p:extLst>
          </p:nvPr>
        </p:nvGraphicFramePr>
        <p:xfrm>
          <a:off x="1233088" y="1341562"/>
          <a:ext cx="4354887" cy="3840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25814"/>
                <a:gridCol w="725814"/>
                <a:gridCol w="725814"/>
                <a:gridCol w="725814"/>
                <a:gridCol w="725814"/>
                <a:gridCol w="7258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Cambria"/>
                          <a:ea typeface="Cambria"/>
                        </a:rPr>
                        <a:t>˟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/>
                        <a:t>6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/>
                        <a:t>7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/>
                        <a:t>8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/>
                        <a:t>9</a:t>
                      </a:r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/>
                        <a:t>10</a:t>
                      </a:r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1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6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14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3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24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4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36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5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600" b="1" dirty="0" smtClean="0">
                          <a:solidFill>
                            <a:srgbClr val="7030A0"/>
                          </a:solidFill>
                        </a:rPr>
                        <a:t>50</a:t>
                      </a:r>
                      <a:endParaRPr lang="ru-RU" sz="36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33088" y="405458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Обчисліть добутки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942939" y="2637706"/>
            <a:ext cx="764715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85211" y="2061642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7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415982" y="2673591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16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421" y="3357786"/>
            <a:ext cx="2491415" cy="3038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35205" y="3338899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355727" y="3965497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083241" y="4617780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45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107794" y="2663672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18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970314" y="3355785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18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853696" y="2673591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151342" y="3338900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27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952661" y="3965498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24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57837" y="3943208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28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798949" y="3338901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1970314" y="4626336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707654" y="4626335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291153" y="4618804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40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3422552" y="2061641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8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159893" y="2061640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9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853696" y="2061639"/>
            <a:ext cx="73734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853696" y="3927528"/>
            <a:ext cx="79208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40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79" y="330940"/>
            <a:ext cx="10278149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Обчисліть добутки зручним для </a:t>
            </a:r>
            <a:r>
              <a:rPr lang="ru-RU" sz="3600" b="1" dirty="0" smtClean="0"/>
              <a:t>вас способом 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999182" y="2622180"/>
            <a:ext cx="1847626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111 </a:t>
            </a:r>
            <a:r>
              <a:rPr lang="ru-RU" sz="3200" b="1" dirty="0"/>
              <a:t>· </a:t>
            </a:r>
            <a:r>
              <a:rPr lang="ru-RU" sz="3200" b="1" dirty="0" smtClean="0"/>
              <a:t>4 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084" y="417642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999182" y="3310976"/>
            <a:ext cx="1847626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242 </a:t>
            </a:r>
            <a:r>
              <a:rPr lang="ru-RU" sz="3200" b="1" dirty="0"/>
              <a:t>· </a:t>
            </a:r>
            <a:r>
              <a:rPr lang="ru-RU" sz="3200" b="1" dirty="0" smtClean="0"/>
              <a:t>2 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8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979463" y="4005858"/>
            <a:ext cx="1867346" cy="5229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333 </a:t>
            </a:r>
            <a:r>
              <a:rPr lang="ru-RU" sz="3200" b="1" dirty="0"/>
              <a:t>· </a:t>
            </a:r>
            <a:r>
              <a:rPr lang="ru-RU" sz="3200" b="1" dirty="0" smtClean="0"/>
              <a:t>3 = </a:t>
            </a:r>
          </a:p>
        </p:txBody>
      </p:sp>
      <p:sp>
        <p:nvSpPr>
          <p:cNvPr id="8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030923" y="4725086"/>
            <a:ext cx="1815886" cy="5229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423 </a:t>
            </a:r>
            <a:r>
              <a:rPr lang="ru-RU" sz="3200" b="1" dirty="0"/>
              <a:t>· </a:t>
            </a:r>
            <a:r>
              <a:rPr lang="ru-RU" sz="3200" b="1" dirty="0" smtClean="0"/>
              <a:t>2 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0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834988" y="2625142"/>
            <a:ext cx="5811901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(100 + 10 + 1) · 4 = 400 + 40 + 4 </a:t>
            </a:r>
            <a:r>
              <a:rPr lang="ru-RU" sz="3200" b="1" dirty="0" smtClean="0"/>
              <a:t>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0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834989" y="3313938"/>
            <a:ext cx="2219882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242 + 242 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0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815269" y="4008820"/>
            <a:ext cx="5831619" cy="5229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(300 </a:t>
            </a:r>
            <a:r>
              <a:rPr lang="ru-RU" sz="3200" b="1" dirty="0"/>
              <a:t>+ </a:t>
            </a:r>
            <a:r>
              <a:rPr lang="ru-RU" sz="3200" b="1" dirty="0" smtClean="0"/>
              <a:t>30 </a:t>
            </a:r>
            <a:r>
              <a:rPr lang="ru-RU" sz="3200" b="1" dirty="0"/>
              <a:t>+ </a:t>
            </a:r>
            <a:r>
              <a:rPr lang="ru-RU" sz="3200" b="1" dirty="0" smtClean="0"/>
              <a:t>3) </a:t>
            </a:r>
            <a:r>
              <a:rPr lang="ru-RU" sz="3200" b="1" dirty="0"/>
              <a:t>· </a:t>
            </a:r>
            <a:r>
              <a:rPr lang="ru-RU" sz="3200" b="1" dirty="0" smtClean="0"/>
              <a:t>3 </a:t>
            </a:r>
            <a:r>
              <a:rPr lang="ru-RU" sz="3200" b="1" dirty="0"/>
              <a:t>= </a:t>
            </a:r>
            <a:r>
              <a:rPr lang="ru-RU" sz="3200" b="1" dirty="0" smtClean="0"/>
              <a:t>900 </a:t>
            </a:r>
            <a:r>
              <a:rPr lang="ru-RU" sz="3200" b="1" dirty="0"/>
              <a:t>+ </a:t>
            </a:r>
            <a:r>
              <a:rPr lang="ru-RU" sz="3200" b="1" dirty="0" smtClean="0"/>
              <a:t>90 </a:t>
            </a:r>
            <a:r>
              <a:rPr lang="ru-RU" sz="3200" b="1" dirty="0"/>
              <a:t>+ </a:t>
            </a:r>
            <a:r>
              <a:rPr lang="ru-RU" sz="3200" b="1" dirty="0" smtClean="0"/>
              <a:t>9 </a:t>
            </a:r>
            <a:r>
              <a:rPr lang="ru-RU" sz="3200" b="1" dirty="0"/>
              <a:t>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0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2866729" y="4728048"/>
            <a:ext cx="2188142" cy="5229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423 + 423 =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10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646889" y="2613928"/>
            <a:ext cx="877140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444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1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54871" y="3319281"/>
            <a:ext cx="877140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484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9627035" y="2033268"/>
            <a:ext cx="181074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    111</a:t>
            </a:r>
          </a:p>
          <a:p>
            <a:r>
              <a:rPr lang="uk-UA" sz="3600" b="1" dirty="0" smtClean="0"/>
              <a:t>    </a:t>
            </a:r>
            <a:r>
              <a:rPr lang="uk-UA" sz="3600" b="1" u="sng" dirty="0" smtClean="0"/>
              <a:t>     4</a:t>
            </a:r>
          </a:p>
          <a:p>
            <a:endParaRPr lang="ru-RU" sz="3600" b="1" dirty="0" smtClean="0"/>
          </a:p>
        </p:txBody>
      </p:sp>
      <p:sp>
        <p:nvSpPr>
          <p:cNvPr id="114" name="Прямоугольник 113"/>
          <p:cNvSpPr/>
          <p:nvPr/>
        </p:nvSpPr>
        <p:spPr>
          <a:xfrm>
            <a:off x="10622801" y="3079321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4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10338889" y="3081002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4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10085560" y="3104595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4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9708084" y="2325656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654115" y="3993655"/>
            <a:ext cx="877140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smtClean="0"/>
              <a:t>999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19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5054871" y="4735779"/>
            <a:ext cx="877140" cy="5351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846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20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5297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№111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  <p:bldP spid="80" grpId="0" animBg="1"/>
      <p:bldP spid="85" grpId="0" animBg="1"/>
      <p:bldP spid="86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2" grpId="0" animBg="1"/>
      <p:bldP spid="113" grpId="0" animBg="1"/>
      <p:bldP spid="114" grpId="0"/>
      <p:bldP spid="115" grpId="0"/>
      <p:bldP spid="116" grpId="0"/>
      <p:bldP spid="117" grpId="0"/>
      <p:bldP spid="118" grpId="0" animBg="1"/>
      <p:bldP spid="1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9423" y="549474"/>
            <a:ext cx="10945216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Розгляньте </a:t>
            </a:r>
            <a:r>
              <a:rPr lang="ru-RU" sz="3600" b="1" dirty="0"/>
              <a:t>записи та </a:t>
            </a:r>
            <a:r>
              <a:rPr lang="ru-RU" sz="3600" b="1" dirty="0" smtClean="0"/>
              <a:t>прочитайте </a:t>
            </a:r>
            <a:r>
              <a:rPr lang="ru-RU" sz="3600" b="1" dirty="0" err="1"/>
              <a:t>зразок</a:t>
            </a:r>
            <a:r>
              <a:rPr lang="ru-RU" sz="3600" b="1" dirty="0"/>
              <a:t> </a:t>
            </a:r>
            <a:r>
              <a:rPr lang="ru-RU" sz="3600" b="1" dirty="0" err="1"/>
              <a:t>міркувань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№113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07" y="1341562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3 МАТЕМАТИКА\1 Листопад\1 Повторення вивченого в 3 кл\2026-09-14_2054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06" y="1485578"/>
            <a:ext cx="614423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6997" y="3429794"/>
            <a:ext cx="10259570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/>
              <a:t>Міркуйте</a:t>
            </a:r>
            <a:r>
              <a:rPr lang="ru-RU" sz="2800" b="1" dirty="0" smtClean="0"/>
              <a:t> </a:t>
            </a:r>
            <a:r>
              <a:rPr lang="ru-RU" sz="2800" b="1" dirty="0"/>
              <a:t>так: потрібно </a:t>
            </a:r>
            <a:r>
              <a:rPr lang="ru-RU" sz="2800" b="1" dirty="0" err="1"/>
              <a:t>помножити</a:t>
            </a:r>
            <a:r>
              <a:rPr lang="ru-RU" sz="2800" b="1" dirty="0"/>
              <a:t> 204 на 2. </a:t>
            </a:r>
            <a:endParaRPr lang="ru-RU" sz="2800" b="1" dirty="0" smtClean="0"/>
          </a:p>
          <a:p>
            <a:r>
              <a:rPr lang="ru-RU" sz="2800" b="1" u="sng" dirty="0" smtClean="0"/>
              <a:t>Множу </a:t>
            </a:r>
            <a:r>
              <a:rPr lang="ru-RU" sz="2800" b="1" u="sng" dirty="0" err="1"/>
              <a:t>одиниці</a:t>
            </a:r>
            <a:r>
              <a:rPr lang="ru-RU" sz="2800" b="1" dirty="0"/>
              <a:t>. 4 од. · 2 = 8 од.; пишу цифру 8 під </a:t>
            </a:r>
            <a:r>
              <a:rPr lang="ru-RU" sz="2800" b="1" dirty="0" err="1"/>
              <a:t>одиницями</a:t>
            </a:r>
            <a:r>
              <a:rPr lang="ru-RU" sz="2800" b="1" dirty="0"/>
              <a:t>. </a:t>
            </a:r>
            <a:r>
              <a:rPr lang="ru-RU" sz="2800" b="1" u="sng" dirty="0"/>
              <a:t>Множу десятки</a:t>
            </a:r>
            <a:r>
              <a:rPr lang="ru-RU" sz="2800" b="1" dirty="0"/>
              <a:t>. 0 д. · 2 = 0 д.; пишу цифру 0 під десятками. </a:t>
            </a:r>
            <a:endParaRPr lang="ru-RU" sz="2800" b="1" dirty="0" smtClean="0"/>
          </a:p>
          <a:p>
            <a:r>
              <a:rPr lang="ru-RU" sz="2800" b="1" u="sng" dirty="0"/>
              <a:t>Множу </a:t>
            </a:r>
            <a:r>
              <a:rPr lang="ru-RU" sz="2800" b="1" u="sng" dirty="0" err="1"/>
              <a:t>сотні</a:t>
            </a:r>
            <a:r>
              <a:rPr lang="ru-RU" sz="2800" b="1" dirty="0"/>
              <a:t>. 2 с. · 2 = 4 с.; пишу цифру 4 під сотнями. Читаю </a:t>
            </a:r>
            <a:r>
              <a:rPr lang="ru-RU" sz="2800" b="1" dirty="0" err="1"/>
              <a:t>відповідь</a:t>
            </a:r>
            <a:r>
              <a:rPr lang="ru-RU" sz="2800" b="1" dirty="0"/>
              <a:t>: 408.</a:t>
            </a: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/>
          <p:cNvSpPr/>
          <p:nvPr/>
        </p:nvSpPr>
        <p:spPr>
          <a:xfrm>
            <a:off x="9387380" y="2284824"/>
            <a:ext cx="157963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3) _ 921</a:t>
            </a:r>
          </a:p>
          <a:p>
            <a:r>
              <a:rPr lang="uk-UA" sz="3200" b="1" dirty="0" smtClean="0"/>
              <a:t>       </a:t>
            </a:r>
            <a:r>
              <a:rPr lang="uk-UA" sz="3200" b="1" u="sng" dirty="0" smtClean="0"/>
              <a:t> 828</a:t>
            </a:r>
          </a:p>
          <a:p>
            <a:endParaRPr lang="uk-UA" sz="3200" b="1" u="sng" dirty="0" smtClean="0"/>
          </a:p>
        </p:txBody>
      </p:sp>
      <p:sp>
        <p:nvSpPr>
          <p:cNvPr id="37" name="Прямоугольник 36"/>
          <p:cNvSpPr/>
          <p:nvPr/>
        </p:nvSpPr>
        <p:spPr>
          <a:xfrm>
            <a:off x="7567640" y="2292474"/>
            <a:ext cx="161203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   207</a:t>
            </a:r>
          </a:p>
          <a:p>
            <a:r>
              <a:rPr lang="uk-UA" sz="3200" b="1" dirty="0" smtClean="0"/>
              <a:t>      </a:t>
            </a:r>
            <a:r>
              <a:rPr lang="uk-UA" sz="3200" b="1" u="sng" dirty="0" smtClean="0"/>
              <a:t>      4</a:t>
            </a:r>
          </a:p>
          <a:p>
            <a:endParaRPr lang="ru-RU" sz="3200" b="1" dirty="0" smtClean="0"/>
          </a:p>
        </p:txBody>
      </p:sp>
      <p:sp>
        <p:nvSpPr>
          <p:cNvPr id="28" name="Прямоугольник 27"/>
          <p:cNvSpPr/>
          <p:nvPr/>
        </p:nvSpPr>
        <p:spPr>
          <a:xfrm>
            <a:off x="5736525" y="2335930"/>
            <a:ext cx="161203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 307</a:t>
            </a:r>
          </a:p>
          <a:p>
            <a:r>
              <a:rPr lang="uk-UA" sz="3200" b="1" dirty="0" smtClean="0"/>
              <a:t>      </a:t>
            </a:r>
            <a:r>
              <a:rPr lang="uk-UA" sz="3200" b="1" u="sng" dirty="0" smtClean="0"/>
              <a:t>      3</a:t>
            </a:r>
          </a:p>
          <a:p>
            <a:endParaRPr lang="ru-RU" sz="32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Обчисліть  значення </a:t>
            </a:r>
            <a:r>
              <a:rPr lang="ru-RU" sz="3600" b="1" dirty="0" err="1" smtClean="0">
                <a:solidFill>
                  <a:schemeClr val="bg1"/>
                </a:solidFill>
              </a:rPr>
              <a:t>виразів</a:t>
            </a:r>
            <a:r>
              <a:rPr lang="ru-RU" sz="3600" b="1" dirty="0" smtClean="0">
                <a:solidFill>
                  <a:schemeClr val="bg1"/>
                </a:solidFill>
              </a:rPr>
              <a:t> по </a:t>
            </a:r>
            <a:r>
              <a:rPr lang="ru-RU" sz="3600" b="1" dirty="0" err="1" smtClean="0">
                <a:solidFill>
                  <a:schemeClr val="bg1"/>
                </a:solidFill>
              </a:rPr>
              <a:t>діях</a:t>
            </a:r>
            <a:endParaRPr lang="uk-UA" sz="5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Ст.24 №114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4175" y="1341562"/>
            <a:ext cx="10291889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890 – 209 · </a:t>
            </a:r>
            <a:r>
              <a:rPr lang="ru-RU" sz="3200" b="1" dirty="0" smtClean="0">
                <a:solidFill>
                  <a:srgbClr val="7030A0"/>
                </a:solidFill>
              </a:rPr>
              <a:t>4 =                             307 </a:t>
            </a:r>
            <a:r>
              <a:rPr lang="ru-RU" sz="3200" b="1" dirty="0">
                <a:solidFill>
                  <a:srgbClr val="7030A0"/>
                </a:solidFill>
              </a:rPr>
              <a:t>· 3 – 207 · </a:t>
            </a:r>
            <a:r>
              <a:rPr lang="ru-RU" sz="3200" b="1" dirty="0" smtClean="0">
                <a:solidFill>
                  <a:srgbClr val="7030A0"/>
                </a:solidFill>
              </a:rPr>
              <a:t>4=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28612" y="2416910"/>
            <a:ext cx="160703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   209</a:t>
            </a:r>
          </a:p>
          <a:p>
            <a:r>
              <a:rPr lang="uk-UA" sz="3200" b="1" dirty="0" smtClean="0"/>
              <a:t>      </a:t>
            </a:r>
            <a:r>
              <a:rPr lang="uk-UA" sz="3200" b="1" u="sng" dirty="0" smtClean="0"/>
              <a:t>      4</a:t>
            </a:r>
          </a:p>
          <a:p>
            <a:endParaRPr lang="ru-RU" sz="32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176878" y="336745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14014" y="207243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07876" y="3380887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22519" y="336745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59806" y="2633350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29192" y="1964407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80438" y="2396519"/>
            <a:ext cx="1579635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_ 890</a:t>
            </a:r>
          </a:p>
          <a:p>
            <a:r>
              <a:rPr lang="uk-UA" sz="3200" b="1" dirty="0" smtClean="0"/>
              <a:t>       </a:t>
            </a:r>
            <a:r>
              <a:rPr lang="uk-UA" sz="3200" b="1" u="sng" dirty="0" smtClean="0"/>
              <a:t> 836</a:t>
            </a:r>
          </a:p>
          <a:p>
            <a:endParaRPr lang="uk-UA" sz="3200" b="1" u="sng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3985085" y="326970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702836" y="325925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566167" y="320174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983001" y="1938495"/>
            <a:ext cx="69618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442860" y="1895039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59383" y="328276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29192" y="3277067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382403" y="3277067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540987" y="1343795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54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724447" y="316469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476523" y="3172613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279995" y="3166929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982462" y="134156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0068" y="2061642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59105" y="2523270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990220" y="2479814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513310" y="1856501"/>
            <a:ext cx="71591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344033" y="197961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070738" y="1971807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•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0155352" y="1648062"/>
            <a:ext cx="71591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10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344033" y="3230923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</a:t>
            </a:r>
          </a:p>
        </p:txBody>
      </p:sp>
      <p:pic>
        <p:nvPicPr>
          <p:cNvPr id="44" name="Picture 2" descr="D:\Картинки до тестів\Емоції Листя\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742" y="4293890"/>
            <a:ext cx="2211437" cy="221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7" grpId="0" animBg="1"/>
      <p:bldP spid="28" grpId="0" animBg="1"/>
      <p:bldP spid="5" grpId="0" animBg="1"/>
      <p:bldP spid="6" grpId="0"/>
      <p:bldP spid="8" grpId="0"/>
      <p:bldP spid="10" grpId="0"/>
      <p:bldP spid="11" grpId="0"/>
      <p:bldP spid="12" grpId="0"/>
      <p:bldP spid="3" grpId="0"/>
      <p:bldP spid="13" grpId="0" animBg="1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7" grpId="0"/>
      <p:bldP spid="29" grpId="0"/>
      <p:bldP spid="31" grpId="0"/>
      <p:bldP spid="32" grpId="0"/>
      <p:bldP spid="35" grpId="0"/>
      <p:bldP spid="4" grpId="0"/>
      <p:bldP spid="36" grpId="0"/>
      <p:bldP spid="38" grpId="0"/>
      <p:bldP spid="25" grpId="0"/>
      <p:bldP spid="40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874" y="3594435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Прочитайте </a:t>
            </a:r>
            <a:r>
              <a:rPr lang="ru-RU" sz="3600" b="1" dirty="0"/>
              <a:t>вирази у </a:t>
            </a:r>
            <a:r>
              <a:rPr lang="ru-RU" sz="3600" b="1" dirty="0" err="1" smtClean="0"/>
              <a:t>стовпчиках</a:t>
            </a:r>
            <a:endParaRPr lang="uk-UA" sz="5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155552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Ст.24 №115-116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0817" y="1178382"/>
            <a:ext cx="1109452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Що в них </a:t>
            </a:r>
            <a:r>
              <a:rPr lang="ru-RU" sz="2800" b="1" dirty="0" err="1">
                <a:solidFill>
                  <a:srgbClr val="7030A0"/>
                </a:solidFill>
              </a:rPr>
              <a:t>спільне</a:t>
            </a:r>
            <a:r>
              <a:rPr lang="ru-RU" sz="2800" b="1" dirty="0">
                <a:solidFill>
                  <a:srgbClr val="7030A0"/>
                </a:solidFill>
              </a:rPr>
              <a:t>, а що — </a:t>
            </a:r>
            <a:r>
              <a:rPr lang="ru-RU" sz="2800" b="1" dirty="0" err="1">
                <a:solidFill>
                  <a:srgbClr val="7030A0"/>
                </a:solidFill>
              </a:rPr>
              <a:t>відмінне</a:t>
            </a:r>
            <a:r>
              <a:rPr lang="ru-RU" sz="2800" b="1" dirty="0">
                <a:solidFill>
                  <a:srgbClr val="7030A0"/>
                </a:solidFill>
              </a:rPr>
              <a:t>? </a:t>
            </a:r>
            <a:r>
              <a:rPr lang="ru-RU" sz="2800" b="1" dirty="0" err="1" smtClean="0">
                <a:solidFill>
                  <a:srgbClr val="7030A0"/>
                </a:solidFill>
              </a:rPr>
              <a:t>Знайдіть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їх значення. </a:t>
            </a:r>
            <a:r>
              <a:rPr lang="ru-RU" sz="2800" b="1" dirty="0" err="1" smtClean="0">
                <a:solidFill>
                  <a:srgbClr val="7030A0"/>
                </a:solidFill>
              </a:rPr>
              <a:t>Порівняйте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5132" y="1819776"/>
            <a:ext cx="767717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  24 </a:t>
            </a:r>
            <a:r>
              <a:rPr lang="ru-RU" sz="3200" b="1" dirty="0"/>
              <a:t>· 4 </a:t>
            </a:r>
            <a:r>
              <a:rPr lang="ru-RU" sz="3200" b="1" dirty="0" smtClean="0"/>
              <a:t> =             36 </a:t>
            </a:r>
            <a:r>
              <a:rPr lang="ru-RU" sz="3200" b="1" dirty="0"/>
              <a:t>· 3 </a:t>
            </a:r>
            <a:r>
              <a:rPr lang="ru-RU" sz="3200" b="1" dirty="0" smtClean="0"/>
              <a:t>=               15 </a:t>
            </a:r>
            <a:r>
              <a:rPr lang="ru-RU" sz="3200" b="1" dirty="0"/>
              <a:t>· 5</a:t>
            </a:r>
            <a:r>
              <a:rPr lang="ru-RU" sz="3200" b="1" dirty="0" smtClean="0"/>
              <a:t> =</a:t>
            </a:r>
          </a:p>
          <a:p>
            <a:r>
              <a:rPr lang="ru-RU" sz="3200" b="1" dirty="0" smtClean="0"/>
              <a:t>204 </a:t>
            </a:r>
            <a:r>
              <a:rPr lang="ru-RU" sz="3200" b="1" dirty="0"/>
              <a:t>· 4 </a:t>
            </a:r>
            <a:r>
              <a:rPr lang="ru-RU" sz="3200" b="1" dirty="0" smtClean="0"/>
              <a:t>=            306 </a:t>
            </a:r>
            <a:r>
              <a:rPr lang="ru-RU" sz="3200" b="1" dirty="0"/>
              <a:t>· </a:t>
            </a:r>
            <a:r>
              <a:rPr lang="ru-RU" sz="3200" b="1" dirty="0" smtClean="0"/>
              <a:t>3 =             105 </a:t>
            </a:r>
            <a:r>
              <a:rPr lang="ru-RU" sz="3200" b="1" dirty="0"/>
              <a:t>· </a:t>
            </a:r>
            <a:r>
              <a:rPr lang="ru-RU" sz="3200" b="1" dirty="0" smtClean="0"/>
              <a:t>5=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635646" y="1773610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495662" y="231221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816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994162" y="184524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954952" y="230852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918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571401" y="1848936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532191" y="231221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525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86197" y="2997746"/>
            <a:ext cx="5842335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Знайди значення </a:t>
            </a:r>
            <a:r>
              <a:rPr lang="ru-RU" sz="2800" b="1" dirty="0" err="1">
                <a:solidFill>
                  <a:srgbClr val="7030A0"/>
                </a:solidFill>
              </a:rPr>
              <a:t>виразу</a:t>
            </a:r>
            <a:r>
              <a:rPr lang="ru-RU" sz="2800" b="1" dirty="0">
                <a:solidFill>
                  <a:srgbClr val="7030A0"/>
                </a:solidFill>
              </a:rPr>
              <a:t> а · 3,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err="1" smtClean="0">
                <a:solidFill>
                  <a:srgbClr val="7030A0"/>
                </a:solidFill>
              </a:rPr>
              <a:t>якщо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а = 26, а = 206, а = 14, а = 104.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62162" y="4005858"/>
            <a:ext cx="7677179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Якщо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= </a:t>
            </a:r>
            <a:r>
              <a:rPr lang="ru-RU" sz="3200" b="1" dirty="0" smtClean="0">
                <a:solidFill>
                  <a:srgbClr val="FFFF00"/>
                </a:solidFill>
              </a:rPr>
              <a:t>26</a:t>
            </a:r>
            <a:r>
              <a:rPr lang="ru-RU" sz="3200" b="1" dirty="0" smtClean="0">
                <a:solidFill>
                  <a:schemeClr val="bg1"/>
                </a:solidFill>
              </a:rPr>
              <a:t>, то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· </a:t>
            </a:r>
            <a:r>
              <a:rPr lang="ru-RU" sz="3200" b="1" dirty="0" smtClean="0">
                <a:solidFill>
                  <a:srgbClr val="FFFF00"/>
                </a:solidFill>
              </a:rPr>
              <a:t>3 =</a:t>
            </a:r>
          </a:p>
          <a:p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Якщо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= </a:t>
            </a:r>
            <a:r>
              <a:rPr lang="ru-RU" sz="3200" b="1" dirty="0" smtClean="0">
                <a:solidFill>
                  <a:srgbClr val="FFFF00"/>
                </a:solidFill>
              </a:rPr>
              <a:t>206</a:t>
            </a:r>
            <a:r>
              <a:rPr lang="ru-RU" sz="3200" b="1" dirty="0">
                <a:solidFill>
                  <a:schemeClr val="bg1"/>
                </a:solidFill>
              </a:rPr>
              <a:t>, то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· 3 =</a:t>
            </a:r>
          </a:p>
          <a:p>
            <a:r>
              <a:rPr lang="ru-RU" sz="3200" b="1" dirty="0" err="1">
                <a:solidFill>
                  <a:schemeClr val="bg1"/>
                </a:solidFill>
              </a:rPr>
              <a:t>Якщо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= </a:t>
            </a:r>
            <a:r>
              <a:rPr lang="ru-RU" sz="3200" b="1" dirty="0" smtClean="0">
                <a:solidFill>
                  <a:srgbClr val="FFFF00"/>
                </a:solidFill>
              </a:rPr>
              <a:t>14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>
                <a:solidFill>
                  <a:schemeClr val="bg1"/>
                </a:solidFill>
              </a:rPr>
              <a:t>то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· 3 =</a:t>
            </a:r>
          </a:p>
          <a:p>
            <a:r>
              <a:rPr lang="ru-RU" sz="3200" b="1" dirty="0" err="1">
                <a:solidFill>
                  <a:schemeClr val="bg1"/>
                </a:solidFill>
              </a:rPr>
              <a:t>Якщо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= </a:t>
            </a:r>
            <a:r>
              <a:rPr lang="ru-RU" sz="3200" b="1" dirty="0" smtClean="0">
                <a:solidFill>
                  <a:srgbClr val="FFFF00"/>
                </a:solidFill>
              </a:rPr>
              <a:t>104</a:t>
            </a:r>
            <a:r>
              <a:rPr lang="ru-RU" sz="3200" b="1" dirty="0" smtClean="0">
                <a:solidFill>
                  <a:schemeClr val="bg1"/>
                </a:solidFill>
              </a:rPr>
              <a:t>, </a:t>
            </a:r>
            <a:r>
              <a:rPr lang="ru-RU" sz="3200" b="1" dirty="0">
                <a:solidFill>
                  <a:schemeClr val="bg1"/>
                </a:solidFill>
              </a:rPr>
              <a:t>то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FFFF00"/>
                </a:solidFill>
              </a:rPr>
              <a:t>а · 3 </a:t>
            </a:r>
            <a:r>
              <a:rPr lang="ru-RU" sz="3200" b="1" dirty="0" smtClean="0">
                <a:solidFill>
                  <a:srgbClr val="FFFF00"/>
                </a:solidFill>
              </a:rPr>
              <a:t>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840818" y="4026384"/>
            <a:ext cx="146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26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3 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08055" y="402638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993216" y="4471171"/>
            <a:ext cx="1767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206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3 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600027" y="4474786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618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840818" y="4941962"/>
            <a:ext cx="146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14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3 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308055" y="494196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024844" y="5394808"/>
            <a:ext cx="1703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104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3 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631655" y="539480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312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756327" y="1773610"/>
            <a:ext cx="283798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Чим </a:t>
            </a:r>
            <a:r>
              <a:rPr lang="ru-RU" sz="2800" b="1" dirty="0" err="1">
                <a:solidFill>
                  <a:srgbClr val="FFFF00"/>
                </a:solidFill>
              </a:rPr>
              <a:t>менше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множник</a:t>
            </a:r>
            <a:r>
              <a:rPr lang="ru-RU" sz="2800" b="1" dirty="0">
                <a:solidFill>
                  <a:schemeClr val="bg1"/>
                </a:solidFill>
              </a:rPr>
              <a:t>, там </a:t>
            </a:r>
            <a:r>
              <a:rPr lang="ru-RU" sz="2800" b="1" dirty="0" err="1">
                <a:solidFill>
                  <a:srgbClr val="FFFF00"/>
                </a:solidFill>
              </a:rPr>
              <a:t>менше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добуток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4" grpId="0"/>
      <p:bldP spid="45" grpId="0"/>
      <p:bldP spid="46" grpId="0"/>
      <p:bldP spid="47" grpId="0"/>
      <p:bldP spid="48" grpId="0"/>
      <p:bldP spid="34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дії </a:t>
            </a:r>
            <a:r>
              <a:rPr lang="ru-RU" sz="4000" b="1" dirty="0"/>
              <a:t>з </a:t>
            </a:r>
            <a:r>
              <a:rPr lang="ru-RU" sz="4000" b="1" dirty="0" err="1"/>
              <a:t>одиницями</a:t>
            </a:r>
            <a:r>
              <a:rPr lang="ru-RU" sz="4000" b="1" dirty="0"/>
              <a:t> часу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№117-118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0848" y="1106067"/>
            <a:ext cx="209684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/>
              <a:t>45 </a:t>
            </a:r>
            <a:r>
              <a:rPr lang="ru-RU" sz="3200" dirty="0" err="1"/>
              <a:t>хв</a:t>
            </a:r>
            <a:r>
              <a:rPr lang="ru-RU" sz="3200" dirty="0"/>
              <a:t> · 5 </a:t>
            </a:r>
            <a:r>
              <a:rPr lang="ru-RU" sz="3200" b="1" dirty="0" smtClean="0"/>
              <a:t>=</a:t>
            </a:r>
          </a:p>
          <a:p>
            <a:r>
              <a:rPr lang="ru-RU" sz="3200" dirty="0"/>
              <a:t>8 год · 20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11627" y="1099696"/>
            <a:ext cx="214882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/>
              <a:t>15 с · 10</a:t>
            </a:r>
            <a:r>
              <a:rPr lang="ru-RU" sz="3200" b="1" dirty="0" smtClean="0"/>
              <a:t> =            </a:t>
            </a:r>
          </a:p>
          <a:p>
            <a:r>
              <a:rPr lang="ru-RU" sz="3200" dirty="0"/>
              <a:t>10 </a:t>
            </a:r>
            <a:r>
              <a:rPr lang="ru-RU" sz="3200" dirty="0" err="1"/>
              <a:t>хв</a:t>
            </a:r>
            <a:r>
              <a:rPr lang="ru-RU" sz="3200" dirty="0"/>
              <a:t> · 10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5775" y="2382143"/>
            <a:ext cx="321231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1год 30хв </a:t>
            </a:r>
            <a:r>
              <a:rPr lang="ru-RU" sz="3200" dirty="0"/>
              <a:t>+ </a:t>
            </a:r>
            <a:r>
              <a:rPr lang="ru-RU" sz="3200" dirty="0" smtClean="0"/>
              <a:t>30хв</a:t>
            </a:r>
            <a:r>
              <a:rPr lang="ru-RU" sz="3200" b="1" dirty="0" smtClean="0"/>
              <a:t>=</a:t>
            </a:r>
          </a:p>
          <a:p>
            <a:r>
              <a:rPr lang="ru-RU" sz="3200" dirty="0" smtClean="0"/>
              <a:t>1 </a:t>
            </a:r>
            <a:r>
              <a:rPr lang="ru-RU" sz="3200" dirty="0" err="1" smtClean="0"/>
              <a:t>хв</a:t>
            </a:r>
            <a:r>
              <a:rPr lang="ru-RU" sz="3200" dirty="0" smtClean="0"/>
              <a:t> 40 с </a:t>
            </a:r>
            <a:r>
              <a:rPr lang="ru-RU" sz="3200" dirty="0"/>
              <a:t>+ </a:t>
            </a:r>
            <a:r>
              <a:rPr lang="ru-RU" sz="3200" dirty="0" smtClean="0"/>
              <a:t>20 с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59830" y="1629594"/>
            <a:ext cx="162617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160 год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42187" y="1099695"/>
            <a:ext cx="133321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150с=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71205" y="1697144"/>
            <a:ext cx="147518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100хв=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81370" y="2382143"/>
            <a:ext cx="10081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2год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81370" y="2977765"/>
            <a:ext cx="93328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2 </a:t>
            </a:r>
            <a:r>
              <a:rPr lang="ru-RU" sz="3200" dirty="0" err="1" smtClean="0"/>
              <a:t>хв</a:t>
            </a:r>
            <a:r>
              <a:rPr lang="ru-RU" sz="3200" dirty="0" smtClean="0"/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64079" y="2443698"/>
            <a:ext cx="568943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/>
              <a:t>Тренування з боксу розпочалося о </a:t>
            </a:r>
            <a:r>
              <a:rPr lang="ru-RU" sz="2800" dirty="0" smtClean="0"/>
              <a:t>17год 20хв </a:t>
            </a:r>
            <a:r>
              <a:rPr lang="ru-RU" sz="2800" dirty="0"/>
              <a:t>і тривало </a:t>
            </a:r>
            <a:r>
              <a:rPr lang="ru-RU" sz="2800" dirty="0" smtClean="0"/>
              <a:t>40хв</a:t>
            </a:r>
            <a:r>
              <a:rPr lang="ru-RU" sz="2800" dirty="0"/>
              <a:t>. О </a:t>
            </a:r>
            <a:r>
              <a:rPr lang="ru-RU" sz="2800" dirty="0" err="1"/>
              <a:t>котрій</a:t>
            </a:r>
            <a:r>
              <a:rPr lang="ru-RU" sz="2800" dirty="0"/>
              <a:t> </a:t>
            </a:r>
            <a:r>
              <a:rPr lang="ru-RU" sz="2800" dirty="0" err="1"/>
              <a:t>годині</a:t>
            </a:r>
            <a:r>
              <a:rPr lang="ru-RU" sz="2800" dirty="0"/>
              <a:t> закінчилося тренування?</a:t>
            </a:r>
            <a:endParaRPr lang="ru-RU" sz="2800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3067694" y="1053530"/>
            <a:ext cx="161830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225 </a:t>
            </a:r>
            <a:r>
              <a:rPr lang="ru-RU" sz="3200" dirty="0" err="1" smtClean="0"/>
              <a:t>хв</a:t>
            </a:r>
            <a:endParaRPr lang="ru-RU" sz="3200" dirty="0" smtClean="0"/>
          </a:p>
        </p:txBody>
      </p:sp>
      <p:sp>
        <p:nvSpPr>
          <p:cNvPr id="24" name="Прямоугольник 23"/>
          <p:cNvSpPr/>
          <p:nvPr/>
        </p:nvSpPr>
        <p:spPr>
          <a:xfrm>
            <a:off x="6217851" y="5662042"/>
            <a:ext cx="31998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17год 20хв + 40хв =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00079" y="4077866"/>
            <a:ext cx="19124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17год 20хв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268216" y="4815281"/>
            <a:ext cx="4396323" cy="2207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268216" y="4635748"/>
            <a:ext cx="0" cy="33699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849451" y="4972738"/>
            <a:ext cx="9809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40 </a:t>
            </a:r>
            <a:r>
              <a:rPr lang="ru-RU" sz="2800" b="1" dirty="0" err="1" smtClean="0"/>
              <a:t>хв</a:t>
            </a:r>
            <a:r>
              <a:rPr lang="ru-RU" sz="2800" b="1" dirty="0" smtClean="0"/>
              <a:t>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0664539" y="4677302"/>
            <a:ext cx="0" cy="27595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0196487" y="4146477"/>
            <a:ext cx="93610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? хв</a:t>
            </a:r>
            <a:endParaRPr lang="ru-RU" sz="2800" b="1" dirty="0" smtClean="0"/>
          </a:p>
        </p:txBody>
      </p:sp>
      <p:pic>
        <p:nvPicPr>
          <p:cNvPr id="2050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75" y="3572098"/>
            <a:ext cx="2361485" cy="2361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9401657" y="5662042"/>
            <a:ext cx="10828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18год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010030" y="1106067"/>
            <a:ext cx="152937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2хв 30с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064224" y="1697144"/>
            <a:ext cx="218903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1год 40хв</a:t>
            </a:r>
          </a:p>
        </p:txBody>
      </p:sp>
    </p:spTree>
    <p:extLst>
      <p:ext uri="{BB962C8B-B14F-4D97-AF65-F5344CB8AC3E}">
        <p14:creationId xmlns:p14="http://schemas.microsoft.com/office/powerpoint/2010/main" val="62364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28" grpId="0" animBg="1"/>
      <p:bldP spid="30" grpId="0" animBg="1"/>
      <p:bldP spid="32" grpId="0" animBg="1"/>
      <p:bldP spid="31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Ст.24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4 клас\3 МАТЕМАТИКА\1 Листопад\1 Повторення вивченого в 3 кл\2026-09-14_224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014" y="1458921"/>
            <a:ext cx="9146593" cy="197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19623" y="3861842"/>
            <a:ext cx="8044287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6806943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54" y="1958307"/>
            <a:ext cx="2300937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97" y="1984565"/>
            <a:ext cx="2367938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9" y="4551164"/>
            <a:ext cx="1964740" cy="20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1958307"/>
            <a:ext cx="2168613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1242" y="4469829"/>
            <a:ext cx="199967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8056" y="4293891"/>
            <a:ext cx="19442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Не 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23376" y="4439303"/>
            <a:ext cx="224757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8285" y="5596861"/>
            <a:ext cx="273193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31655" y="1461345"/>
            <a:ext cx="2300937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8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10691</TotalTime>
  <Words>622</Words>
  <Application>Microsoft Office PowerPoint</Application>
  <PresentationFormat>Произвольный</PresentationFormat>
  <Paragraphs>193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874</cp:revision>
  <dcterms:created xsi:type="dcterms:W3CDTF">2025-08-27T14:01:18Z</dcterms:created>
  <dcterms:modified xsi:type="dcterms:W3CDTF">2026-09-15T07:51:28Z</dcterms:modified>
</cp:coreProperties>
</file>