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sldIdLst>
    <p:sldId id="282" r:id="rId2"/>
    <p:sldId id="887" r:id="rId3"/>
    <p:sldId id="873" r:id="rId4"/>
    <p:sldId id="286" r:id="rId5"/>
    <p:sldId id="828" r:id="rId6"/>
    <p:sldId id="881" r:id="rId7"/>
    <p:sldId id="879" r:id="rId8"/>
    <p:sldId id="886" r:id="rId9"/>
    <p:sldId id="884" r:id="rId10"/>
    <p:sldId id="889" r:id="rId11"/>
    <p:sldId id="885" r:id="rId12"/>
    <p:sldId id="888" r:id="rId13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72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ОБЧИСЛЕННЯ ЗНАЧЕННЯ </a:t>
          </a:r>
          <a:r>
            <a:rPr lang="ru-RU" sz="2800" dirty="0" err="1" smtClean="0"/>
            <a:t>ВИРАЗів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b="0" dirty="0" smtClean="0"/>
            <a:t>РОЗВ’ЯЗУВАН-НЯ ЗАДАЧІ</a:t>
          </a:r>
          <a:endParaRPr lang="uk-UA" sz="2800" b="0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ПИСЬМОВЕ МНОЖЕННЯ ВИДУ </a:t>
          </a:r>
          <a:r>
            <a:rPr lang="ru-RU" sz="2800" dirty="0" smtClean="0"/>
            <a:t>24 </a:t>
          </a:r>
          <a:r>
            <a:rPr lang="ru-RU" sz="2800" dirty="0" smtClean="0"/>
            <a:t>· </a:t>
          </a:r>
          <a:r>
            <a:rPr lang="ru-RU" sz="2800" dirty="0" smtClean="0"/>
            <a:t>60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dirty="0" smtClean="0"/>
            <a:t>РОБОТА З ГОДИННИКОМ</a:t>
          </a:r>
          <a:endParaRPr lang="ru-RU" sz="2400" b="1" dirty="0">
            <a:solidFill>
              <a:schemeClr val="bg1"/>
            </a:solidFill>
          </a:endParaRPr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50438" custLinFactX="465367" custLinFactNeighborX="5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52777" custLinFactX="-142472" custLinFactNeighborX="-2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149812" custLinFactX="-144330" custLinFactNeighborX="-2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46640" custLinFactX="-144175" custLinFactNeighborX="-2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7459400" y="817818"/>
          <a:ext cx="4273486" cy="2637849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РОБОТА З ГОДИННИКОМ</a:t>
          </a:r>
          <a:endParaRPr lang="ru-RU" sz="2400" b="1" kern="1200" dirty="0">
            <a:solidFill>
              <a:schemeClr val="bg1"/>
            </a:solidFill>
          </a:endParaRPr>
        </a:p>
      </dsp:txBody>
      <dsp:txXfrm rot="5400000">
        <a:off x="8277219" y="854696"/>
        <a:ext cx="2637849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-786287" y="797311"/>
          <a:ext cx="4273486" cy="2678862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ПИСЬМОВЕ МНОЖЕННЯ ВИДУ </a:t>
          </a:r>
          <a:r>
            <a:rPr lang="ru-RU" sz="2800" kern="1200" dirty="0" smtClean="0"/>
            <a:t>24 </a:t>
          </a:r>
          <a:r>
            <a:rPr lang="ru-RU" sz="2800" kern="1200" dirty="0" smtClean="0"/>
            <a:t>· </a:t>
          </a:r>
          <a:r>
            <a:rPr lang="ru-RU" sz="2800" kern="1200" dirty="0" smtClean="0"/>
            <a:t>60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11025" y="854696"/>
        <a:ext cx="2678862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1965508" y="823306"/>
          <a:ext cx="4273486" cy="2626872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ОБЧИСЛЕННЯ ЗНАЧЕННЯ </a:t>
          </a:r>
          <a:r>
            <a:rPr lang="ru-RU" sz="2800" kern="1200" dirty="0" err="1" smtClean="0"/>
            <a:t>ВИРАЗів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2788815" y="854696"/>
        <a:ext cx="2626872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4698797" y="851116"/>
          <a:ext cx="4273486" cy="2571253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kern="1200" dirty="0" smtClean="0"/>
            <a:t>РОЗВ’ЯЗУВАН-НЯ ЗАДАЧІ</a:t>
          </a:r>
          <a:endParaRPr lang="uk-UA" sz="2800" b="0" kern="1200" dirty="0">
            <a:solidFill>
              <a:schemeClr val="bg1"/>
            </a:solidFill>
          </a:endParaRPr>
        </a:p>
      </dsp:txBody>
      <dsp:txXfrm rot="5400000">
        <a:off x="5549914" y="854696"/>
        <a:ext cx="2571253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0" Type="http://schemas.microsoft.com/office/2007/relationships/hdphoto" Target="../media/hdphoto1.wdp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49366" y="981522"/>
            <a:ext cx="9467201" cy="1323425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000" dirty="0">
                <a:solidFill>
                  <a:srgbClr val="7030A0"/>
                </a:solidFill>
              </a:rPr>
              <a:t>Множення на кругле двоцифрове число. Задача </a:t>
            </a:r>
            <a:r>
              <a:rPr lang="uk-UA" sz="4000" dirty="0" smtClean="0">
                <a:solidFill>
                  <a:srgbClr val="7030A0"/>
                </a:solidFill>
              </a:rPr>
              <a:t>на знаходження </a:t>
            </a:r>
            <a:r>
              <a:rPr lang="uk-UA" sz="4000" dirty="0">
                <a:solidFill>
                  <a:srgbClr val="7030A0"/>
                </a:solidFill>
              </a:rPr>
              <a:t>часу початку події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16418" y="3789834"/>
            <a:ext cx="3500149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1. </a:t>
            </a:r>
            <a:r>
              <a:rPr lang="uk-UA" sz="2400" b="1" dirty="0" smtClean="0">
                <a:solidFill>
                  <a:srgbClr val="7030A0"/>
                </a:solidFill>
              </a:rPr>
              <a:t>Повторення вивченого в 3 класі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12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66" y="3145816"/>
            <a:ext cx="2736304" cy="2736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13281" y="1341562"/>
            <a:ext cx="10119311" cy="576064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Оберіть котика </a:t>
            </a:r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свого </a:t>
            </a:r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настрою. Поясніть чому саме він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79463" y="549474"/>
            <a:ext cx="10153129" cy="684234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Налаштування на урок </a:t>
            </a:r>
            <a:endParaRPr lang="ru-RU" sz="40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3" name="Picture 3" descr="D:\Картинки Мудрість дня\photo_2025-07-21_16-37-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3" y="1984565"/>
            <a:ext cx="2342447" cy="250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D:\Картинки Мудрість дня\photo_2025-08-07_12-20-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1482" y="1958307"/>
            <a:ext cx="2421110" cy="250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D:\Картинки Мудрість дня\photo_2025-12-19_20-58-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027" y="1956129"/>
            <a:ext cx="2488299" cy="250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Картинки Мудрість дня\photo_2025-08-20_21-16-4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320" y="4322124"/>
            <a:ext cx="2180764" cy="2321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D:\Картинки Мудрість дня\photo_2025-11-16_23-00-2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456" y="1984565"/>
            <a:ext cx="2217545" cy="250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D:\Картинки Мудрість дня\photo_2025-07-21_16-33-0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624" y="4221883"/>
            <a:ext cx="1944216" cy="2247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7673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2" y="5950074"/>
            <a:ext cx="1267493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900" b="1" dirty="0" smtClean="0">
                <a:solidFill>
                  <a:schemeClr val="bg1"/>
                </a:solidFill>
              </a:rPr>
              <a:t>Ст.24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8338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822" y="3695064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D:\4 клас\3 МАТЕМАТИКА\1 Листопад\1 Повторення вивченого в 3 кл\2026-09-14_2240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014" y="1458921"/>
            <a:ext cx="9146593" cy="197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890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188518130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837506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918080" y="330940"/>
            <a:ext cx="7714140" cy="72259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Обчисліть </a:t>
            </a:r>
            <a:r>
              <a:rPr lang="ru-RU" sz="3600" b="1" dirty="0" smtClean="0"/>
              <a:t>і запишіть </a:t>
            </a:r>
            <a:r>
              <a:rPr lang="ru-RU" sz="3600" b="1" dirty="0" err="1" smtClean="0"/>
              <a:t>результати</a:t>
            </a:r>
            <a:endParaRPr lang="ru-RU" sz="3600" b="1" dirty="0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542180"/>
            <a:ext cx="4999524" cy="1080000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xmlns="" id="{1764429C-F8FC-485D-AEFF-E3BC1A2AA38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5458" t="28869" r="17585" b="20413"/>
          <a:stretch/>
        </p:blipFill>
        <p:spPr>
          <a:xfrm>
            <a:off x="10111283" y="-731998"/>
            <a:ext cx="1703198" cy="747074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194673" y="-84199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2" t="18143" r="6696" b="5524"/>
          <a:stretch/>
        </p:blipFill>
        <p:spPr>
          <a:xfrm>
            <a:off x="5410166" y="937031"/>
            <a:ext cx="2268000" cy="1116000"/>
          </a:xfrm>
          <a:prstGeom prst="rect">
            <a:avLst/>
          </a:prstGeom>
        </p:spPr>
      </p:pic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639" y="330939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Прямоугольник 49"/>
          <p:cNvSpPr/>
          <p:nvPr/>
        </p:nvSpPr>
        <p:spPr>
          <a:xfrm>
            <a:off x="974889" y="3930150"/>
            <a:ext cx="8027295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2800" b="1" dirty="0" smtClean="0"/>
              <a:t>Обчисліть </a:t>
            </a:r>
            <a:r>
              <a:rPr lang="ru-RU" sz="2800" b="1" dirty="0">
                <a:solidFill>
                  <a:srgbClr val="FF0000"/>
                </a:solidFill>
              </a:rPr>
              <a:t>суму</a:t>
            </a:r>
            <a:r>
              <a:rPr lang="ru-RU" sz="2800" b="1" dirty="0"/>
              <a:t> чисел 120 і 870, 350 і 430. </a:t>
            </a:r>
            <a:endParaRPr lang="uk-UA" sz="2800" b="1" dirty="0"/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2800" b="1" dirty="0" smtClean="0"/>
              <a:t>Чому </a:t>
            </a:r>
            <a:r>
              <a:rPr lang="ru-RU" sz="2800" b="1" dirty="0" err="1"/>
              <a:t>дорівнює</a:t>
            </a:r>
            <a:r>
              <a:rPr lang="ru-RU" sz="2800" b="1" dirty="0"/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різниця</a:t>
            </a:r>
            <a:r>
              <a:rPr lang="ru-RU" sz="2800" b="1" dirty="0"/>
              <a:t> чисел 650 і 70, 800 і 550? </a:t>
            </a:r>
            <a:endParaRPr lang="uk-UA" sz="2800" b="1" dirty="0"/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2800" b="1" dirty="0" smtClean="0"/>
              <a:t>Обчисліть </a:t>
            </a:r>
            <a:r>
              <a:rPr lang="ru-RU" sz="2800" b="1" dirty="0" err="1">
                <a:solidFill>
                  <a:srgbClr val="FF0000"/>
                </a:solidFill>
              </a:rPr>
              <a:t>добуток</a:t>
            </a:r>
            <a:r>
              <a:rPr lang="ru-RU" sz="2800" b="1" dirty="0"/>
              <a:t> чисел 44 і 2, 35 і 10. </a:t>
            </a:r>
            <a:endParaRPr lang="uk-UA" sz="2800" b="1" dirty="0"/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2800" b="1" dirty="0"/>
              <a:t>Чому </a:t>
            </a:r>
            <a:r>
              <a:rPr lang="ru-RU" sz="2800" b="1" dirty="0" err="1"/>
              <a:t>дорівнює</a:t>
            </a:r>
            <a:r>
              <a:rPr lang="ru-RU" sz="2800" b="1" dirty="0"/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частка</a:t>
            </a:r>
            <a:r>
              <a:rPr lang="ru-RU" sz="2800" b="1" dirty="0" smtClean="0"/>
              <a:t> чисел 99 і 9, 40 і 10? </a:t>
            </a:r>
            <a:endParaRPr lang="uk-UA" sz="2800" b="1" dirty="0"/>
          </a:p>
        </p:txBody>
      </p:sp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1386217" y="2618947"/>
            <a:ext cx="454720" cy="567792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2050930" y="2581244"/>
            <a:ext cx="454720" cy="567792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1779067" y="2622646"/>
            <a:ext cx="454720" cy="567792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2857237" y="2641507"/>
            <a:ext cx="420547" cy="53472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3194673" y="2626285"/>
            <a:ext cx="454720" cy="567792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3499743" y="2573204"/>
            <a:ext cx="454720" cy="567792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4667994" y="2641644"/>
            <a:ext cx="454720" cy="567792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4985032" y="2573204"/>
            <a:ext cx="454720" cy="567792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4321339" y="2629430"/>
            <a:ext cx="454720" cy="567792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6413910" y="2573204"/>
            <a:ext cx="454720" cy="567792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100844" y="2641507"/>
            <a:ext cx="454720" cy="567792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5731967" y="2611570"/>
            <a:ext cx="454720" cy="567792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203471" y="2624934"/>
            <a:ext cx="454720" cy="567792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583231" y="2641644"/>
            <a:ext cx="454720" cy="567792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8262044" y="2614324"/>
            <a:ext cx="454720" cy="567792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965438" y="2573204"/>
            <a:ext cx="454720" cy="567792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8632219" y="2608438"/>
            <a:ext cx="454720" cy="567792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9750802" y="2629430"/>
            <a:ext cx="454720" cy="567792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0109645" y="2608301"/>
            <a:ext cx="454720" cy="567792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10741509" y="2647995"/>
            <a:ext cx="454720" cy="56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4 клас\3 МАТЕМАТИКА\1 Листопад\1 Повторення вивченого в 3 кл\2026-09-15_2106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087" y="3721749"/>
            <a:ext cx="2443298" cy="214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4 клас\3 МАТЕМАТИКА\1 Листопад\1 Повторення вивченого в 3 кл\2026-09-15_21064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345" y="3689669"/>
            <a:ext cx="2365321" cy="2092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33088" y="405458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Усні обчислення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3508825" y="3721749"/>
            <a:ext cx="999030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200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14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550" y="1157897"/>
            <a:ext cx="2491415" cy="30385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13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7478575" y="4186363"/>
            <a:ext cx="792088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6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3508825" y="4223242"/>
            <a:ext cx="999030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2</a:t>
            </a:r>
            <a:r>
              <a:rPr lang="uk-UA" sz="3200" b="1" dirty="0" smtClean="0">
                <a:solidFill>
                  <a:srgbClr val="FF0000"/>
                </a:solidFill>
              </a:rPr>
              <a:t>80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8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3508825" y="4719074"/>
            <a:ext cx="927022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40</a:t>
            </a:r>
            <a:r>
              <a:rPr lang="uk-UA" sz="3200" b="1" dirty="0" smtClean="0">
                <a:solidFill>
                  <a:srgbClr val="FF0000"/>
                </a:solidFill>
              </a:rPr>
              <a:t>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9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3533668" y="5214207"/>
            <a:ext cx="792088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40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2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7478575" y="3684870"/>
            <a:ext cx="917712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180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9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7492141" y="4687856"/>
            <a:ext cx="904145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540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65074" y="1157897"/>
            <a:ext cx="7005136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dirty="0" err="1" smtClean="0">
                <a:solidFill>
                  <a:srgbClr val="7030A0"/>
                </a:solidFill>
              </a:rPr>
              <a:t>Замініть</a:t>
            </a:r>
            <a:r>
              <a:rPr lang="ru-RU" sz="2800" dirty="0" smtClean="0">
                <a:solidFill>
                  <a:srgbClr val="7030A0"/>
                </a:solidFill>
              </a:rPr>
              <a:t> </a:t>
            </a:r>
            <a:r>
              <a:rPr lang="ru-RU" sz="2800" dirty="0">
                <a:solidFill>
                  <a:srgbClr val="7030A0"/>
                </a:solidFill>
              </a:rPr>
              <a:t>кожне з </a:t>
            </a:r>
            <a:r>
              <a:rPr lang="ru-RU" sz="2800" dirty="0" err="1">
                <a:solidFill>
                  <a:srgbClr val="7030A0"/>
                </a:solidFill>
              </a:rPr>
              <a:t>розрядних</a:t>
            </a:r>
            <a:r>
              <a:rPr lang="ru-RU" sz="2800" dirty="0">
                <a:solidFill>
                  <a:srgbClr val="7030A0"/>
                </a:solidFill>
              </a:rPr>
              <a:t> чисел </a:t>
            </a:r>
            <a:r>
              <a:rPr lang="ru-RU" sz="2800" dirty="0" err="1" smtClean="0">
                <a:solidFill>
                  <a:srgbClr val="7030A0"/>
                </a:solidFill>
              </a:rPr>
              <a:t>добутком</a:t>
            </a:r>
            <a:r>
              <a:rPr lang="ru-RU" sz="2800" dirty="0" smtClean="0">
                <a:solidFill>
                  <a:srgbClr val="7030A0"/>
                </a:solidFill>
              </a:rPr>
              <a:t> </a:t>
            </a:r>
            <a:r>
              <a:rPr lang="ru-RU" sz="2800" dirty="0">
                <a:solidFill>
                  <a:srgbClr val="7030A0"/>
                </a:solidFill>
              </a:rPr>
              <a:t>за </a:t>
            </a:r>
            <a:r>
              <a:rPr lang="ru-RU" sz="2800" dirty="0" err="1" smtClean="0">
                <a:solidFill>
                  <a:srgbClr val="7030A0"/>
                </a:solidFill>
              </a:rPr>
              <a:t>зразком</a:t>
            </a:r>
            <a:r>
              <a:rPr lang="ru-RU" sz="2800" dirty="0" smtClean="0">
                <a:solidFill>
                  <a:srgbClr val="7030A0"/>
                </a:solidFill>
              </a:rPr>
              <a:t>: </a:t>
            </a:r>
            <a:r>
              <a:rPr lang="ru-RU" sz="2800" dirty="0">
                <a:solidFill>
                  <a:srgbClr val="7030A0"/>
                </a:solidFill>
              </a:rPr>
              <a:t>80 = 8 · 10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064432" y="1850394"/>
            <a:ext cx="287299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smtClean="0"/>
              <a:t>50</a:t>
            </a:r>
            <a:r>
              <a:rPr lang="ru-RU" sz="2800" dirty="0"/>
              <a:t>, 400, 900, </a:t>
            </a:r>
            <a:r>
              <a:rPr lang="ru-RU" sz="2800" dirty="0" smtClean="0"/>
              <a:t>300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33087" y="2677195"/>
            <a:ext cx="7037123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7030A0"/>
                </a:solidFill>
              </a:rPr>
              <a:t>Склади добутки за схемами й обчисли їх </a:t>
            </a:r>
            <a:r>
              <a:rPr lang="ru-RU" sz="2800" dirty="0" smtClean="0">
                <a:solidFill>
                  <a:srgbClr val="7030A0"/>
                </a:solidFill>
              </a:rPr>
              <a:t>значення </a:t>
            </a:r>
            <a:r>
              <a:rPr lang="ru-RU" sz="2800" dirty="0">
                <a:solidFill>
                  <a:srgbClr val="7030A0"/>
                </a:solidFill>
              </a:rPr>
              <a:t>способом </a:t>
            </a:r>
            <a:r>
              <a:rPr lang="ru-RU" sz="2800" dirty="0" err="1">
                <a:solidFill>
                  <a:srgbClr val="7030A0"/>
                </a:solidFill>
              </a:rPr>
              <a:t>послідовного</a:t>
            </a:r>
            <a:r>
              <a:rPr lang="ru-RU" sz="2800" dirty="0">
                <a:solidFill>
                  <a:srgbClr val="7030A0"/>
                </a:solidFill>
              </a:rPr>
              <a:t> множення.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681887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Ст.25 </a:t>
            </a:r>
            <a:endParaRPr lang="uk-UA" sz="2400" b="1" dirty="0" smtClean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</a:t>
            </a:r>
            <a:r>
              <a:rPr lang="uk-UA" sz="2400" b="1" dirty="0" smtClean="0">
                <a:solidFill>
                  <a:schemeClr val="bg1"/>
                </a:solidFill>
              </a:rPr>
              <a:t>122-123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0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7503665" y="5172289"/>
            <a:ext cx="892621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240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2488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6" grpId="0" animBg="1"/>
      <p:bldP spid="18" grpId="0" animBg="1"/>
      <p:bldP spid="19" grpId="0" animBg="1"/>
      <p:bldP spid="22" grpId="0" animBg="1"/>
      <p:bldP spid="29" grpId="0" animBg="1"/>
      <p:bldP spid="3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19423" y="477466"/>
            <a:ext cx="10945216" cy="79208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Розгляньте </a:t>
            </a:r>
            <a:r>
              <a:rPr lang="ru-RU" sz="4000" b="1" dirty="0"/>
              <a:t>записи </a:t>
            </a:r>
            <a:r>
              <a:rPr lang="ru-RU" sz="4000" b="1" dirty="0" smtClean="0"/>
              <a:t>й поясніть обчислення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26749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Ст.25 </a:t>
            </a:r>
            <a:endParaRPr lang="uk-UA" sz="2400" b="1" dirty="0" smtClean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</a:t>
            </a:r>
            <a:r>
              <a:rPr lang="uk-UA" sz="2400" b="1" dirty="0" smtClean="0">
                <a:solidFill>
                  <a:schemeClr val="bg1"/>
                </a:solidFill>
              </a:rPr>
              <a:t>124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9" name="Picture 2" descr="D:\Картинки до тестів\Емоції Листя\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007" y="1341562"/>
            <a:ext cx="1627209" cy="220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6988" y="3789834"/>
            <a:ext cx="5150699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/>
              <a:t>Зверніть</a:t>
            </a:r>
            <a:r>
              <a:rPr lang="ru-RU" sz="2800" b="1" dirty="0" smtClean="0"/>
              <a:t> </a:t>
            </a:r>
            <a:r>
              <a:rPr lang="ru-RU" sz="2800" b="1" dirty="0"/>
              <a:t>увагу на те, як </a:t>
            </a:r>
            <a:r>
              <a:rPr lang="ru-RU" sz="2800" b="1" dirty="0" err="1"/>
              <a:t>записують</a:t>
            </a:r>
            <a:r>
              <a:rPr lang="ru-RU" sz="2800" b="1" dirty="0"/>
              <a:t> </a:t>
            </a:r>
            <a:r>
              <a:rPr lang="ru-RU" sz="2800" b="1" dirty="0" err="1"/>
              <a:t>другий</a:t>
            </a:r>
            <a:r>
              <a:rPr lang="ru-RU" sz="2800" b="1" dirty="0"/>
              <a:t> </a:t>
            </a:r>
            <a:r>
              <a:rPr lang="ru-RU" sz="2800" b="1" dirty="0" err="1"/>
              <a:t>множник</a:t>
            </a:r>
            <a:r>
              <a:rPr lang="ru-RU" sz="2800" b="1" dirty="0"/>
              <a:t> за </a:t>
            </a:r>
            <a:r>
              <a:rPr lang="ru-RU" sz="2800" b="1" dirty="0" err="1"/>
              <a:t>письмового</a:t>
            </a:r>
            <a:r>
              <a:rPr lang="ru-RU" sz="2800" b="1" dirty="0"/>
              <a:t> множення на </a:t>
            </a:r>
            <a:r>
              <a:rPr lang="ru-RU" sz="2800" b="1" dirty="0" err="1"/>
              <a:t>розрядне</a:t>
            </a:r>
            <a:r>
              <a:rPr lang="ru-RU" sz="2800" b="1" dirty="0"/>
              <a:t> число. </a:t>
            </a:r>
            <a:endParaRPr lang="ru-RU" sz="2800" b="1" dirty="0"/>
          </a:p>
        </p:txBody>
      </p:sp>
      <p:pic>
        <p:nvPicPr>
          <p:cNvPr id="2050" name="Picture 2" descr="D:\4 клас\3 МАТЕМАТИКА\1 Листопад\1 Повторення вивченого в 3 кл\2026-09-15_21143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9" y="1341562"/>
            <a:ext cx="5904132" cy="219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567961" y="1865404"/>
            <a:ext cx="3628596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7030A0"/>
                </a:solidFill>
              </a:rPr>
              <a:t>Ці добутки можна обчислити й </a:t>
            </a:r>
            <a:r>
              <a:rPr lang="ru-RU" sz="2800" dirty="0" smtClean="0">
                <a:solidFill>
                  <a:srgbClr val="7030A0"/>
                </a:solidFill>
              </a:rPr>
              <a:t>письмово</a:t>
            </a:r>
            <a:endParaRPr lang="ru-RU" sz="2800" dirty="0">
              <a:solidFill>
                <a:srgbClr val="7030A0"/>
              </a:solidFill>
            </a:endParaRPr>
          </a:p>
        </p:txBody>
      </p:sp>
      <p:pic>
        <p:nvPicPr>
          <p:cNvPr id="2051" name="Picture 3" descr="D:\4 клас\3 МАТЕМАТИКА\1 Листопад\1 Повторення вивченого в 3 кл\2026-09-15_2116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083" y="3768857"/>
            <a:ext cx="4025721" cy="155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/>
          <p:cNvSpPr/>
          <p:nvPr/>
        </p:nvSpPr>
        <p:spPr>
          <a:xfrm>
            <a:off x="5083919" y="2199195"/>
            <a:ext cx="1368152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    29</a:t>
            </a:r>
          </a:p>
          <a:p>
            <a:r>
              <a:rPr lang="ru-RU" sz="3200" b="1" dirty="0" smtClean="0"/>
              <a:t>   </a:t>
            </a:r>
            <a:r>
              <a:rPr lang="ru-RU" sz="3200" b="1" u="sng" dirty="0" smtClean="0"/>
              <a:t>   30</a:t>
            </a:r>
            <a:r>
              <a:rPr lang="uk-UA" sz="3200" b="1" u="sng" dirty="0" smtClean="0"/>
              <a:t>  </a:t>
            </a:r>
            <a:r>
              <a:rPr lang="uk-UA" sz="3200" b="1" dirty="0" smtClean="0"/>
              <a:t> </a:t>
            </a:r>
            <a:r>
              <a:rPr lang="uk-UA" sz="3200" b="1" u="sng" dirty="0" smtClean="0"/>
              <a:t>           </a:t>
            </a:r>
            <a:endParaRPr lang="uk-UA" sz="3200" b="1" u="sng" dirty="0" smtClean="0"/>
          </a:p>
          <a:p>
            <a:endParaRPr lang="ru-RU" sz="3200" b="1" dirty="0" smtClean="0"/>
          </a:p>
        </p:txBody>
      </p:sp>
      <p:sp>
        <p:nvSpPr>
          <p:cNvPr id="28" name="Прямоугольник 27"/>
          <p:cNvSpPr/>
          <p:nvPr/>
        </p:nvSpPr>
        <p:spPr>
          <a:xfrm>
            <a:off x="3067145" y="2228322"/>
            <a:ext cx="1224686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   36</a:t>
            </a:r>
            <a:endParaRPr lang="ru-RU" sz="3200" b="1" dirty="0" smtClean="0"/>
          </a:p>
          <a:p>
            <a:r>
              <a:rPr lang="uk-UA" sz="3200" b="1" u="sng" dirty="0" smtClean="0"/>
              <a:t>     20</a:t>
            </a:r>
            <a:endParaRPr lang="uk-UA" sz="3200" b="1" u="sng" dirty="0" smtClean="0"/>
          </a:p>
          <a:p>
            <a:endParaRPr lang="ru-RU" sz="3200" b="1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968920" y="549474"/>
            <a:ext cx="10297144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err="1" smtClean="0"/>
              <a:t>Виконайте</a:t>
            </a:r>
            <a:r>
              <a:rPr lang="ru-RU" sz="4000" b="1" dirty="0" smtClean="0"/>
              <a:t> </a:t>
            </a:r>
            <a:r>
              <a:rPr lang="ru-RU" sz="4000" b="1" dirty="0"/>
              <a:t>множення письмово</a:t>
            </a:r>
            <a:endParaRPr lang="uk-UA" sz="60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599"/>
            <a:ext cx="161148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Ст.25 </a:t>
            </a:r>
            <a:r>
              <a:rPr lang="uk-UA" sz="2400" b="1" dirty="0" smtClean="0">
                <a:solidFill>
                  <a:schemeClr val="bg1"/>
                </a:solidFill>
              </a:rPr>
              <a:t>№</a:t>
            </a:r>
            <a:r>
              <a:rPr lang="uk-UA" sz="2400" b="1" dirty="0" smtClean="0">
                <a:solidFill>
                  <a:schemeClr val="bg1"/>
                </a:solidFill>
              </a:rPr>
              <a:t>125, 127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74176" y="1341562"/>
            <a:ext cx="7206088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7030A0"/>
                </a:solidFill>
              </a:rPr>
              <a:t>17 · 40    </a:t>
            </a:r>
            <a:r>
              <a:rPr lang="ru-RU" sz="3200" b="1" dirty="0" smtClean="0">
                <a:solidFill>
                  <a:srgbClr val="7030A0"/>
                </a:solidFill>
              </a:rPr>
              <a:t>   36 </a:t>
            </a:r>
            <a:r>
              <a:rPr lang="ru-RU" sz="3200" b="1" dirty="0">
                <a:solidFill>
                  <a:srgbClr val="7030A0"/>
                </a:solidFill>
              </a:rPr>
              <a:t>· 20    </a:t>
            </a:r>
            <a:r>
              <a:rPr lang="ru-RU" sz="3200" b="1" dirty="0" smtClean="0">
                <a:solidFill>
                  <a:srgbClr val="7030A0"/>
                </a:solidFill>
              </a:rPr>
              <a:t>   29 </a:t>
            </a:r>
            <a:r>
              <a:rPr lang="ru-RU" sz="3200" b="1" dirty="0">
                <a:solidFill>
                  <a:srgbClr val="7030A0"/>
                </a:solidFill>
              </a:rPr>
              <a:t>· 30     </a:t>
            </a:r>
            <a:r>
              <a:rPr lang="ru-RU" sz="3200" b="1" dirty="0" smtClean="0">
                <a:solidFill>
                  <a:srgbClr val="7030A0"/>
                </a:solidFill>
              </a:rPr>
              <a:t>   48 </a:t>
            </a:r>
            <a:r>
              <a:rPr lang="ru-RU" sz="3200" b="1" dirty="0">
                <a:solidFill>
                  <a:srgbClr val="7030A0"/>
                </a:solidFill>
              </a:rPr>
              <a:t>· 20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28613" y="2228322"/>
            <a:ext cx="1331816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    17</a:t>
            </a:r>
            <a:endParaRPr lang="ru-RU" sz="3200" b="1" dirty="0" smtClean="0"/>
          </a:p>
          <a:p>
            <a:r>
              <a:rPr lang="uk-UA" sz="3200" b="1" dirty="0" smtClean="0"/>
              <a:t>   </a:t>
            </a:r>
            <a:r>
              <a:rPr lang="uk-UA" sz="3200" b="1" u="sng" dirty="0" smtClean="0"/>
              <a:t>   40</a:t>
            </a:r>
            <a:endParaRPr lang="uk-UA" sz="3200" b="1" u="sng" dirty="0" smtClean="0"/>
          </a:p>
          <a:p>
            <a:endParaRPr lang="ru-RU" sz="3200" b="1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1285757" y="3088771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6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384569" y="1788864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</a:t>
            </a:r>
            <a:endParaRPr lang="ru-RU" sz="3200" b="1" dirty="0" smtClean="0">
              <a:solidFill>
                <a:srgbClr val="7030A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810313" y="3088771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0</a:t>
            </a:r>
            <a:endParaRPr lang="ru-RU" sz="3200" b="1" dirty="0" smtClean="0"/>
          </a:p>
        </p:txBody>
      </p:sp>
      <p:sp>
        <p:nvSpPr>
          <p:cNvPr id="11" name="Прямоугольник 10"/>
          <p:cNvSpPr/>
          <p:nvPr/>
        </p:nvSpPr>
        <p:spPr>
          <a:xfrm>
            <a:off x="1542806" y="3100980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8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085986" y="2373639"/>
            <a:ext cx="373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х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46278" y="1811036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2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392094" y="1773610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2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475775" y="3094174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2</a:t>
            </a:r>
            <a:endParaRPr lang="ru-RU" sz="3200" b="1" dirty="0" smtClean="0"/>
          </a:p>
        </p:txBody>
      </p:sp>
      <p:sp>
        <p:nvSpPr>
          <p:cNvPr id="23" name="Прямоугольник 22"/>
          <p:cNvSpPr/>
          <p:nvPr/>
        </p:nvSpPr>
        <p:spPr>
          <a:xfrm>
            <a:off x="3278100" y="3088479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7</a:t>
            </a:r>
            <a:endParaRPr lang="ru-RU" sz="3200" b="1" dirty="0" smtClean="0"/>
          </a:p>
        </p:txBody>
      </p:sp>
      <p:sp>
        <p:nvSpPr>
          <p:cNvPr id="24" name="Прямоугольник 23"/>
          <p:cNvSpPr/>
          <p:nvPr/>
        </p:nvSpPr>
        <p:spPr>
          <a:xfrm>
            <a:off x="3729583" y="3088479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0</a:t>
            </a:r>
            <a:endParaRPr lang="ru-RU" sz="3200" b="1" dirty="0" smtClean="0"/>
          </a:p>
        </p:txBody>
      </p:sp>
      <p:sp>
        <p:nvSpPr>
          <p:cNvPr id="29" name="Прямоугольник 28"/>
          <p:cNvSpPr/>
          <p:nvPr/>
        </p:nvSpPr>
        <p:spPr>
          <a:xfrm>
            <a:off x="5626701" y="3100979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7</a:t>
            </a:r>
            <a:endParaRPr lang="ru-RU" sz="3200" b="1" dirty="0" smtClean="0"/>
          </a:p>
        </p:txBody>
      </p:sp>
      <p:sp>
        <p:nvSpPr>
          <p:cNvPr id="31" name="Прямоугольник 30"/>
          <p:cNvSpPr/>
          <p:nvPr/>
        </p:nvSpPr>
        <p:spPr>
          <a:xfrm>
            <a:off x="5838310" y="3087262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0</a:t>
            </a:r>
            <a:endParaRPr lang="ru-RU" sz="3200" b="1" dirty="0" smtClean="0"/>
          </a:p>
        </p:txBody>
      </p:sp>
      <p:sp>
        <p:nvSpPr>
          <p:cNvPr id="32" name="Прямоугольник 31"/>
          <p:cNvSpPr/>
          <p:nvPr/>
        </p:nvSpPr>
        <p:spPr>
          <a:xfrm>
            <a:off x="5392094" y="3117851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8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067145" y="2373638"/>
            <a:ext cx="373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х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5132679" y="2373637"/>
            <a:ext cx="373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х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968920" y="4083683"/>
            <a:ext cx="1756253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Обчисліть вирази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8255866" y="4909913"/>
            <a:ext cx="1436565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2)   123</a:t>
            </a:r>
          </a:p>
          <a:p>
            <a:r>
              <a:rPr lang="ru-RU" sz="3200" b="1" dirty="0" smtClean="0"/>
              <a:t>      </a:t>
            </a:r>
            <a:r>
              <a:rPr lang="ru-RU" sz="3200" b="1" u="sng" dirty="0" smtClean="0"/>
              <a:t>     4</a:t>
            </a:r>
            <a:r>
              <a:rPr lang="uk-UA" sz="3200" b="1" u="sng" dirty="0" smtClean="0"/>
              <a:t>  </a:t>
            </a:r>
            <a:r>
              <a:rPr lang="uk-UA" sz="3200" b="1" dirty="0" smtClean="0"/>
              <a:t> </a:t>
            </a:r>
            <a:r>
              <a:rPr lang="uk-UA" sz="3200" b="1" u="sng" dirty="0" smtClean="0"/>
              <a:t>           </a:t>
            </a:r>
            <a:endParaRPr lang="uk-UA" sz="3200" b="1" u="sng" dirty="0" smtClean="0"/>
          </a:p>
          <a:p>
            <a:endParaRPr lang="ru-RU" sz="3200" b="1" dirty="0" smtClean="0"/>
          </a:p>
        </p:txBody>
      </p:sp>
      <p:sp>
        <p:nvSpPr>
          <p:cNvPr id="46" name="Прямоугольник 45"/>
          <p:cNvSpPr/>
          <p:nvPr/>
        </p:nvSpPr>
        <p:spPr>
          <a:xfrm>
            <a:off x="6523529" y="4921933"/>
            <a:ext cx="1461522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1)   47</a:t>
            </a:r>
            <a:endParaRPr lang="ru-RU" sz="3200" b="1" dirty="0" smtClean="0"/>
          </a:p>
          <a:p>
            <a:r>
              <a:rPr lang="uk-UA" sz="3200" b="1" dirty="0" smtClean="0"/>
              <a:t>     </a:t>
            </a:r>
            <a:r>
              <a:rPr lang="uk-UA" sz="3200" b="1" u="sng" dirty="0" smtClean="0"/>
              <a:t>    20</a:t>
            </a:r>
            <a:endParaRPr lang="uk-UA" sz="3200" b="1" u="sng" dirty="0" smtClean="0"/>
          </a:p>
          <a:p>
            <a:endParaRPr lang="ru-RU" sz="3200" b="1" dirty="0" smtClean="0"/>
          </a:p>
        </p:txBody>
      </p:sp>
      <p:sp>
        <p:nvSpPr>
          <p:cNvPr id="47" name="Прямоугольник 46"/>
          <p:cNvSpPr/>
          <p:nvPr/>
        </p:nvSpPr>
        <p:spPr>
          <a:xfrm>
            <a:off x="2727492" y="4921933"/>
            <a:ext cx="1564340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1)    25</a:t>
            </a:r>
            <a:endParaRPr lang="ru-RU" sz="3200" b="1" dirty="0" smtClean="0"/>
          </a:p>
          <a:p>
            <a:r>
              <a:rPr lang="uk-UA" sz="3200" b="1" dirty="0" smtClean="0"/>
              <a:t>  </a:t>
            </a:r>
            <a:r>
              <a:rPr lang="uk-UA" sz="3200" b="1" dirty="0" smtClean="0"/>
              <a:t>     </a:t>
            </a:r>
            <a:r>
              <a:rPr lang="uk-UA" sz="3200" b="1" u="sng" dirty="0" smtClean="0"/>
              <a:t>   30</a:t>
            </a:r>
            <a:endParaRPr lang="uk-UA" sz="3200" b="1" u="sng" dirty="0" smtClean="0"/>
          </a:p>
          <a:p>
            <a:endParaRPr lang="ru-RU" sz="3200" b="1" dirty="0" smtClean="0"/>
          </a:p>
        </p:txBody>
      </p:sp>
      <p:sp>
        <p:nvSpPr>
          <p:cNvPr id="48" name="Прямоугольник 47"/>
          <p:cNvSpPr/>
          <p:nvPr/>
        </p:nvSpPr>
        <p:spPr>
          <a:xfrm>
            <a:off x="3420675" y="5780871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7</a:t>
            </a:r>
            <a:endParaRPr lang="ru-RU" sz="3200" b="1" dirty="0" smtClean="0"/>
          </a:p>
        </p:txBody>
      </p:sp>
      <p:sp>
        <p:nvSpPr>
          <p:cNvPr id="49" name="Прямоугольник 48"/>
          <p:cNvSpPr/>
          <p:nvPr/>
        </p:nvSpPr>
        <p:spPr>
          <a:xfrm>
            <a:off x="7181285" y="4517109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</a:t>
            </a:r>
            <a:endParaRPr lang="ru-RU" sz="3200" b="1" dirty="0" smtClean="0">
              <a:solidFill>
                <a:srgbClr val="7030A0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3878382" y="5794589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0</a:t>
            </a:r>
            <a:endParaRPr lang="ru-RU" sz="3200" b="1" dirty="0" smtClean="0"/>
          </a:p>
        </p:txBody>
      </p:sp>
      <p:sp>
        <p:nvSpPr>
          <p:cNvPr id="51" name="Прямоугольник 50"/>
          <p:cNvSpPr/>
          <p:nvPr/>
        </p:nvSpPr>
        <p:spPr>
          <a:xfrm>
            <a:off x="3638639" y="5780872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5</a:t>
            </a:r>
            <a:endParaRPr lang="ru-RU" sz="3200" b="1" dirty="0" smtClean="0"/>
          </a:p>
        </p:txBody>
      </p:sp>
      <p:sp>
        <p:nvSpPr>
          <p:cNvPr id="52" name="Прямоугольник 51"/>
          <p:cNvSpPr/>
          <p:nvPr/>
        </p:nvSpPr>
        <p:spPr>
          <a:xfrm>
            <a:off x="3158685" y="5072989"/>
            <a:ext cx="373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х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3385140" y="4504647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9017599" y="4467221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7344149" y="5780751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4</a:t>
            </a:r>
            <a:endParaRPr lang="ru-RU" sz="3200" b="1" dirty="0" smtClean="0"/>
          </a:p>
        </p:txBody>
      </p:sp>
      <p:sp>
        <p:nvSpPr>
          <p:cNvPr id="56" name="Прямоугольник 55"/>
          <p:cNvSpPr/>
          <p:nvPr/>
        </p:nvSpPr>
        <p:spPr>
          <a:xfrm>
            <a:off x="7108303" y="5782090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9</a:t>
            </a:r>
            <a:endParaRPr lang="ru-RU" sz="3200" b="1" dirty="0" smtClean="0"/>
          </a:p>
        </p:txBody>
      </p:sp>
      <p:sp>
        <p:nvSpPr>
          <p:cNvPr id="57" name="Прямоугольник 56"/>
          <p:cNvSpPr/>
          <p:nvPr/>
        </p:nvSpPr>
        <p:spPr>
          <a:xfrm>
            <a:off x="7617595" y="5782090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0</a:t>
            </a:r>
            <a:endParaRPr lang="ru-RU" sz="3200" b="1" dirty="0" smtClean="0"/>
          </a:p>
        </p:txBody>
      </p:sp>
      <p:sp>
        <p:nvSpPr>
          <p:cNvPr id="58" name="Прямоугольник 57"/>
          <p:cNvSpPr/>
          <p:nvPr/>
        </p:nvSpPr>
        <p:spPr>
          <a:xfrm>
            <a:off x="9083085" y="5794590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9</a:t>
            </a:r>
            <a:endParaRPr lang="ru-RU" sz="3200" b="1" dirty="0" smtClean="0"/>
          </a:p>
        </p:txBody>
      </p:sp>
      <p:sp>
        <p:nvSpPr>
          <p:cNvPr id="59" name="Прямоугольник 58"/>
          <p:cNvSpPr/>
          <p:nvPr/>
        </p:nvSpPr>
        <p:spPr>
          <a:xfrm>
            <a:off x="9294694" y="5780873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2</a:t>
            </a:r>
            <a:endParaRPr lang="ru-RU" sz="3200" b="1" dirty="0" smtClean="0"/>
          </a:p>
        </p:txBody>
      </p:sp>
      <p:sp>
        <p:nvSpPr>
          <p:cNvPr id="60" name="Прямоугольник 59"/>
          <p:cNvSpPr/>
          <p:nvPr/>
        </p:nvSpPr>
        <p:spPr>
          <a:xfrm>
            <a:off x="8848478" y="5811462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4</a:t>
            </a:r>
            <a:endParaRPr lang="ru-RU" sz="3200" b="1" dirty="0" smtClean="0"/>
          </a:p>
        </p:txBody>
      </p:sp>
      <p:sp>
        <p:nvSpPr>
          <p:cNvPr id="61" name="Прямоугольник 60"/>
          <p:cNvSpPr/>
          <p:nvPr/>
        </p:nvSpPr>
        <p:spPr>
          <a:xfrm>
            <a:off x="6897348" y="5072989"/>
            <a:ext cx="373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х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8589063" y="5067248"/>
            <a:ext cx="373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х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2876245" y="4130708"/>
            <a:ext cx="7151651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800 </a:t>
            </a:r>
            <a:r>
              <a:rPr lang="ru-RU" sz="2800" b="1" dirty="0">
                <a:solidFill>
                  <a:srgbClr val="7030A0"/>
                </a:solidFill>
              </a:rPr>
              <a:t>– 25 · </a:t>
            </a:r>
            <a:r>
              <a:rPr lang="ru-RU" sz="2800" b="1" dirty="0" smtClean="0">
                <a:solidFill>
                  <a:srgbClr val="7030A0"/>
                </a:solidFill>
              </a:rPr>
              <a:t>30 =                  47 </a:t>
            </a:r>
            <a:r>
              <a:rPr lang="ru-RU" sz="2800" b="1" dirty="0">
                <a:solidFill>
                  <a:srgbClr val="7030A0"/>
                </a:solidFill>
              </a:rPr>
              <a:t>· 20 – 123 · </a:t>
            </a:r>
            <a:r>
              <a:rPr lang="ru-RU" sz="2800" b="1" dirty="0" smtClean="0">
                <a:solidFill>
                  <a:srgbClr val="7030A0"/>
                </a:solidFill>
              </a:rPr>
              <a:t>4 = 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4537419" y="4924081"/>
            <a:ext cx="1564340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2) _800</a:t>
            </a:r>
          </a:p>
          <a:p>
            <a:r>
              <a:rPr lang="ru-RU" sz="3200" b="1" dirty="0" smtClean="0"/>
              <a:t>      </a:t>
            </a:r>
            <a:r>
              <a:rPr lang="ru-RU" sz="3200" b="1" u="sng" dirty="0" smtClean="0"/>
              <a:t> 75</a:t>
            </a:r>
            <a:r>
              <a:rPr lang="uk-UA" sz="3200" b="1" u="sng" dirty="0" smtClean="0"/>
              <a:t>0</a:t>
            </a:r>
            <a:endParaRPr lang="uk-UA" sz="3200" b="1" u="sng" dirty="0" smtClean="0"/>
          </a:p>
          <a:p>
            <a:endParaRPr lang="ru-RU" sz="3200" b="1" dirty="0" smtClean="0"/>
          </a:p>
        </p:txBody>
      </p:sp>
      <p:sp>
        <p:nvSpPr>
          <p:cNvPr id="65" name="Прямоугольник 64"/>
          <p:cNvSpPr/>
          <p:nvPr/>
        </p:nvSpPr>
        <p:spPr>
          <a:xfrm>
            <a:off x="5597146" y="5770118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0</a:t>
            </a:r>
            <a:endParaRPr lang="ru-RU" sz="3200" b="1" dirty="0" smtClean="0"/>
          </a:p>
        </p:txBody>
      </p:sp>
      <p:sp>
        <p:nvSpPr>
          <p:cNvPr id="66" name="Прямоугольник 65"/>
          <p:cNvSpPr/>
          <p:nvPr/>
        </p:nvSpPr>
        <p:spPr>
          <a:xfrm>
            <a:off x="5392094" y="5794590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5</a:t>
            </a:r>
            <a:endParaRPr lang="ru-RU" sz="3200" b="1" dirty="0" smtClean="0"/>
          </a:p>
        </p:txBody>
      </p:sp>
      <p:sp>
        <p:nvSpPr>
          <p:cNvPr id="67" name="Прямоугольник 66"/>
          <p:cNvSpPr/>
          <p:nvPr/>
        </p:nvSpPr>
        <p:spPr>
          <a:xfrm>
            <a:off x="5346468" y="4629545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10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132679" y="4752655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•</a:t>
            </a:r>
            <a:endParaRPr lang="ru-RU" dirty="0"/>
          </a:p>
        </p:txBody>
      </p:sp>
      <p:sp>
        <p:nvSpPr>
          <p:cNvPr id="68" name="Прямоугольник 67"/>
          <p:cNvSpPr/>
          <p:nvPr/>
        </p:nvSpPr>
        <p:spPr>
          <a:xfrm>
            <a:off x="5146555" y="4130708"/>
            <a:ext cx="62143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50</a:t>
            </a:r>
            <a:endParaRPr lang="ru-RU" sz="3200" b="1" dirty="0" smtClean="0">
              <a:solidFill>
                <a:srgbClr val="FF0000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9836447" y="4872934"/>
            <a:ext cx="1564340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3) _940</a:t>
            </a:r>
          </a:p>
          <a:p>
            <a:r>
              <a:rPr lang="ru-RU" sz="3200" b="1" dirty="0" smtClean="0"/>
              <a:t>      </a:t>
            </a:r>
            <a:r>
              <a:rPr lang="ru-RU" sz="3200" b="1" u="sng" dirty="0" smtClean="0"/>
              <a:t> </a:t>
            </a:r>
            <a:r>
              <a:rPr lang="uk-UA" sz="3200" b="1" u="sng" dirty="0" smtClean="0"/>
              <a:t>492</a:t>
            </a:r>
            <a:endParaRPr lang="uk-UA" sz="3200" b="1" u="sng" dirty="0" smtClean="0"/>
          </a:p>
          <a:p>
            <a:endParaRPr lang="ru-RU" sz="3200" b="1" dirty="0" smtClean="0"/>
          </a:p>
        </p:txBody>
      </p:sp>
      <p:sp>
        <p:nvSpPr>
          <p:cNvPr id="70" name="Прямоугольник 69"/>
          <p:cNvSpPr/>
          <p:nvPr/>
        </p:nvSpPr>
        <p:spPr>
          <a:xfrm>
            <a:off x="10896174" y="5718971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8</a:t>
            </a:r>
            <a:endParaRPr lang="ru-RU" sz="3200" b="1" dirty="0" smtClean="0"/>
          </a:p>
        </p:txBody>
      </p:sp>
      <p:sp>
        <p:nvSpPr>
          <p:cNvPr id="71" name="Прямоугольник 70"/>
          <p:cNvSpPr/>
          <p:nvPr/>
        </p:nvSpPr>
        <p:spPr>
          <a:xfrm>
            <a:off x="10657000" y="5746912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4</a:t>
            </a:r>
            <a:endParaRPr lang="ru-RU" sz="3200" b="1" dirty="0" smtClean="0"/>
          </a:p>
        </p:txBody>
      </p:sp>
      <p:sp>
        <p:nvSpPr>
          <p:cNvPr id="72" name="Прямоугольник 71"/>
          <p:cNvSpPr/>
          <p:nvPr/>
        </p:nvSpPr>
        <p:spPr>
          <a:xfrm>
            <a:off x="10896174" y="4517109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10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0644175" y="4696321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•</a:t>
            </a:r>
            <a:endParaRPr lang="ru-RU" dirty="0"/>
          </a:p>
        </p:txBody>
      </p:sp>
      <p:sp>
        <p:nvSpPr>
          <p:cNvPr id="73" name="Прямоугольник 72"/>
          <p:cNvSpPr/>
          <p:nvPr/>
        </p:nvSpPr>
        <p:spPr>
          <a:xfrm>
            <a:off x="10595450" y="4361540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10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10433997" y="4696321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•</a:t>
            </a:r>
            <a:endParaRPr lang="ru-RU" dirty="0"/>
          </a:p>
        </p:txBody>
      </p:sp>
      <p:sp>
        <p:nvSpPr>
          <p:cNvPr id="75" name="Прямоугольник 74"/>
          <p:cNvSpPr/>
          <p:nvPr/>
        </p:nvSpPr>
        <p:spPr>
          <a:xfrm>
            <a:off x="10433997" y="5728243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4</a:t>
            </a:r>
            <a:endParaRPr lang="ru-RU" sz="3200" b="1" dirty="0" smtClean="0"/>
          </a:p>
        </p:txBody>
      </p:sp>
      <p:sp>
        <p:nvSpPr>
          <p:cNvPr id="76" name="Прямоугольник 75"/>
          <p:cNvSpPr/>
          <p:nvPr/>
        </p:nvSpPr>
        <p:spPr>
          <a:xfrm>
            <a:off x="9214127" y="4069152"/>
            <a:ext cx="81376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448</a:t>
            </a:r>
            <a:endParaRPr lang="ru-RU" sz="3200" b="1" dirty="0" smtClean="0">
              <a:solidFill>
                <a:srgbClr val="FF0000"/>
              </a:solidFill>
            </a:endParaRPr>
          </a:p>
        </p:txBody>
      </p:sp>
      <p:pic>
        <p:nvPicPr>
          <p:cNvPr id="77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715" y="1282953"/>
            <a:ext cx="2473526" cy="247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1014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00"/>
                            </p:stCondLst>
                            <p:childTnLst>
                              <p:par>
                                <p:cTn id="1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500"/>
                            </p:stCondLst>
                            <p:childTnLst>
                              <p:par>
                                <p:cTn id="2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500"/>
                            </p:stCondLst>
                            <p:childTnLst>
                              <p:par>
                                <p:cTn id="2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28" grpId="0" animBg="1"/>
      <p:bldP spid="5" grpId="0" animBg="1"/>
      <p:bldP spid="6" grpId="0"/>
      <p:bldP spid="8" grpId="0"/>
      <p:bldP spid="10" grpId="0"/>
      <p:bldP spid="11" grpId="0"/>
      <p:bldP spid="12" grpId="0"/>
      <p:bldP spid="3" grpId="0"/>
      <p:bldP spid="19" grpId="0"/>
      <p:bldP spid="22" grpId="0"/>
      <p:bldP spid="23" grpId="0"/>
      <p:bldP spid="24" grpId="0"/>
      <p:bldP spid="29" grpId="0"/>
      <p:bldP spid="31" grpId="0"/>
      <p:bldP spid="32" grpId="0"/>
      <p:bldP spid="36" grpId="0"/>
      <p:bldP spid="38" grpId="0"/>
      <p:bldP spid="20" grpId="0" animBg="1"/>
      <p:bldP spid="45" grpId="0" animBg="1"/>
      <p:bldP spid="46" grpId="0" animBg="1"/>
      <p:bldP spid="47" grpId="0" animBg="1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 animBg="1"/>
      <p:bldP spid="64" grpId="0" animBg="1"/>
      <p:bldP spid="65" grpId="0"/>
      <p:bldP spid="66" grpId="0"/>
      <p:bldP spid="67" grpId="0"/>
      <p:bldP spid="21" grpId="0"/>
      <p:bldP spid="68" grpId="0"/>
      <p:bldP spid="69" grpId="0" animBg="1"/>
      <p:bldP spid="70" grpId="0"/>
      <p:bldP spid="71" grpId="0"/>
      <p:bldP spid="72" grpId="0"/>
      <p:bldP spid="26" grpId="0"/>
      <p:bldP spid="73" grpId="0"/>
      <p:bldP spid="74" grpId="0"/>
      <p:bldP spid="75" grpId="0"/>
      <p:bldP spid="7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4 клас\3 МАТЕМАТИКА\1 Листопад\1 Повторення вивченого в 3 кл\2026-09-15_2214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575" y="3429794"/>
            <a:ext cx="6979030" cy="1982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56114" y="261442"/>
            <a:ext cx="10297144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err="1" smtClean="0"/>
              <a:t>Виконайте</a:t>
            </a:r>
            <a:r>
              <a:rPr lang="ru-RU" sz="4000" b="1" dirty="0" smtClean="0"/>
              <a:t> </a:t>
            </a:r>
            <a:r>
              <a:rPr lang="ru-RU" sz="4000" b="1" dirty="0" smtClean="0"/>
              <a:t>завдання за </a:t>
            </a:r>
            <a:r>
              <a:rPr lang="ru-RU" sz="4000" b="1" dirty="0" err="1" smtClean="0"/>
              <a:t>годинником</a:t>
            </a:r>
            <a:endParaRPr lang="ru-RU" sz="40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" y="6094090"/>
            <a:ext cx="1771552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Ст.26 </a:t>
            </a:r>
            <a:endParaRPr lang="uk-UA" sz="2400" b="1" dirty="0" smtClean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</a:t>
            </a:r>
            <a:r>
              <a:rPr lang="uk-UA" sz="2400" b="1" dirty="0" smtClean="0">
                <a:solidFill>
                  <a:schemeClr val="bg1"/>
                </a:solidFill>
              </a:rPr>
              <a:t>128-129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60581" y="981522"/>
            <a:ext cx="8446857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/>
              <a:t>Таймер у </a:t>
            </a:r>
            <a:r>
              <a:rPr lang="ru-RU" sz="2800" dirty="0" err="1"/>
              <a:t>годиннику</a:t>
            </a:r>
            <a:r>
              <a:rPr lang="ru-RU" sz="2800" dirty="0"/>
              <a:t> </a:t>
            </a:r>
            <a:r>
              <a:rPr lang="ru-RU" sz="2800" dirty="0" err="1"/>
              <a:t>встановили</a:t>
            </a:r>
            <a:r>
              <a:rPr lang="ru-RU" sz="2800" dirty="0"/>
              <a:t> так, що він </a:t>
            </a:r>
            <a:r>
              <a:rPr lang="ru-RU" sz="2800" dirty="0" err="1" smtClean="0"/>
              <a:t>подає</a:t>
            </a:r>
            <a:r>
              <a:rPr lang="ru-RU" sz="2800" dirty="0" smtClean="0"/>
              <a:t> </a:t>
            </a:r>
            <a:r>
              <a:rPr lang="ru-RU" sz="2800" dirty="0" err="1"/>
              <a:t>сигнали</a:t>
            </a:r>
            <a:r>
              <a:rPr lang="ru-RU" sz="2800" dirty="0"/>
              <a:t> </a:t>
            </a:r>
            <a:r>
              <a:rPr lang="ru-RU" sz="2800" dirty="0" err="1"/>
              <a:t>щопівгодини</a:t>
            </a:r>
            <a:r>
              <a:rPr lang="ru-RU" sz="2800" dirty="0"/>
              <a:t>. </a:t>
            </a:r>
            <a:r>
              <a:rPr lang="ru-RU" sz="2800" dirty="0" err="1"/>
              <a:t>Уперше</a:t>
            </a:r>
            <a:r>
              <a:rPr lang="ru-RU" sz="2800" dirty="0"/>
              <a:t> він </a:t>
            </a:r>
            <a:r>
              <a:rPr lang="ru-RU" sz="2800" dirty="0" smtClean="0"/>
              <a:t>просигналив </a:t>
            </a:r>
            <a:r>
              <a:rPr lang="ru-RU" sz="2800" dirty="0"/>
              <a:t>о </a:t>
            </a:r>
            <a:r>
              <a:rPr lang="ru-RU" sz="2800" dirty="0" smtClean="0"/>
              <a:t>9год</a:t>
            </a:r>
            <a:r>
              <a:rPr lang="ru-RU" sz="2800" dirty="0"/>
              <a:t>. О котрій годині він просигналить </a:t>
            </a:r>
            <a:r>
              <a:rPr lang="ru-RU" sz="2800" dirty="0" err="1"/>
              <a:t>утретє</a:t>
            </a:r>
            <a:r>
              <a:rPr lang="ru-RU" sz="2800" dirty="0"/>
              <a:t>?</a:t>
            </a:r>
            <a:endParaRPr lang="ru-RU" sz="28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080486" y="5407035"/>
            <a:ext cx="206732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smtClean="0"/>
              <a:t>19год 49хв</a:t>
            </a:r>
            <a:endParaRPr lang="ru-RU" sz="2800" dirty="0" smtClean="0"/>
          </a:p>
        </p:txBody>
      </p:sp>
      <p:sp>
        <p:nvSpPr>
          <p:cNvPr id="14" name="Прямоугольник 13"/>
          <p:cNvSpPr/>
          <p:nvPr/>
        </p:nvSpPr>
        <p:spPr>
          <a:xfrm>
            <a:off x="4723880" y="5400019"/>
            <a:ext cx="188367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smtClean="0"/>
              <a:t>11год 30хв</a:t>
            </a:r>
            <a:endParaRPr lang="ru-RU" sz="2800" dirty="0" smtClean="0"/>
          </a:p>
        </p:txBody>
      </p:sp>
      <p:sp>
        <p:nvSpPr>
          <p:cNvPr id="18" name="Прямоугольник 17"/>
          <p:cNvSpPr/>
          <p:nvPr/>
        </p:nvSpPr>
        <p:spPr>
          <a:xfrm>
            <a:off x="7094280" y="5411442"/>
            <a:ext cx="180606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smtClean="0"/>
              <a:t>3год 20хв </a:t>
            </a:r>
            <a:endParaRPr lang="ru-RU" sz="2800" dirty="0" smtClean="0"/>
          </a:p>
        </p:txBody>
      </p:sp>
      <p:sp>
        <p:nvSpPr>
          <p:cNvPr id="23" name="Прямоугольник 22"/>
          <p:cNvSpPr/>
          <p:nvPr/>
        </p:nvSpPr>
        <p:spPr>
          <a:xfrm>
            <a:off x="903681" y="2438998"/>
            <a:ext cx="6371238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7030A0"/>
                </a:solidFill>
              </a:rPr>
              <a:t>Котру годину показує кожний годинник? Котру годину він показував </a:t>
            </a:r>
            <a:r>
              <a:rPr lang="ru-RU" sz="2800" dirty="0" smtClean="0">
                <a:solidFill>
                  <a:srgbClr val="7030A0"/>
                </a:solidFill>
              </a:rPr>
              <a:t>30хв </a:t>
            </a:r>
            <a:r>
              <a:rPr lang="ru-RU" sz="2800" dirty="0">
                <a:solidFill>
                  <a:srgbClr val="7030A0"/>
                </a:solidFill>
              </a:rPr>
              <a:t>тому?</a:t>
            </a:r>
            <a:endParaRPr lang="ru-RU" sz="2800" dirty="0" smtClean="0">
              <a:solidFill>
                <a:srgbClr val="7030A0"/>
              </a:solidFill>
            </a:endParaRPr>
          </a:p>
        </p:txBody>
      </p:sp>
      <p:pic>
        <p:nvPicPr>
          <p:cNvPr id="3074" name="Picture 2" descr="Котра година: час на годиннику, математика для дошкільнят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228" y="1025714"/>
            <a:ext cx="1987279" cy="189033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Прямоугольник 33"/>
          <p:cNvSpPr/>
          <p:nvPr/>
        </p:nvSpPr>
        <p:spPr>
          <a:xfrm>
            <a:off x="2080487" y="5930255"/>
            <a:ext cx="206732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smtClean="0"/>
              <a:t>19год 19хв</a:t>
            </a:r>
            <a:endParaRPr lang="ru-RU" sz="2800" dirty="0" smtClean="0"/>
          </a:p>
        </p:txBody>
      </p:sp>
      <p:sp>
        <p:nvSpPr>
          <p:cNvPr id="35" name="Прямоугольник 34"/>
          <p:cNvSpPr/>
          <p:nvPr/>
        </p:nvSpPr>
        <p:spPr>
          <a:xfrm>
            <a:off x="4723880" y="5914241"/>
            <a:ext cx="188367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smtClean="0"/>
              <a:t>11год</a:t>
            </a:r>
            <a:endParaRPr lang="ru-RU" sz="2800" dirty="0" smtClean="0"/>
          </a:p>
        </p:txBody>
      </p:sp>
      <p:sp>
        <p:nvSpPr>
          <p:cNvPr id="36" name="Прямоугольник 35"/>
          <p:cNvSpPr/>
          <p:nvPr/>
        </p:nvSpPr>
        <p:spPr>
          <a:xfrm>
            <a:off x="7066133" y="5924873"/>
            <a:ext cx="180606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smtClean="0"/>
              <a:t>2год 50хв </a:t>
            </a:r>
            <a:endParaRPr lang="ru-RU" sz="2800" dirty="0" smtClean="0"/>
          </a:p>
        </p:txBody>
      </p:sp>
      <p:pic>
        <p:nvPicPr>
          <p:cNvPr id="37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2727" y="3058315"/>
            <a:ext cx="2354158" cy="2354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36444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8" grpId="0" animBg="1"/>
      <p:bldP spid="23" grpId="0" animBg="1"/>
      <p:bldP spid="34" grpId="0" animBg="1"/>
      <p:bldP spid="35" grpId="0" animBg="1"/>
      <p:bldP spid="3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918355" y="1197546"/>
            <a:ext cx="9494156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/>
              <a:t>Шкільний благодійний ярмарок тривав </a:t>
            </a:r>
            <a:r>
              <a:rPr lang="ru-RU" sz="2800" b="1" dirty="0" smtClean="0"/>
              <a:t>3год </a:t>
            </a:r>
            <a:r>
              <a:rPr lang="ru-RU" sz="2800" b="1" dirty="0"/>
              <a:t>і закінчився о </a:t>
            </a:r>
            <a:r>
              <a:rPr lang="ru-RU" sz="2800" b="1" dirty="0" smtClean="0"/>
              <a:t>15год 30хв</a:t>
            </a:r>
            <a:r>
              <a:rPr lang="ru-RU" sz="2800" b="1" dirty="0"/>
              <a:t>. О котрій годині </a:t>
            </a:r>
            <a:r>
              <a:rPr lang="ru-RU" sz="2800" b="1" dirty="0" smtClean="0"/>
              <a:t>розпочався </a:t>
            </a:r>
            <a:r>
              <a:rPr lang="ru-RU" sz="2800" b="1" dirty="0"/>
              <a:t>шкільний ярмарок?</a:t>
            </a:r>
            <a:endParaRPr lang="ru-RU" sz="2800" b="1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956114" y="333450"/>
            <a:ext cx="10297144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Розв’яжіть задачу</a:t>
            </a:r>
            <a:endParaRPr lang="ru-RU" sz="40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200" y="6094090"/>
            <a:ext cx="1195687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Ст.26 </a:t>
            </a:r>
            <a:endParaRPr lang="uk-UA" sz="2400" b="1" dirty="0" smtClean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№130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956113" y="4437906"/>
            <a:ext cx="347973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15год 30хв – 3 год </a:t>
            </a:r>
            <a:r>
              <a:rPr lang="ru-RU" sz="2800" b="1" dirty="0" smtClean="0"/>
              <a:t>=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829640" y="3429794"/>
            <a:ext cx="95620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3 год</a:t>
            </a:r>
            <a:endParaRPr lang="ru-RU" sz="2800" b="1" dirty="0" smtClean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1109581" y="3141762"/>
            <a:ext cx="4396323" cy="22076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1109581" y="2962229"/>
            <a:ext cx="0" cy="33699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5285015" y="2349674"/>
            <a:ext cx="195914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15год 30 </a:t>
            </a:r>
            <a:r>
              <a:rPr lang="ru-RU" sz="2800" b="1" dirty="0" err="1" smtClean="0"/>
              <a:t>хв</a:t>
            </a:r>
            <a:r>
              <a:rPr lang="ru-RU" sz="2800" b="1" dirty="0" smtClean="0"/>
              <a:t> 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5505904" y="3003783"/>
            <a:ext cx="0" cy="275957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727435" y="2349674"/>
            <a:ext cx="93610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/>
              <a:t>? хв</a:t>
            </a:r>
            <a:endParaRPr lang="ru-RU" sz="2800" b="1" dirty="0" smtClean="0"/>
          </a:p>
        </p:txBody>
      </p:sp>
      <p:sp>
        <p:nvSpPr>
          <p:cNvPr id="32" name="Прямоугольник 31"/>
          <p:cNvSpPr/>
          <p:nvPr/>
        </p:nvSpPr>
        <p:spPr>
          <a:xfrm>
            <a:off x="4435845" y="4437906"/>
            <a:ext cx="223225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12год 30хв </a:t>
            </a:r>
            <a:endParaRPr lang="ru-RU" sz="2800" b="1" dirty="0" smtClean="0"/>
          </a:p>
        </p:txBody>
      </p:sp>
      <p:sp>
        <p:nvSpPr>
          <p:cNvPr id="22" name="Прямоугольник 21"/>
          <p:cNvSpPr/>
          <p:nvPr/>
        </p:nvSpPr>
        <p:spPr>
          <a:xfrm>
            <a:off x="932155" y="5113526"/>
            <a:ext cx="189748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Відповідь:</a:t>
            </a:r>
            <a:endParaRPr lang="ru-RU" sz="2800" b="1" dirty="0" smtClean="0"/>
          </a:p>
        </p:txBody>
      </p:sp>
      <p:sp>
        <p:nvSpPr>
          <p:cNvPr id="31" name="Прямоугольник 30"/>
          <p:cNvSpPr/>
          <p:nvPr/>
        </p:nvSpPr>
        <p:spPr>
          <a:xfrm>
            <a:off x="2838457" y="5113526"/>
            <a:ext cx="714200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о 12год 30хв розпочався шкільний ярмарок. </a:t>
            </a:r>
            <a:endParaRPr lang="ru-RU" sz="2800" b="1" dirty="0" smtClean="0"/>
          </a:p>
        </p:txBody>
      </p:sp>
      <p:pic>
        <p:nvPicPr>
          <p:cNvPr id="4098" name="Picture 2" descr="Що приготувати на шкільний ярмарок? Прості рецепти для добрих справ –  Рубри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223" y="2347052"/>
            <a:ext cx="3393466" cy="235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5062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8" grpId="0" animBg="1"/>
      <p:bldP spid="30" grpId="0" animBg="1"/>
      <p:bldP spid="32" grpId="0" animBg="1"/>
      <p:bldP spid="22" grpId="0" animBg="1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79463" y="549474"/>
            <a:ext cx="10297144" cy="79208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9995" y="5878066"/>
            <a:ext cx="1647529" cy="971057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Ч.1 Ст.26 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5381" y="1458921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779663" y="3851147"/>
            <a:ext cx="8044287" cy="1815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7030A0"/>
                </a:solidFill>
              </a:rPr>
              <a:t>Мені було важко</a:t>
            </a:r>
            <a:r>
              <a:rPr lang="ru-RU" sz="2800" b="1" dirty="0" smtClean="0">
                <a:solidFill>
                  <a:srgbClr val="7030A0"/>
                </a:solidFill>
              </a:rPr>
              <a:t>...</a:t>
            </a:r>
            <a:endParaRPr lang="uk-UA" sz="28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</p:txBody>
      </p:sp>
      <p:pic>
        <p:nvPicPr>
          <p:cNvPr id="2050" name="Picture 2" descr="D:\4 клас\3 МАТЕМАТИКА\1 Листопад\1 Повторення вивченого в 3 кл\2026-09-15_1453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607" y="1486295"/>
            <a:ext cx="8951249" cy="1979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7405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13281" y="1341562"/>
            <a:ext cx="6806943" cy="576064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Оберіть котика своєї роботи на уроці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79463" y="549474"/>
            <a:ext cx="10153129" cy="684234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Рефлексія</a:t>
            </a:r>
            <a:endParaRPr lang="ru-RU" sz="40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3" name="Picture 3" descr="D:\Картинки Мудрість дня\photo_2025-07-21_16-37-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3" y="1984565"/>
            <a:ext cx="2342447" cy="250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D:\Картинки Мудрість дня\photo_2025-08-07_12-20-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1654" y="1958307"/>
            <a:ext cx="2300937" cy="250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D:\Картинки Мудрість дня\photo_2025-12-19_20-58-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197" y="1984565"/>
            <a:ext cx="2367938" cy="250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Картинки Мудрість дня\photo_2025-08-20_21-16-4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279" y="4551164"/>
            <a:ext cx="1964740" cy="209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D:\Картинки Мудрість дня\photo_2025-07-21_16-33-0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055" y="1958307"/>
            <a:ext cx="2168613" cy="250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041242" y="4469829"/>
            <a:ext cx="1999670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Відчуваю</a:t>
            </a:r>
            <a:r>
              <a:rPr lang="ru-RU" sz="2800" b="1" dirty="0" smtClean="0">
                <a:solidFill>
                  <a:schemeClr val="bg1"/>
                </a:solidFill>
              </a:rPr>
              <a:t> успіх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08056" y="4293891"/>
            <a:ext cx="1944216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Не все </a:t>
            </a:r>
            <a:r>
              <a:rPr lang="ru-RU" sz="2800" b="1" dirty="0" err="1" smtClean="0">
                <a:solidFill>
                  <a:schemeClr val="bg1"/>
                </a:solidFill>
              </a:rPr>
              <a:t>зрозуміло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623376" y="4439303"/>
            <a:ext cx="2247579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Відчуваю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задоволення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88285" y="5596861"/>
            <a:ext cx="2731939" cy="95410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Урок </a:t>
            </a:r>
            <a:r>
              <a:rPr lang="ru-RU" sz="2800" b="1" dirty="0" err="1" smtClean="0">
                <a:solidFill>
                  <a:schemeClr val="bg1"/>
                </a:solidFill>
              </a:rPr>
              <a:t>пройшов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непомітно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831655" y="1461345"/>
            <a:ext cx="2300937" cy="52322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Було </a:t>
            </a:r>
            <a:r>
              <a:rPr lang="ru-RU" sz="2800" b="1" dirty="0" err="1" smtClean="0">
                <a:solidFill>
                  <a:schemeClr val="bg1"/>
                </a:solidFill>
              </a:rPr>
              <a:t>важко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7853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10955</TotalTime>
  <Words>463</Words>
  <Application>Microsoft Office PowerPoint</Application>
  <PresentationFormat>Произвольный</PresentationFormat>
  <Paragraphs>150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889</cp:revision>
  <dcterms:created xsi:type="dcterms:W3CDTF">2025-08-27T14:01:18Z</dcterms:created>
  <dcterms:modified xsi:type="dcterms:W3CDTF">2026-09-15T19:46:08Z</dcterms:modified>
</cp:coreProperties>
</file>