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82" r:id="rId2"/>
    <p:sldId id="887" r:id="rId3"/>
    <p:sldId id="873" r:id="rId4"/>
    <p:sldId id="286" r:id="rId5"/>
    <p:sldId id="881" r:id="rId6"/>
    <p:sldId id="828" r:id="rId7"/>
    <p:sldId id="879" r:id="rId8"/>
    <p:sldId id="886" r:id="rId9"/>
    <p:sldId id="884" r:id="rId10"/>
    <p:sldId id="890" r:id="rId11"/>
    <p:sldId id="889" r:id="rId12"/>
    <p:sldId id="891" r:id="rId13"/>
    <p:sldId id="885" r:id="rId14"/>
    <p:sldId id="888" r:id="rId15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800" b="1" dirty="0" smtClean="0">
              <a:solidFill>
                <a:schemeClr val="bg1"/>
              </a:solidFill>
            </a:rPr>
            <a:t>РОЗВ’ЯЗУВАННЯ НЕРІВНОСТЕЙ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СКЛАДАННЯ ВИРАЗІВ ЗА СХЕМАМИ</a:t>
          </a:r>
          <a:endParaRPr lang="uk-UA" sz="2800" b="0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ЗАКРІПЛЕННЯ ВИВЧЕНИХ ВИПАДКІВ ПИСЬМОВОГО МНОЖЕННЯ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/>
            <a:t>РОБОТА З КАЛЕНДАРЕМ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0438" custLinFactX="465367" custLinFactNeighborX="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52777" custLinFactX="-142472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49812" custLinFactX="-144330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46640" custLinFactX="-144175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7459400" y="817818"/>
          <a:ext cx="4273486" cy="2637849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РОБОТА З КАЛЕНДАРЕМ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8277219" y="854696"/>
        <a:ext cx="2637849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786287" y="797311"/>
          <a:ext cx="4273486" cy="2678862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ЗАКРІПЛЕННЯ ВИВЧЕНИХ ВИПАДКІВ ПИСЬМОВОГО МНОЖЕННЯ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11025" y="854696"/>
        <a:ext cx="2678862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965508" y="823306"/>
          <a:ext cx="4273486" cy="2626872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bg1"/>
              </a:solidFill>
            </a:rPr>
            <a:t>РОЗВ’ЯЗУВАННЯ НЕРІВНОСТЕЙ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788815" y="854696"/>
        <a:ext cx="2626872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698797" y="851116"/>
          <a:ext cx="4273486" cy="2571253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СКЛАДАННЯ ВИРАЗІВ ЗА СХЕМАМИ</a:t>
          </a:r>
          <a:endParaRPr lang="uk-UA" sz="2800" b="0" kern="1200" dirty="0">
            <a:solidFill>
              <a:schemeClr val="bg1"/>
            </a:solidFill>
          </a:endParaRPr>
        </a:p>
      </dsp:txBody>
      <dsp:txXfrm rot="5400000">
        <a:off x="5549914" y="854696"/>
        <a:ext cx="2571253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9366" y="981522"/>
            <a:ext cx="9467201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dirty="0" smtClean="0">
                <a:solidFill>
                  <a:srgbClr val="7030A0"/>
                </a:solidFill>
              </a:rPr>
              <a:t>Знаходження значень числових та буквених виразів. Складання виразів за схемами. Робота з календарем. 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6418" y="3789834"/>
            <a:ext cx="3500149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13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13281" y="1341562"/>
            <a:ext cx="10119311" cy="57606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котика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настрою. Поясніть чому саме він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9463" y="549474"/>
            <a:ext cx="10153129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3" descr="D:\Картинки Мудрість дня\photo_2025-07-21_16-37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984565"/>
            <a:ext cx="2342447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Картинки Мудрість дня\photo_2025-08-07_12-20-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482" y="1958307"/>
            <a:ext cx="2421110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Картинки Мудрість дня\photo_2025-12-19_20-58-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027" y="1956129"/>
            <a:ext cx="2488299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Мудрість дня\photo_2025-08-20_21-16-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320" y="4322124"/>
            <a:ext cx="2180764" cy="232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D:\Картинки Мудрість дня\photo_2025-11-16_23-00-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456" y="1984565"/>
            <a:ext cx="2217545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Картинки Мудрість дня\photo_2025-07-21_16-33-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624" y="4221883"/>
            <a:ext cx="1944216" cy="224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7673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Ст.26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22" y="3695064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4 клас\3 МАТЕМАТИКА\1 Листопад\1 Повторення вивченого в 3 кл\2026-09-15_1453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04" y="1496114"/>
            <a:ext cx="9945571" cy="219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824175092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4 клас\3 МАТЕМАТИКА\1 Листопад\1 Повторення вивченого в 3 кл\2026-09-16_134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506" y="1178081"/>
            <a:ext cx="2592288" cy="549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4 клас\3 МАТЕМАТИКА\1 Листопад\1 Повторення вивченого в 3 кл\2026-09-16_1339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561" y="1187847"/>
            <a:ext cx="2662002" cy="549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78" y="1435393"/>
            <a:ext cx="2491415" cy="30385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1233088" y="405458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Усні обчислення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68188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№122-123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443959" y="2205658"/>
            <a:ext cx="57606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7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4867895" y="1414076"/>
            <a:ext cx="57606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6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3643759" y="2954690"/>
            <a:ext cx="648072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48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443959" y="3720389"/>
            <a:ext cx="57606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3767354" y="4473988"/>
            <a:ext cx="57606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8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5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443959" y="5229994"/>
            <a:ext cx="70008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17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6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333245" y="2212139"/>
            <a:ext cx="57606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5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7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9757181" y="1420557"/>
            <a:ext cx="57606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6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612311" y="2961171"/>
            <a:ext cx="648072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24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0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333245" y="3726870"/>
            <a:ext cx="57606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656639" y="4480469"/>
            <a:ext cx="675751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32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333245" y="5157986"/>
            <a:ext cx="57606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248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80" y="330940"/>
            <a:ext cx="7714140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Запишіть і </a:t>
            </a:r>
            <a:r>
              <a:rPr lang="ru-RU" sz="3600" b="1" dirty="0" err="1" smtClean="0"/>
              <a:t>обчисліть</a:t>
            </a:r>
            <a:r>
              <a:rPr lang="ru-RU" sz="3600" b="1" dirty="0" smtClean="0"/>
              <a:t> вирази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639" y="330939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974890" y="3930150"/>
            <a:ext cx="824225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dirty="0" err="1" smtClean="0"/>
              <a:t>Різницю</a:t>
            </a:r>
            <a:r>
              <a:rPr lang="ru-RU" sz="2800" dirty="0" smtClean="0"/>
              <a:t> </a:t>
            </a:r>
            <a:r>
              <a:rPr lang="ru-RU" sz="2800" dirty="0"/>
              <a:t>чисел 40 і 5 </a:t>
            </a:r>
            <a:r>
              <a:rPr lang="ru-RU" sz="2800" dirty="0" err="1"/>
              <a:t>зменште</a:t>
            </a:r>
            <a:r>
              <a:rPr lang="ru-RU" sz="2800" dirty="0"/>
              <a:t> на </a:t>
            </a:r>
            <a:r>
              <a:rPr lang="ru-RU" sz="2800" dirty="0" err="1"/>
              <a:t>їхню</a:t>
            </a:r>
            <a:r>
              <a:rPr lang="ru-RU" sz="2800" dirty="0"/>
              <a:t> </a:t>
            </a:r>
            <a:r>
              <a:rPr lang="ru-RU" sz="2800" dirty="0" err="1"/>
              <a:t>частку</a:t>
            </a:r>
            <a:r>
              <a:rPr lang="ru-RU" sz="2800" dirty="0"/>
              <a:t>. </a:t>
            </a:r>
            <a:endParaRPr lang="uk-UA" sz="2800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dirty="0" smtClean="0"/>
              <a:t>До </a:t>
            </a:r>
            <a:r>
              <a:rPr lang="ru-RU" sz="2800" dirty="0"/>
              <a:t>частки чисел 28 і 4 додайте </a:t>
            </a:r>
            <a:r>
              <a:rPr lang="ru-RU" sz="2800" dirty="0" err="1"/>
              <a:t>різницю</a:t>
            </a:r>
            <a:r>
              <a:rPr lang="ru-RU" sz="2800" dirty="0"/>
              <a:t> цих чисел. 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779067" y="3317133"/>
            <a:ext cx="454720" cy="567792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3947607" y="3350873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726255" y="2586400"/>
            <a:ext cx="454720" cy="56779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4632506" y="2631860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2484351" y="2622180"/>
            <a:ext cx="454720" cy="56779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371807" y="3327765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738123" y="3327644"/>
            <a:ext cx="454720" cy="567792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171163" y="3314075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1335388" y="2647634"/>
            <a:ext cx="454720" cy="567792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4610446" y="3336203"/>
            <a:ext cx="454720" cy="56779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437892" y="3336324"/>
            <a:ext cx="454720" cy="567792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2116644" y="2755722"/>
            <a:ext cx="302667" cy="272949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3251088" y="2761745"/>
            <a:ext cx="302667" cy="272949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879854" y="2608300"/>
            <a:ext cx="454720" cy="567792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488987" y="2669534"/>
            <a:ext cx="454720" cy="567792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4302549" y="2565698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166902" y="2616375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2801216" y="259987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116644" y="3277788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220708" y="3327765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000904" y="3327644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pic>
        <p:nvPicPr>
          <p:cNvPr id="95" name="Рисунок 94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534044" y="3327900"/>
            <a:ext cx="454720" cy="567792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4322753" y="3442055"/>
            <a:ext cx="302667" cy="272949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69115" y="3496486"/>
            <a:ext cx="420932" cy="276565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5056071" y="2779717"/>
            <a:ext cx="312405" cy="291645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5404038" y="3481406"/>
            <a:ext cx="312405" cy="291645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5368476" y="2619776"/>
            <a:ext cx="454720" cy="567792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5755210" y="2645964"/>
            <a:ext cx="420547" cy="53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19423" y="477466"/>
            <a:ext cx="10945216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/>
              <a:t>Спосіб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послідовного</a:t>
            </a:r>
            <a:r>
              <a:rPr lang="ru-RU" sz="4000" b="1" dirty="0" smtClean="0"/>
              <a:t> множення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76500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№133-134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487" y="1424203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7955" y="1410773"/>
            <a:ext cx="6120039" cy="2062103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11 · 20 = 11 · 2 · 10 = </a:t>
            </a:r>
            <a:endParaRPr lang="ru-RU" sz="3200" b="1" dirty="0" smtClean="0"/>
          </a:p>
          <a:p>
            <a:r>
              <a:rPr lang="ru-RU" sz="3200" b="1" dirty="0" smtClean="0"/>
              <a:t>22 </a:t>
            </a:r>
            <a:r>
              <a:rPr lang="ru-RU" sz="3200" b="1" dirty="0"/>
              <a:t>· 20 = </a:t>
            </a:r>
            <a:endParaRPr lang="ru-RU" sz="3200" b="1" dirty="0" smtClean="0"/>
          </a:p>
          <a:p>
            <a:r>
              <a:rPr lang="ru-RU" sz="3200" b="1" dirty="0" smtClean="0"/>
              <a:t>33 </a:t>
            </a:r>
            <a:r>
              <a:rPr lang="ru-RU" sz="3200" b="1" dirty="0"/>
              <a:t>· 20 = </a:t>
            </a:r>
            <a:endParaRPr lang="ru-RU" sz="3200" b="1" dirty="0" smtClean="0"/>
          </a:p>
          <a:p>
            <a:r>
              <a:rPr lang="ru-RU" sz="3200" b="1" dirty="0" smtClean="0"/>
              <a:t>44 </a:t>
            </a:r>
            <a:r>
              <a:rPr lang="ru-RU" sz="3200" b="1" dirty="0"/>
              <a:t>· 20 </a:t>
            </a:r>
            <a:r>
              <a:rPr lang="ru-RU" sz="3200" b="1" dirty="0" smtClean="0"/>
              <a:t>=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4663" y="3657542"/>
            <a:ext cx="7115560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Обчисліть. </a:t>
            </a:r>
            <a:r>
              <a:rPr lang="ru-RU" sz="2800" b="1" dirty="0">
                <a:solidFill>
                  <a:srgbClr val="7030A0"/>
                </a:solidFill>
              </a:rPr>
              <a:t>Як змінюється </a:t>
            </a:r>
            <a:r>
              <a:rPr lang="ru-RU" sz="2800" b="1" dirty="0" err="1">
                <a:solidFill>
                  <a:srgbClr val="7030A0"/>
                </a:solidFill>
              </a:rPr>
              <a:t>другий</a:t>
            </a:r>
            <a:r>
              <a:rPr lang="ru-RU" sz="2800" b="1" dirty="0">
                <a:solidFill>
                  <a:srgbClr val="7030A0"/>
                </a:solidFill>
              </a:rPr>
              <a:t> множник? Як змінюється значення добутку?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4663" y="4725938"/>
            <a:ext cx="1064395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16 </a:t>
            </a:r>
            <a:r>
              <a:rPr lang="ru-RU" sz="3200" b="1" dirty="0"/>
              <a:t>· 20 </a:t>
            </a:r>
            <a:r>
              <a:rPr lang="ru-RU" sz="3200" b="1" dirty="0" smtClean="0"/>
              <a:t>=        16 </a:t>
            </a:r>
            <a:r>
              <a:rPr lang="ru-RU" sz="3200" b="1" dirty="0"/>
              <a:t>· 30 </a:t>
            </a:r>
            <a:r>
              <a:rPr lang="ru-RU" sz="3200" b="1" dirty="0" smtClean="0"/>
              <a:t>=        16 </a:t>
            </a:r>
            <a:r>
              <a:rPr lang="ru-RU" sz="3200" b="1" dirty="0"/>
              <a:t>· 40 </a:t>
            </a:r>
            <a:r>
              <a:rPr lang="ru-RU" sz="3200" b="1" dirty="0" smtClean="0"/>
              <a:t>=        16 </a:t>
            </a:r>
            <a:r>
              <a:rPr lang="ru-RU" sz="3200" b="1" dirty="0"/>
              <a:t>· 50 </a:t>
            </a:r>
            <a:r>
              <a:rPr lang="ru-RU" sz="3200" b="1" dirty="0" smtClean="0"/>
              <a:t>=        16 </a:t>
            </a:r>
            <a:r>
              <a:rPr lang="ru-RU" sz="3200" b="1" dirty="0"/>
              <a:t>· </a:t>
            </a:r>
            <a:r>
              <a:rPr lang="ru-RU" sz="3200" b="1" dirty="0" smtClean="0"/>
              <a:t>60 =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2241" y="1417654"/>
            <a:ext cx="16129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22 · 10 </a:t>
            </a:r>
            <a:r>
              <a:rPr lang="ru-RU" sz="3200" b="1" dirty="0" smtClean="0">
                <a:solidFill>
                  <a:srgbClr val="FF0000"/>
                </a:solidFill>
              </a:rPr>
              <a:t>=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95183" y="1410773"/>
            <a:ext cx="9028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220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03599" y="1918603"/>
            <a:ext cx="22010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22 · 2 · </a:t>
            </a:r>
            <a:r>
              <a:rPr lang="ru-RU" sz="3200" b="1" dirty="0" smtClean="0">
                <a:solidFill>
                  <a:srgbClr val="FF0000"/>
                </a:solidFill>
              </a:rPr>
              <a:t>10 =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2241" y="1918602"/>
            <a:ext cx="16129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44 </a:t>
            </a:r>
            <a:r>
              <a:rPr lang="ru-RU" sz="3200" b="1" dirty="0">
                <a:solidFill>
                  <a:srgbClr val="FF0000"/>
                </a:solidFill>
              </a:rPr>
              <a:t>· 10 </a:t>
            </a:r>
            <a:r>
              <a:rPr lang="ru-RU" sz="3200" b="1" dirty="0" smtClean="0">
                <a:solidFill>
                  <a:srgbClr val="FF0000"/>
                </a:solidFill>
              </a:rPr>
              <a:t>=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95182" y="1888881"/>
            <a:ext cx="9028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440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03599" y="2375485"/>
            <a:ext cx="2117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33 </a:t>
            </a:r>
            <a:r>
              <a:rPr lang="ru-RU" sz="3200" b="1" dirty="0">
                <a:solidFill>
                  <a:srgbClr val="FF0000"/>
                </a:solidFill>
              </a:rPr>
              <a:t>· </a:t>
            </a:r>
            <a:r>
              <a:rPr lang="ru-RU" sz="3200" b="1" dirty="0" smtClean="0">
                <a:solidFill>
                  <a:srgbClr val="FF0000"/>
                </a:solidFill>
              </a:rPr>
              <a:t>2 </a:t>
            </a:r>
            <a:r>
              <a:rPr lang="ru-RU" sz="3200" b="1" dirty="0" smtClean="0">
                <a:solidFill>
                  <a:srgbClr val="FF0000"/>
                </a:solidFill>
                <a:latin typeface="Calibri"/>
                <a:cs typeface="Calibri"/>
              </a:rPr>
              <a:t>∙ </a:t>
            </a:r>
            <a:r>
              <a:rPr lang="ru-RU" sz="3200" b="1" dirty="0" smtClean="0">
                <a:solidFill>
                  <a:srgbClr val="FF0000"/>
                </a:solidFill>
              </a:rPr>
              <a:t>10 =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50432" y="2375485"/>
            <a:ext cx="16129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66 </a:t>
            </a:r>
            <a:r>
              <a:rPr lang="ru-RU" sz="3200" b="1" dirty="0">
                <a:solidFill>
                  <a:srgbClr val="FF0000"/>
                </a:solidFill>
              </a:rPr>
              <a:t>· 10 </a:t>
            </a:r>
            <a:r>
              <a:rPr lang="ru-RU" sz="3200" b="1" dirty="0" smtClean="0">
                <a:solidFill>
                  <a:srgbClr val="FF0000"/>
                </a:solidFill>
              </a:rPr>
              <a:t>=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21486" y="2887201"/>
            <a:ext cx="16129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88 </a:t>
            </a:r>
            <a:r>
              <a:rPr lang="ru-RU" sz="3200" b="1" dirty="0">
                <a:solidFill>
                  <a:srgbClr val="FF0000"/>
                </a:solidFill>
              </a:rPr>
              <a:t>· 10 </a:t>
            </a:r>
            <a:r>
              <a:rPr lang="ru-RU" sz="3200" b="1" dirty="0" smtClean="0">
                <a:solidFill>
                  <a:srgbClr val="FF0000"/>
                </a:solidFill>
              </a:rPr>
              <a:t>=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03598" y="2820272"/>
            <a:ext cx="2117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44 </a:t>
            </a:r>
            <a:r>
              <a:rPr lang="ru-RU" sz="3200" b="1" dirty="0">
                <a:solidFill>
                  <a:srgbClr val="FF0000"/>
                </a:solidFill>
              </a:rPr>
              <a:t>· </a:t>
            </a:r>
            <a:r>
              <a:rPr lang="ru-RU" sz="3200" b="1" dirty="0" smtClean="0">
                <a:solidFill>
                  <a:srgbClr val="FF0000"/>
                </a:solidFill>
              </a:rPr>
              <a:t>2 </a:t>
            </a:r>
            <a:r>
              <a:rPr lang="ru-RU" sz="3200" b="1" dirty="0" smtClean="0">
                <a:solidFill>
                  <a:srgbClr val="FF0000"/>
                </a:solidFill>
                <a:latin typeface="Calibri"/>
                <a:cs typeface="Calibri"/>
              </a:rPr>
              <a:t>∙ </a:t>
            </a:r>
            <a:r>
              <a:rPr lang="ru-RU" sz="3200" b="1" dirty="0" smtClean="0">
                <a:solidFill>
                  <a:srgbClr val="FF0000"/>
                </a:solidFill>
              </a:rPr>
              <a:t>10 =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95181" y="2359998"/>
            <a:ext cx="9028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660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63374" y="2876383"/>
            <a:ext cx="9028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880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912947" y="1410773"/>
            <a:ext cx="3283540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Як </a:t>
            </a:r>
            <a:r>
              <a:rPr lang="ru-RU" sz="2800" b="1" dirty="0">
                <a:solidFill>
                  <a:srgbClr val="7030A0"/>
                </a:solidFill>
              </a:rPr>
              <a:t>змінюється </a:t>
            </a:r>
            <a:r>
              <a:rPr lang="ru-RU" sz="2800" b="1" dirty="0" smtClean="0">
                <a:solidFill>
                  <a:srgbClr val="7030A0"/>
                </a:solidFill>
              </a:rPr>
              <a:t>перший </a:t>
            </a:r>
            <a:r>
              <a:rPr lang="ru-RU" sz="2800" b="1" dirty="0">
                <a:solidFill>
                  <a:srgbClr val="7030A0"/>
                </a:solidFill>
              </a:rPr>
              <a:t>множник? Як змінюється значення добутку?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55438" y="5310713"/>
            <a:ext cx="90281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320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85752" y="5283866"/>
            <a:ext cx="90281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480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07274" y="5283866"/>
            <a:ext cx="90281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640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390535" y="5310713"/>
            <a:ext cx="90281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800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548415" y="5310713"/>
            <a:ext cx="90281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960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4" grpId="0"/>
      <p:bldP spid="11" grpId="0"/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5083918" y="2199195"/>
            <a:ext cx="1656681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3) _441      </a:t>
            </a:r>
          </a:p>
          <a:p>
            <a:r>
              <a:rPr lang="ru-RU" sz="3200" b="1" dirty="0" smtClean="0"/>
              <a:t>   </a:t>
            </a:r>
            <a:r>
              <a:rPr lang="ru-RU" sz="3200" b="1" u="sng" dirty="0" smtClean="0"/>
              <a:t>    296</a:t>
            </a:r>
            <a:r>
              <a:rPr lang="uk-UA" sz="3200" b="1" u="sng" dirty="0" smtClean="0"/>
              <a:t>  </a:t>
            </a:r>
            <a:r>
              <a:rPr lang="uk-UA" sz="3200" b="1" dirty="0" smtClean="0"/>
              <a:t> </a:t>
            </a:r>
            <a:r>
              <a:rPr lang="uk-UA" sz="3200" b="1" u="sng" dirty="0" smtClean="0"/>
              <a:t>           </a:t>
            </a:r>
          </a:p>
          <a:p>
            <a:endParaRPr lang="ru-RU" sz="3200" b="1" dirty="0" smtClean="0"/>
          </a:p>
        </p:txBody>
      </p:sp>
      <p:sp>
        <p:nvSpPr>
          <p:cNvPr id="28" name="Прямоугольник 27"/>
          <p:cNvSpPr/>
          <p:nvPr/>
        </p:nvSpPr>
        <p:spPr>
          <a:xfrm>
            <a:off x="2851671" y="2228322"/>
            <a:ext cx="144016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2)   37</a:t>
            </a:r>
          </a:p>
          <a:p>
            <a:r>
              <a:rPr lang="uk-UA" sz="3200" b="1" dirty="0" smtClean="0"/>
              <a:t>   </a:t>
            </a:r>
            <a:r>
              <a:rPr lang="uk-UA" sz="3200" b="1" u="sng" dirty="0" smtClean="0"/>
              <a:t>      8</a:t>
            </a:r>
          </a:p>
          <a:p>
            <a:endParaRPr lang="ru-RU" sz="32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68920" y="549474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Обчисліть вирази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599"/>
            <a:ext cx="1448621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Ст.26 №135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1067" y="4069152"/>
            <a:ext cx="3978796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(67 · 7 + 131) : 6 =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4310" y="2228322"/>
            <a:ext cx="147928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1)   49</a:t>
            </a:r>
          </a:p>
          <a:p>
            <a:r>
              <a:rPr lang="uk-UA" sz="3200" b="1" dirty="0" smtClean="0"/>
              <a:t>      </a:t>
            </a:r>
            <a:r>
              <a:rPr lang="uk-UA" sz="3200" b="1" u="sng" dirty="0" smtClean="0"/>
              <a:t>   9</a:t>
            </a:r>
          </a:p>
          <a:p>
            <a:endParaRPr lang="ru-RU" sz="32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285757" y="308877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84569" y="1788864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5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542806" y="310098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85986" y="2373639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46278" y="1811036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8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07437" y="3087260"/>
            <a:ext cx="73380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29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729583" y="308847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6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921072" y="3073807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184323" y="3069685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5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740132" y="3069754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218815" y="2395811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779759" y="4921933"/>
            <a:ext cx="146152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2)   469</a:t>
            </a:r>
          </a:p>
          <a:p>
            <a:r>
              <a:rPr lang="uk-UA" sz="3200" b="1" dirty="0" smtClean="0"/>
              <a:t>      </a:t>
            </a:r>
            <a:r>
              <a:rPr lang="uk-UA" sz="3200" b="1" u="sng" dirty="0" smtClean="0"/>
              <a:t> 131</a:t>
            </a:r>
          </a:p>
          <a:p>
            <a:endParaRPr lang="uk-UA" sz="3200" b="1" u="sng" dirty="0" smtClean="0"/>
          </a:p>
        </p:txBody>
      </p:sp>
      <p:sp>
        <p:nvSpPr>
          <p:cNvPr id="47" name="Прямоугольник 46"/>
          <p:cNvSpPr/>
          <p:nvPr/>
        </p:nvSpPr>
        <p:spPr>
          <a:xfrm>
            <a:off x="1699543" y="4921933"/>
            <a:ext cx="156434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1)    67</a:t>
            </a:r>
          </a:p>
          <a:p>
            <a:r>
              <a:rPr lang="uk-UA" sz="3200" b="1" dirty="0" smtClean="0"/>
              <a:t>       </a:t>
            </a:r>
            <a:r>
              <a:rPr lang="uk-UA" sz="3200" b="1" u="sng" dirty="0" smtClean="0"/>
              <a:t>   7</a:t>
            </a:r>
          </a:p>
          <a:p>
            <a:endParaRPr lang="ru-RU" sz="3200" b="1" dirty="0" smtClean="0"/>
          </a:p>
        </p:txBody>
      </p:sp>
      <p:sp>
        <p:nvSpPr>
          <p:cNvPr id="49" name="Прямоугольник 48"/>
          <p:cNvSpPr/>
          <p:nvPr/>
        </p:nvSpPr>
        <p:spPr>
          <a:xfrm>
            <a:off x="4622606" y="4549768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641469" y="579458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9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2203599" y="5780872"/>
            <a:ext cx="667873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46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202744" y="5072989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414915" y="451928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4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313992" y="4564742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326142" y="5797347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6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7532191" y="4894361"/>
            <a:ext cx="864095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100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944810" y="1271629"/>
            <a:ext cx="3635053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49 · 9 – 37 · 8 </a:t>
            </a:r>
            <a:r>
              <a:rPr lang="ru-RU" sz="3200" b="1" dirty="0" smtClean="0">
                <a:solidFill>
                  <a:srgbClr val="7030A0"/>
                </a:solidFill>
              </a:rPr>
              <a:t>=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5464630" y="4901911"/>
            <a:ext cx="206756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3) 600 : 6 =</a:t>
            </a:r>
            <a:endParaRPr lang="uk-UA" sz="3200" b="1" u="sng" dirty="0" smtClean="0"/>
          </a:p>
        </p:txBody>
      </p:sp>
      <p:sp>
        <p:nvSpPr>
          <p:cNvPr id="65" name="Прямоугольник 64"/>
          <p:cNvSpPr/>
          <p:nvPr/>
        </p:nvSpPr>
        <p:spPr>
          <a:xfrm>
            <a:off x="4785471" y="579459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0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4566793" y="578075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0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020023" y="179775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938838" y="185640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•</a:t>
            </a: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3583539" y="1282953"/>
            <a:ext cx="99632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145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5784803" y="158750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5649231" y="1879891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•</a:t>
            </a:r>
            <a:endParaRPr lang="ru-RU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3726756" y="4069151"/>
            <a:ext cx="81376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100</a:t>
            </a:r>
          </a:p>
        </p:txBody>
      </p:sp>
      <p:pic>
        <p:nvPicPr>
          <p:cNvPr id="77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715" y="1282953"/>
            <a:ext cx="2473526" cy="247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рямоугольник 77"/>
          <p:cNvSpPr/>
          <p:nvPr/>
        </p:nvSpPr>
        <p:spPr>
          <a:xfrm>
            <a:off x="1020549" y="308726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47815" y="5134543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solidFill>
                  <a:schemeClr val="bg1"/>
                </a:solidFill>
              </a:rPr>
              <a:t>+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101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8" grpId="0" animBg="1"/>
      <p:bldP spid="5" grpId="0" animBg="1"/>
      <p:bldP spid="6" grpId="0"/>
      <p:bldP spid="8" grpId="0"/>
      <p:bldP spid="11" grpId="0"/>
      <p:bldP spid="12" grpId="0"/>
      <p:bldP spid="3" grpId="0"/>
      <p:bldP spid="22" grpId="0"/>
      <p:bldP spid="24" grpId="0"/>
      <p:bldP spid="29" grpId="0"/>
      <p:bldP spid="31" grpId="0"/>
      <p:bldP spid="32" grpId="0"/>
      <p:bldP spid="36" grpId="0"/>
      <p:bldP spid="46" grpId="0" animBg="1"/>
      <p:bldP spid="47" grpId="0" animBg="1"/>
      <p:bldP spid="49" grpId="0"/>
      <p:bldP spid="50" grpId="0"/>
      <p:bldP spid="51" grpId="0"/>
      <p:bldP spid="52" grpId="0"/>
      <p:bldP spid="53" grpId="0"/>
      <p:bldP spid="54" grpId="0"/>
      <p:bldP spid="56" grpId="0"/>
      <p:bldP spid="57" grpId="0" animBg="1"/>
      <p:bldP spid="64" grpId="0" animBg="1"/>
      <p:bldP spid="65" grpId="0"/>
      <p:bldP spid="66" grpId="0"/>
      <p:bldP spid="67" grpId="0"/>
      <p:bldP spid="21" grpId="0"/>
      <p:bldP spid="68" grpId="0"/>
      <p:bldP spid="72" grpId="0"/>
      <p:bldP spid="74" grpId="0"/>
      <p:bldP spid="76" grpId="0"/>
      <p:bldP spid="78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261442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Складіть </a:t>
            </a:r>
            <a:r>
              <a:rPr lang="ru-RU" sz="4000" b="1" dirty="0"/>
              <a:t>вирази за схемами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77155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№136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30448" y="4760620"/>
            <a:ext cx="241792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(а + в) </a:t>
            </a:r>
            <a:r>
              <a:rPr lang="ru-RU" sz="2800" b="1" dirty="0" smtClean="0">
                <a:cs typeface="Calibri"/>
              </a:rPr>
              <a:t>∙ с = </a:t>
            </a:r>
            <a:endParaRPr lang="ru-RU" sz="2800" b="1" dirty="0" smtClean="0"/>
          </a:p>
        </p:txBody>
      </p:sp>
      <p:sp>
        <p:nvSpPr>
          <p:cNvPr id="14" name="Прямоугольник 13"/>
          <p:cNvSpPr/>
          <p:nvPr/>
        </p:nvSpPr>
        <p:spPr>
          <a:xfrm>
            <a:off x="7532191" y="4760620"/>
            <a:ext cx="182513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 </a:t>
            </a:r>
            <a:r>
              <a:rPr lang="ru-RU" sz="2800" b="1" dirty="0" smtClean="0">
                <a:latin typeface="Calibri"/>
                <a:cs typeface="Calibri"/>
              </a:rPr>
              <a:t>∙ с – а =</a:t>
            </a:r>
            <a:endParaRPr lang="ru-RU" sz="2800" b="1" dirty="0" smtClean="0"/>
          </a:p>
        </p:txBody>
      </p:sp>
      <p:sp>
        <p:nvSpPr>
          <p:cNvPr id="23" name="Прямоугольник 22"/>
          <p:cNvSpPr/>
          <p:nvPr/>
        </p:nvSpPr>
        <p:spPr>
          <a:xfrm>
            <a:off x="962197" y="1197546"/>
            <a:ext cx="840142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Обчисліть </a:t>
            </a:r>
            <a:r>
              <a:rPr lang="ru-RU" sz="2800" b="1" dirty="0">
                <a:solidFill>
                  <a:srgbClr val="7030A0"/>
                </a:solidFill>
              </a:rPr>
              <a:t>їх </a:t>
            </a:r>
            <a:r>
              <a:rPr lang="ru-RU" sz="2800" b="1" dirty="0" smtClean="0">
                <a:solidFill>
                  <a:srgbClr val="7030A0"/>
                </a:solidFill>
              </a:rPr>
              <a:t>значення</a:t>
            </a:r>
            <a:r>
              <a:rPr lang="ru-RU" sz="2800" b="1" dirty="0">
                <a:solidFill>
                  <a:srgbClr val="7030A0"/>
                </a:solidFill>
              </a:rPr>
              <a:t>, </a:t>
            </a:r>
            <a:r>
              <a:rPr lang="ru-RU" sz="2800" b="1" dirty="0" err="1">
                <a:solidFill>
                  <a:srgbClr val="7030A0"/>
                </a:solidFill>
              </a:rPr>
              <a:t>якщо</a:t>
            </a:r>
            <a:r>
              <a:rPr lang="ru-RU" sz="2800" b="1" dirty="0">
                <a:solidFill>
                  <a:srgbClr val="7030A0"/>
                </a:solidFill>
              </a:rPr>
              <a:t> a = 40, b = 77, c = 5.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159655" y="4760620"/>
            <a:ext cx="194503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с </a:t>
            </a:r>
            <a:r>
              <a:rPr lang="ru-RU" sz="2800" b="1" dirty="0" smtClean="0">
                <a:latin typeface="Calibri"/>
                <a:cs typeface="Calibri"/>
              </a:rPr>
              <a:t>∙ (в – а) = </a:t>
            </a:r>
            <a:endParaRPr lang="ru-RU" sz="2800" b="1" dirty="0" smtClean="0"/>
          </a:p>
        </p:txBody>
      </p:sp>
      <p:pic>
        <p:nvPicPr>
          <p:cNvPr id="37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415" y="1896264"/>
            <a:ext cx="2354158" cy="235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4 клас\3 МАТЕМАТИКА\1 Листопад\1 Повторення вивченого в 3 кл\2026-09-16_142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05" y="1896264"/>
            <a:ext cx="8374712" cy="275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26287" y="5283840"/>
            <a:ext cx="241792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(40+77) </a:t>
            </a:r>
            <a:r>
              <a:rPr lang="ru-RU" sz="2800" b="1" dirty="0" smtClean="0">
                <a:cs typeface="Calibri"/>
              </a:rPr>
              <a:t>∙ 5  </a:t>
            </a:r>
            <a:endParaRPr lang="ru-RU" sz="2800" b="1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7528030" y="5283840"/>
            <a:ext cx="182513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77 </a:t>
            </a:r>
            <a:r>
              <a:rPr lang="ru-RU" sz="2800" b="1" dirty="0" smtClean="0">
                <a:latin typeface="Calibri"/>
                <a:cs typeface="Calibri"/>
              </a:rPr>
              <a:t>∙ 5 – 40 </a:t>
            </a:r>
            <a:endParaRPr lang="ru-RU" sz="2800" b="1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4155494" y="5283840"/>
            <a:ext cx="194503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5 </a:t>
            </a:r>
            <a:r>
              <a:rPr lang="ru-RU" sz="2800" b="1" dirty="0" smtClean="0">
                <a:latin typeface="Calibri"/>
                <a:cs typeface="Calibri"/>
              </a:rPr>
              <a:t>∙ (77 – 40) </a:t>
            </a: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623644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34" grpId="0" animBg="1"/>
      <p:bldP spid="10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261442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Робота з нерівностями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77155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№137-138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25217" y="1125538"/>
            <a:ext cx="4697786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Які записи є нерівностями? 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997499" y="4573211"/>
            <a:ext cx="452873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Х = </a:t>
            </a:r>
          </a:p>
        </p:txBody>
      </p:sp>
      <p:pic>
        <p:nvPicPr>
          <p:cNvPr id="37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9" y="1770294"/>
            <a:ext cx="2468521" cy="246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425217" y="1770295"/>
            <a:ext cx="7828041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с </a:t>
            </a:r>
            <a:r>
              <a:rPr lang="ru-RU" sz="3200" b="1" dirty="0"/>
              <a:t>+ х </a:t>
            </a:r>
            <a:r>
              <a:rPr lang="ru-RU" sz="3200" b="1" dirty="0" smtClean="0"/>
              <a:t>           89 </a:t>
            </a:r>
            <a:r>
              <a:rPr lang="ru-RU" sz="3200" b="1" dirty="0"/>
              <a:t>+ 100 = 189 </a:t>
            </a:r>
            <a:r>
              <a:rPr lang="ru-RU" sz="3200" b="1" dirty="0" smtClean="0"/>
              <a:t>           125 &lt; </a:t>
            </a:r>
            <a:r>
              <a:rPr lang="ru-RU" sz="3200" b="1" dirty="0"/>
              <a:t>y &lt; </a:t>
            </a:r>
            <a:r>
              <a:rPr lang="ru-RU" sz="3200" b="1" dirty="0" smtClean="0"/>
              <a:t>304</a:t>
            </a:r>
          </a:p>
          <a:p>
            <a:r>
              <a:rPr lang="ru-RU" sz="3200" b="1" dirty="0"/>
              <a:t>5 &gt; </a:t>
            </a:r>
            <a:r>
              <a:rPr lang="ru-RU" sz="3200" b="1" dirty="0" smtClean="0"/>
              <a:t>0            а </a:t>
            </a:r>
            <a:r>
              <a:rPr lang="ru-RU" sz="3200" b="1" dirty="0"/>
              <a:t>– с &lt; 7 </a:t>
            </a:r>
            <a:r>
              <a:rPr lang="ru-RU" sz="3200" b="1" dirty="0" smtClean="0"/>
              <a:t>                      b = 30 </a:t>
            </a:r>
            <a:r>
              <a:rPr lang="ru-RU" sz="3200" b="1" dirty="0"/>
              <a:t>+ 890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25217" y="3906621"/>
            <a:ext cx="5392823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800" b="1" dirty="0">
                <a:solidFill>
                  <a:srgbClr val="7030A0"/>
                </a:solidFill>
              </a:rPr>
              <a:t>всі </a:t>
            </a:r>
            <a:r>
              <a:rPr lang="ru-RU" sz="2800" b="1" dirty="0" err="1">
                <a:solidFill>
                  <a:srgbClr val="7030A0"/>
                </a:solidFill>
              </a:rPr>
              <a:t>розв’язки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нерівності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08517" y="4573211"/>
            <a:ext cx="2443298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901 </a:t>
            </a:r>
            <a:r>
              <a:rPr lang="ru-RU" sz="3200" b="1" dirty="0">
                <a:solidFill>
                  <a:srgbClr val="7030A0"/>
                </a:solidFill>
              </a:rPr>
              <a:t>&lt; </a:t>
            </a:r>
            <a:r>
              <a:rPr lang="ru-RU" sz="3200" b="1" dirty="0" smtClean="0">
                <a:solidFill>
                  <a:srgbClr val="7030A0"/>
                </a:solidFill>
              </a:rPr>
              <a:t>Х </a:t>
            </a:r>
            <a:r>
              <a:rPr lang="ru-RU" sz="3200" b="1" dirty="0">
                <a:solidFill>
                  <a:srgbClr val="7030A0"/>
                </a:solidFill>
              </a:rPr>
              <a:t>&lt; </a:t>
            </a:r>
            <a:r>
              <a:rPr lang="ru-RU" sz="3200" b="1" dirty="0" smtClean="0">
                <a:solidFill>
                  <a:srgbClr val="7030A0"/>
                </a:solidFill>
              </a:rPr>
              <a:t>907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24079" y="4542433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902,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90911" y="4561349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903,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036247" y="4542432"/>
            <a:ext cx="915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904,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776796" y="4542433"/>
            <a:ext cx="915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905,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72849" y="456134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906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69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" grpId="0" animBg="1"/>
      <p:bldP spid="9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618408" y="1088437"/>
            <a:ext cx="612169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Скільки </a:t>
            </a:r>
            <a:r>
              <a:rPr lang="ru-RU" sz="2800" dirty="0" err="1"/>
              <a:t>днів</a:t>
            </a:r>
            <a:r>
              <a:rPr lang="ru-RU" sz="2800" dirty="0"/>
              <a:t> </a:t>
            </a:r>
            <a:r>
              <a:rPr lang="ru-RU" sz="2800" dirty="0" err="1"/>
              <a:t>містить</a:t>
            </a:r>
            <a:r>
              <a:rPr lang="ru-RU" sz="2800" dirty="0"/>
              <a:t> </a:t>
            </a:r>
            <a:r>
              <a:rPr lang="ru-RU" sz="2800" dirty="0" err="1"/>
              <a:t>календарний</a:t>
            </a:r>
            <a:r>
              <a:rPr lang="ru-RU" sz="2800" dirty="0"/>
              <a:t> рік? </a:t>
            </a:r>
            <a:r>
              <a:rPr lang="ru-RU" sz="2800" dirty="0" smtClean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56114" y="333450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Дайте </a:t>
            </a:r>
            <a:r>
              <a:rPr lang="ru-RU" sz="4000" b="1" dirty="0" err="1" smtClean="0"/>
              <a:t>відповіді</a:t>
            </a:r>
            <a:r>
              <a:rPr lang="ru-RU" sz="4000" b="1" dirty="0" smtClean="0"/>
              <a:t> на запитання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200" y="6094090"/>
            <a:ext cx="155572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№139-140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7594" y="3638742"/>
            <a:ext cx="389706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Скільки </a:t>
            </a:r>
            <a:r>
              <a:rPr lang="ru-RU" sz="2800" dirty="0" err="1"/>
              <a:t>місяців</a:t>
            </a:r>
            <a:r>
              <a:rPr lang="ru-RU" sz="2800" dirty="0"/>
              <a:t> у році? </a:t>
            </a:r>
            <a:endParaRPr lang="uk-UA" sz="28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501208" y="1542337"/>
            <a:ext cx="159893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365 </a:t>
            </a:r>
            <a:r>
              <a:rPr lang="ru-RU" sz="2800" dirty="0" err="1"/>
              <a:t>днів</a:t>
            </a:r>
            <a:endParaRPr lang="ru-RU" sz="2800" b="1" dirty="0" smtClean="0"/>
          </a:p>
        </p:txBody>
      </p:sp>
      <p:sp>
        <p:nvSpPr>
          <p:cNvPr id="30" name="Прямоугольник 29"/>
          <p:cNvSpPr/>
          <p:nvPr/>
        </p:nvSpPr>
        <p:spPr>
          <a:xfrm>
            <a:off x="4374657" y="3647576"/>
            <a:ext cx="12021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12 міс</a:t>
            </a:r>
            <a:endParaRPr lang="ru-RU" sz="2800" b="1" dirty="0" smtClean="0"/>
          </a:p>
        </p:txBody>
      </p:sp>
      <p:sp>
        <p:nvSpPr>
          <p:cNvPr id="32" name="Прямоугольник 31"/>
          <p:cNvSpPr/>
          <p:nvPr/>
        </p:nvSpPr>
        <p:spPr>
          <a:xfrm>
            <a:off x="477032" y="2562961"/>
            <a:ext cx="460851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err="1" smtClean="0"/>
              <a:t>Високосний</a:t>
            </a:r>
            <a:r>
              <a:rPr lang="ru-RU" sz="2800" dirty="0" smtClean="0"/>
              <a:t> </a:t>
            </a:r>
            <a:r>
              <a:rPr lang="ru-RU" sz="2800" dirty="0"/>
              <a:t>рік має 366 </a:t>
            </a:r>
            <a:r>
              <a:rPr lang="ru-RU" sz="2800" dirty="0" err="1" smtClean="0"/>
              <a:t>днів</a:t>
            </a:r>
            <a:endParaRPr lang="ru-RU" sz="2800" b="1" dirty="0" smtClean="0"/>
          </a:p>
        </p:txBody>
      </p:sp>
      <p:sp>
        <p:nvSpPr>
          <p:cNvPr id="16" name="Прямоугольник 15"/>
          <p:cNvSpPr/>
          <p:nvPr/>
        </p:nvSpPr>
        <p:spPr>
          <a:xfrm>
            <a:off x="477594" y="2061642"/>
            <a:ext cx="669165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Чи </a:t>
            </a:r>
            <a:r>
              <a:rPr lang="ru-RU" sz="2800" dirty="0"/>
              <a:t>всі роки мають </a:t>
            </a:r>
            <a:r>
              <a:rPr lang="ru-RU" sz="2800" dirty="0" err="1"/>
              <a:t>однакову</a:t>
            </a:r>
            <a:r>
              <a:rPr lang="ru-RU" sz="2800" dirty="0"/>
              <a:t> кількість </a:t>
            </a:r>
            <a:r>
              <a:rPr lang="ru-RU" sz="2800" dirty="0" err="1"/>
              <a:t>днів</a:t>
            </a:r>
            <a:r>
              <a:rPr lang="ru-RU" sz="2800" dirty="0"/>
              <a:t>? </a:t>
            </a:r>
            <a:endParaRPr lang="uk-UA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7594" y="3115522"/>
            <a:ext cx="655344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Із </a:t>
            </a:r>
            <a:r>
              <a:rPr lang="ru-RU" sz="2800" dirty="0"/>
              <a:t>чим </a:t>
            </a:r>
            <a:r>
              <a:rPr lang="ru-RU" sz="2800" dirty="0" err="1"/>
              <a:t>пов’язана</a:t>
            </a:r>
            <a:r>
              <a:rPr lang="ru-RU" sz="2800" dirty="0"/>
              <a:t> </a:t>
            </a:r>
            <a:r>
              <a:rPr lang="ru-RU" sz="2800" dirty="0" err="1"/>
              <a:t>поява</a:t>
            </a:r>
            <a:r>
              <a:rPr lang="ru-RU" sz="2800" dirty="0"/>
              <a:t> високосного року?</a:t>
            </a:r>
            <a:endParaRPr lang="ru-RU" sz="2800" b="1" dirty="0" smtClean="0"/>
          </a:p>
        </p:txBody>
      </p:sp>
      <p:sp>
        <p:nvSpPr>
          <p:cNvPr id="18" name="Прямоугольник 17"/>
          <p:cNvSpPr/>
          <p:nvPr/>
        </p:nvSpPr>
        <p:spPr>
          <a:xfrm>
            <a:off x="438692" y="4161962"/>
            <a:ext cx="513813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err="1" smtClean="0"/>
              <a:t>Назвіть</a:t>
            </a:r>
            <a:r>
              <a:rPr lang="ru-RU" sz="2800" dirty="0" smtClean="0"/>
              <a:t> </a:t>
            </a:r>
            <a:r>
              <a:rPr lang="ru-RU" sz="2800" dirty="0"/>
              <a:t>два </a:t>
            </a:r>
            <a:r>
              <a:rPr lang="ru-RU" sz="2800" dirty="0" err="1"/>
              <a:t>сусідні</a:t>
            </a:r>
            <a:r>
              <a:rPr lang="ru-RU" sz="2800" dirty="0"/>
              <a:t> </a:t>
            </a:r>
            <a:r>
              <a:rPr lang="ru-RU" sz="2800" dirty="0" err="1"/>
              <a:t>місяці</a:t>
            </a:r>
            <a:r>
              <a:rPr lang="ru-RU" sz="2800" dirty="0"/>
              <a:t>, сума </a:t>
            </a:r>
            <a:r>
              <a:rPr lang="ru-RU" sz="2800" dirty="0" err="1" smtClean="0"/>
              <a:t>днів</a:t>
            </a:r>
            <a:r>
              <a:rPr lang="ru-RU" sz="2800" dirty="0" smtClean="0"/>
              <a:t> яких </a:t>
            </a:r>
            <a:r>
              <a:rPr lang="ru-RU" sz="2800" dirty="0" err="1"/>
              <a:t>дорівнює</a:t>
            </a:r>
            <a:r>
              <a:rPr lang="ru-RU" sz="2800" dirty="0"/>
              <a:t> </a:t>
            </a:r>
            <a:r>
              <a:rPr lang="ru-RU" sz="2800" dirty="0" smtClean="0"/>
              <a:t>62</a:t>
            </a:r>
            <a:endParaRPr lang="ru-RU" sz="2800" b="1" dirty="0" smtClean="0"/>
          </a:p>
        </p:txBody>
      </p:sp>
      <p:pic>
        <p:nvPicPr>
          <p:cNvPr id="1028" name="Picture 4" descr="Календар, 2026 рік, 20х43 см, третинка, новий стиль, &quot;Україна&quot;, Експрес  Удачі – купити оптом в інтернет-магазині optom-k.co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7" t="47450" r="27986" b="3833"/>
          <a:stretch/>
        </p:blipFill>
        <p:spPr bwMode="auto">
          <a:xfrm>
            <a:off x="7169247" y="1201408"/>
            <a:ext cx="4829859" cy="528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29107" y="5305105"/>
            <a:ext cx="587156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err="1" smtClean="0"/>
              <a:t>липень</a:t>
            </a:r>
            <a:r>
              <a:rPr lang="ru-RU" sz="2800" dirty="0" smtClean="0"/>
              <a:t> </a:t>
            </a:r>
            <a:r>
              <a:rPr lang="ru-RU" sz="2800" dirty="0"/>
              <a:t>і </a:t>
            </a:r>
            <a:r>
              <a:rPr lang="ru-RU" sz="2800" dirty="0" err="1" smtClean="0"/>
              <a:t>серпень</a:t>
            </a:r>
            <a:r>
              <a:rPr lang="ru-RU" sz="2800" dirty="0" smtClean="0"/>
              <a:t> або </a:t>
            </a:r>
            <a:r>
              <a:rPr lang="ru-RU" sz="2800" dirty="0" err="1"/>
              <a:t>грудень</a:t>
            </a:r>
            <a:r>
              <a:rPr lang="ru-RU" sz="2800" dirty="0"/>
              <a:t> і </a:t>
            </a:r>
            <a:r>
              <a:rPr lang="ru-RU" sz="2800" dirty="0" err="1" smtClean="0"/>
              <a:t>січень</a:t>
            </a:r>
            <a:endParaRPr lang="ru-RU" sz="28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931791" y="4662673"/>
            <a:ext cx="164503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= 31 </a:t>
            </a:r>
            <a:r>
              <a:rPr lang="ru-RU" sz="2800" dirty="0"/>
              <a:t>+ </a:t>
            </a:r>
            <a:r>
              <a:rPr lang="ru-RU" sz="2800" dirty="0" smtClean="0"/>
              <a:t>31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9175062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0" grpId="0" animBg="1"/>
      <p:bldP spid="32" grpId="0" animBg="1"/>
      <p:bldP spid="18" grpId="0" animBg="1"/>
      <p:bldP spid="15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344988"/>
            <a:ext cx="10297144" cy="1140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Визначте </a:t>
            </a:r>
            <a:r>
              <a:rPr lang="ru-RU" sz="3600" b="1" dirty="0" err="1"/>
              <a:t>тривалість</a:t>
            </a:r>
            <a:r>
              <a:rPr lang="ru-RU" sz="3600" b="1" dirty="0"/>
              <a:t> </a:t>
            </a:r>
            <a:r>
              <a:rPr lang="ru-RU" sz="3600" b="1" dirty="0" err="1"/>
              <a:t>указаних</a:t>
            </a:r>
            <a:r>
              <a:rPr lang="ru-RU" sz="3600" b="1" dirty="0"/>
              <a:t> подій, </a:t>
            </a:r>
            <a:r>
              <a:rPr lang="ru-RU" sz="3600" b="1" dirty="0" err="1" smtClean="0"/>
              <a:t>скориставшись</a:t>
            </a:r>
            <a:r>
              <a:rPr lang="ru-RU" sz="3600" b="1" dirty="0" smtClean="0"/>
              <a:t> </a:t>
            </a:r>
            <a:r>
              <a:rPr lang="ru-RU" sz="3600" b="1" dirty="0"/>
              <a:t>календарем.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200" y="6094090"/>
            <a:ext cx="155572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№141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67550" y="4536916"/>
            <a:ext cx="628857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/>
              <a:t>3) фестиваль </a:t>
            </a:r>
            <a:r>
              <a:rPr lang="ru-RU" sz="2800" dirty="0" err="1"/>
              <a:t>народної</a:t>
            </a:r>
            <a:r>
              <a:rPr lang="ru-RU" sz="2800" dirty="0"/>
              <a:t> </a:t>
            </a:r>
            <a:r>
              <a:rPr lang="ru-RU" sz="2800" dirty="0" err="1"/>
              <a:t>творчості</a:t>
            </a:r>
            <a:r>
              <a:rPr lang="ru-RU" sz="2800" dirty="0"/>
              <a:t> буде проходи ти з 10 </a:t>
            </a:r>
            <a:r>
              <a:rPr lang="ru-RU" sz="2800" dirty="0" err="1"/>
              <a:t>жовтня</a:t>
            </a:r>
            <a:r>
              <a:rPr lang="ru-RU" sz="2800" dirty="0"/>
              <a:t> по 17 </a:t>
            </a:r>
            <a:r>
              <a:rPr lang="ru-RU" sz="2800" dirty="0" err="1"/>
              <a:t>жовтня</a:t>
            </a:r>
            <a:r>
              <a:rPr lang="ru-RU" sz="2800" dirty="0"/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47415" y="1485578"/>
            <a:ext cx="6552727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/>
              <a:t>1) </a:t>
            </a:r>
            <a:r>
              <a:rPr lang="ru-RU" sz="2800" dirty="0" err="1"/>
              <a:t>Осінні</a:t>
            </a:r>
            <a:r>
              <a:rPr lang="ru-RU" sz="2800" dirty="0"/>
              <a:t> </a:t>
            </a:r>
            <a:r>
              <a:rPr lang="ru-RU" sz="2800" dirty="0" err="1"/>
              <a:t>канікули</a:t>
            </a:r>
            <a:r>
              <a:rPr lang="ru-RU" sz="2800" dirty="0"/>
              <a:t> для школярів </a:t>
            </a:r>
            <a:r>
              <a:rPr lang="ru-RU" sz="2800" dirty="0" err="1"/>
              <a:t>триватимуть</a:t>
            </a:r>
            <a:r>
              <a:rPr lang="ru-RU" sz="2800" dirty="0"/>
              <a:t> із </a:t>
            </a:r>
            <a:r>
              <a:rPr lang="ru-RU" sz="2800" dirty="0" smtClean="0"/>
              <a:t>26 </a:t>
            </a:r>
            <a:r>
              <a:rPr lang="ru-RU" sz="2800" dirty="0" err="1"/>
              <a:t>жовтня</a:t>
            </a:r>
            <a:r>
              <a:rPr lang="ru-RU" sz="2800" dirty="0"/>
              <a:t> по </a:t>
            </a:r>
            <a:r>
              <a:rPr lang="ru-RU" sz="2800" dirty="0" smtClean="0"/>
              <a:t>1 листопада;</a:t>
            </a:r>
            <a:endParaRPr lang="uk-UA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6045" y="3056704"/>
            <a:ext cx="6310084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/>
              <a:t>2) </a:t>
            </a:r>
            <a:r>
              <a:rPr lang="ru-RU" sz="2800" dirty="0" err="1"/>
              <a:t>подорож</a:t>
            </a:r>
            <a:r>
              <a:rPr lang="ru-RU" sz="2800" dirty="0"/>
              <a:t> на </a:t>
            </a:r>
            <a:r>
              <a:rPr lang="ru-RU" sz="2800" dirty="0" err="1"/>
              <a:t>екскурсійному</a:t>
            </a:r>
            <a:r>
              <a:rPr lang="ru-RU" sz="2800" dirty="0"/>
              <a:t> </a:t>
            </a:r>
            <a:r>
              <a:rPr lang="ru-RU" sz="2800" dirty="0" err="1"/>
              <a:t>лайнері</a:t>
            </a:r>
            <a:r>
              <a:rPr lang="ru-RU" sz="2800" dirty="0"/>
              <a:t> </a:t>
            </a:r>
            <a:r>
              <a:rPr lang="ru-RU" sz="2800" dirty="0" err="1"/>
              <a:t>триватиме</a:t>
            </a:r>
            <a:r>
              <a:rPr lang="ru-RU" sz="2800" dirty="0"/>
              <a:t> з 27 </a:t>
            </a:r>
            <a:r>
              <a:rPr lang="ru-RU" sz="2800" dirty="0" err="1"/>
              <a:t>жовтня</a:t>
            </a:r>
            <a:r>
              <a:rPr lang="ru-RU" sz="2800" dirty="0"/>
              <a:t> по 5 листопада;</a:t>
            </a:r>
            <a:endParaRPr lang="ru-RU" sz="2800" b="1" dirty="0" smtClean="0"/>
          </a:p>
        </p:txBody>
      </p:sp>
      <p:pic>
        <p:nvPicPr>
          <p:cNvPr id="9" name="Picture 4" descr="Календар, 2026 рік, 20х43 см, третинка, новий стиль, &quot;Україна&quot;, Експрес  Удачі – купити оптом в інтернет-магазині optom-k.co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7" t="47450" r="27986" b="3833"/>
          <a:stretch/>
        </p:blipFill>
        <p:spPr bwMode="auto">
          <a:xfrm>
            <a:off x="7100143" y="1457428"/>
            <a:ext cx="4829859" cy="528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4675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791546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Ст.27-28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5381" y="145892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355727" y="4565028"/>
            <a:ext cx="8044287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3074" name="Picture 2" descr="D:\4 клас\3 МАТЕМАТИКА\1 Листопад\1 Повторення вивченого в 3 кл\2026-09-16_1444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174" y="1458921"/>
            <a:ext cx="8891433" cy="178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4 клас\3 МАТЕМАТИКА\1 Листопад\1 Повторення вивченого в 3 кл\2026-09-16_1445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174" y="3239505"/>
            <a:ext cx="8891433" cy="128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13281" y="1341562"/>
            <a:ext cx="6806943" cy="57606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котика 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9463" y="549474"/>
            <a:ext cx="10153129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Рефлексія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3" descr="D:\Картинки Мудрість дня\photo_2025-07-21_16-37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984565"/>
            <a:ext cx="2342447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Картинки Мудрість дня\photo_2025-08-07_12-20-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654" y="1958307"/>
            <a:ext cx="2300937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Картинки Мудрість дня\photo_2025-12-19_20-58-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197" y="1984565"/>
            <a:ext cx="2367938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Мудрість дня\photo_2025-08-20_21-16-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79" y="4551164"/>
            <a:ext cx="1964740" cy="209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Картинки Мудрість дня\photo_2025-07-21_16-33-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55" y="1958307"/>
            <a:ext cx="2168613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41242" y="4469829"/>
            <a:ext cx="199967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успіх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08056" y="4293891"/>
            <a:ext cx="194421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Не все </a:t>
            </a:r>
            <a:r>
              <a:rPr lang="ru-RU" sz="2800" b="1" dirty="0" err="1" smtClean="0">
                <a:solidFill>
                  <a:schemeClr val="bg1"/>
                </a:solidFill>
              </a:rPr>
              <a:t>зрозуміло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23376" y="4439303"/>
            <a:ext cx="224757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88285" y="5596861"/>
            <a:ext cx="2731939" cy="95410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31655" y="1461345"/>
            <a:ext cx="2300937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Було </a:t>
            </a:r>
            <a:r>
              <a:rPr lang="ru-RU" sz="2800" b="1" dirty="0" err="1" smtClean="0">
                <a:solidFill>
                  <a:schemeClr val="bg1"/>
                </a:solidFill>
              </a:rPr>
              <a:t>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785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11228</TotalTime>
  <Words>600</Words>
  <Application>Microsoft Office PowerPoint</Application>
  <PresentationFormat>Произвольный</PresentationFormat>
  <Paragraphs>177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909</cp:revision>
  <dcterms:created xsi:type="dcterms:W3CDTF">2025-08-27T14:01:18Z</dcterms:created>
  <dcterms:modified xsi:type="dcterms:W3CDTF">2026-09-17T07:48:21Z</dcterms:modified>
</cp:coreProperties>
</file>