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82" r:id="rId2"/>
    <p:sldId id="887" r:id="rId3"/>
    <p:sldId id="873" r:id="rId4"/>
    <p:sldId id="286" r:id="rId5"/>
    <p:sldId id="881" r:id="rId6"/>
    <p:sldId id="828" r:id="rId7"/>
    <p:sldId id="879" r:id="rId8"/>
    <p:sldId id="886" r:id="rId9"/>
    <p:sldId id="884" r:id="rId10"/>
    <p:sldId id="890" r:id="rId11"/>
    <p:sldId id="891" r:id="rId12"/>
    <p:sldId id="885" r:id="rId13"/>
    <p:sldId id="888" r:id="rId14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660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ДІЛЕННЯ З ОСТАЧЕЮ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ЗАДАЧІ</a:t>
          </a:r>
          <a:endParaRPr lang="uk-UA" sz="2800" b="0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dirty="0" smtClean="0">
              <a:solidFill>
                <a:schemeClr val="bg1"/>
              </a:solidFill>
            </a:rPr>
            <a:t>ЗНАХОДЖЕННЯ ЗНАЧЕНЬ ЧИСЛОВИХ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400" dirty="0" smtClean="0"/>
            <a:t>ОБЧИСЛЕННЯ ПЕРИМЕТРА ТРИКУТНИКА І КВАДРАТА</a:t>
          </a:r>
          <a:endParaRPr lang="ru-RU" sz="24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50438" custLinFactX="465367" custLinFactNeighborX="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61538" custLinFactX="-140713" custLinFactNeighborX="-2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31892" custLinFactX="-144330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46640" custLinFactX="-144175" custLinFactNeighborX="-2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7439356" y="797774"/>
          <a:ext cx="4273486" cy="2677937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ОБЧИСЛЕННЯ ПЕРИМЕТРА ТРИКУТНИКА І КВАДРАТА</a:t>
          </a:r>
          <a:endParaRPr lang="ru-RU" sz="2400" b="1" kern="1200" dirty="0">
            <a:solidFill>
              <a:schemeClr val="bg1"/>
            </a:solidFill>
          </a:endParaRPr>
        </a:p>
      </dsp:txBody>
      <dsp:txXfrm rot="5400000">
        <a:off x="8237131" y="854696"/>
        <a:ext cx="2677937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-657897" y="698978"/>
          <a:ext cx="4273486" cy="2875528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solidFill>
                <a:schemeClr val="bg1"/>
              </a:solidFill>
            </a:rPr>
            <a:t>ЗНАХОДЖЕННЯ ЗНАЧЕНЬ ЧИСЛОВИХ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41082" y="854696"/>
        <a:ext cx="2875528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022888" y="962842"/>
          <a:ext cx="4273486" cy="2347801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ДІЛЕННЯ З ОСТАЧЕЮ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985730" y="854697"/>
        <a:ext cx="2347801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638220" y="831578"/>
          <a:ext cx="4273486" cy="2610329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ЗАДАЧІ</a:t>
          </a:r>
          <a:endParaRPr lang="uk-UA" sz="2800" b="0" kern="1200" dirty="0">
            <a:solidFill>
              <a:schemeClr val="bg1"/>
            </a:solidFill>
          </a:endParaRPr>
        </a:p>
      </dsp:txBody>
      <dsp:txXfrm rot="5400000">
        <a:off x="5469799" y="854696"/>
        <a:ext cx="2610329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67496" y="981522"/>
            <a:ext cx="9865096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Закріплення вивчених випадків письмового множення. </a:t>
            </a:r>
            <a:r>
              <a:rPr lang="uk-UA" sz="4000" b="1" dirty="0">
                <a:solidFill>
                  <a:srgbClr val="7030A0"/>
                </a:solidFill>
              </a:rPr>
              <a:t>Ділення з </a:t>
            </a:r>
            <a:r>
              <a:rPr lang="uk-UA" sz="4000" b="1" dirty="0" smtClean="0">
                <a:solidFill>
                  <a:srgbClr val="7030A0"/>
                </a:solidFill>
              </a:rPr>
              <a:t>остачею</a:t>
            </a:r>
            <a:r>
              <a:rPr lang="uk-UA" sz="4000" dirty="0" smtClean="0">
                <a:solidFill>
                  <a:srgbClr val="7030A0"/>
                </a:solidFill>
              </a:rPr>
              <a:t>.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14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10119311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настрою. Поясніть чому саме він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482" y="1958307"/>
            <a:ext cx="2421110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027" y="1956129"/>
            <a:ext cx="2488299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320" y="4322124"/>
            <a:ext cx="2180764" cy="232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D:\Картинки Мудрість дня\photo_2025-11-16_23-00-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56" y="1984565"/>
            <a:ext cx="2217545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4" y="4221883"/>
            <a:ext cx="1944216" cy="22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67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267493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Ст.27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8338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3 МАТЕМАТИКА\1 Листопад\1 Повторення вивченого в 3 кл\2026-09-16_1444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1458921"/>
            <a:ext cx="8891433" cy="178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4 клас\3 МАТЕМАТИКА\1 Листопад\1 Повторення вивченого в 3 кл\2026-09-16_1445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71" y="3239505"/>
            <a:ext cx="8891433" cy="128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17244842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672497" y="3588216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1051471" y="1197546"/>
            <a:ext cx="8640960" cy="2308324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5 · 40 – 60 </a:t>
            </a:r>
            <a:r>
              <a:rPr lang="ru-RU" sz="3600" b="1" dirty="0" smtClean="0"/>
              <a:t>=                   3 </a:t>
            </a:r>
            <a:r>
              <a:rPr lang="ru-RU" sz="3600" b="1" dirty="0"/>
              <a:t>· 30 – 90 </a:t>
            </a:r>
            <a:r>
              <a:rPr lang="ru-RU" sz="3600" b="1" dirty="0" smtClean="0"/>
              <a:t>=</a:t>
            </a:r>
          </a:p>
          <a:p>
            <a:r>
              <a:rPr lang="ru-RU" sz="3600" b="1" dirty="0" smtClean="0"/>
              <a:t>8 </a:t>
            </a:r>
            <a:r>
              <a:rPr lang="ru-RU" sz="3600" b="1" dirty="0"/>
              <a:t>· 30 + 60 </a:t>
            </a:r>
            <a:r>
              <a:rPr lang="ru-RU" sz="3600" b="1" dirty="0" smtClean="0"/>
              <a:t>=                   800 </a:t>
            </a:r>
            <a:r>
              <a:rPr lang="ru-RU" sz="3600" b="1" dirty="0"/>
              <a:t>: 4 + 300 </a:t>
            </a:r>
            <a:r>
              <a:rPr lang="ru-RU" sz="3600" b="1" dirty="0" smtClean="0"/>
              <a:t>=</a:t>
            </a:r>
          </a:p>
          <a:p>
            <a:r>
              <a:rPr lang="ru-RU" sz="3600" b="1" dirty="0" smtClean="0"/>
              <a:t>10 </a:t>
            </a:r>
            <a:r>
              <a:rPr lang="ru-RU" sz="3600" b="1" dirty="0"/>
              <a:t>: 2 + 100 </a:t>
            </a:r>
            <a:r>
              <a:rPr lang="ru-RU" sz="3600" b="1" dirty="0" smtClean="0"/>
              <a:t>=                 400 </a:t>
            </a:r>
            <a:r>
              <a:rPr lang="ru-RU" sz="3600" b="1" dirty="0"/>
              <a:t>· 2 + 600 : </a:t>
            </a:r>
            <a:r>
              <a:rPr lang="ru-RU" sz="3600" b="1" dirty="0" smtClean="0"/>
              <a:t>3= </a:t>
            </a:r>
          </a:p>
          <a:p>
            <a:r>
              <a:rPr lang="ru-RU" sz="3600" b="1" dirty="0" smtClean="0"/>
              <a:t>600 </a:t>
            </a:r>
            <a:r>
              <a:rPr lang="ru-RU" sz="3600" b="1" dirty="0"/>
              <a:t>: 2 + 30 · </a:t>
            </a:r>
            <a:r>
              <a:rPr lang="ru-RU" sz="3600" b="1" dirty="0" smtClean="0"/>
              <a:t>10=          5 </a:t>
            </a:r>
            <a:r>
              <a:rPr lang="ru-RU" sz="3600" b="1" dirty="0"/>
              <a:t>· 100 + 60 · </a:t>
            </a:r>
            <a:r>
              <a:rPr lang="ru-RU" sz="3600" b="1" dirty="0" smtClean="0"/>
              <a:t>2 =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51471" y="405458"/>
            <a:ext cx="10068323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Усні обчислення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818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Ст.25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№122-123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283719" y="1794840"/>
            <a:ext cx="1029571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300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283719" y="1293347"/>
            <a:ext cx="1057923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140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3571751" y="2303768"/>
            <a:ext cx="956526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105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4219823" y="2893050"/>
            <a:ext cx="1030308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600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4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532191" y="1236866"/>
            <a:ext cx="576064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6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396287" y="2351708"/>
            <a:ext cx="1296144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1000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7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036247" y="1799035"/>
            <a:ext cx="946462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500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8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324279" y="2893050"/>
            <a:ext cx="997754" cy="501493"/>
          </a:xfrm>
          <a:prstGeom prst="round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620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51471" y="3527389"/>
            <a:ext cx="6120680" cy="646331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err="1"/>
              <a:t>Геометрична</a:t>
            </a:r>
            <a:r>
              <a:rPr lang="ru-RU" sz="3600" b="1" dirty="0"/>
              <a:t> </a:t>
            </a:r>
            <a:r>
              <a:rPr lang="ru-RU" sz="3600" b="1" dirty="0" err="1" smtClean="0"/>
              <a:t>хвилинка</a:t>
            </a:r>
            <a:endParaRPr lang="ru-RU" sz="36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103517" y="4609339"/>
            <a:ext cx="2588904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Скільки </a:t>
            </a:r>
            <a:r>
              <a:rPr lang="ru-RU" sz="2800" b="1" dirty="0" err="1">
                <a:solidFill>
                  <a:srgbClr val="7030A0"/>
                </a:solidFill>
              </a:rPr>
              <a:t>прямокутників</a:t>
            </a:r>
            <a:r>
              <a:rPr lang="ru-RU" sz="2800" b="1" dirty="0">
                <a:solidFill>
                  <a:srgbClr val="7030A0"/>
                </a:solidFill>
              </a:rPr>
              <a:t> на </a:t>
            </a:r>
            <a:r>
              <a:rPr lang="ru-RU" sz="2800" b="1" dirty="0" err="1">
                <a:solidFill>
                  <a:srgbClr val="7030A0"/>
                </a:solidFill>
              </a:rPr>
              <a:t>малюнку</a:t>
            </a:r>
            <a:r>
              <a:rPr lang="ru-RU" sz="28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19269" y="4289501"/>
            <a:ext cx="5003887" cy="19486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64739" y="4512833"/>
            <a:ext cx="2170783" cy="7715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4164739" y="5229994"/>
            <a:ext cx="2156473" cy="7715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321212" y="4512833"/>
            <a:ext cx="2170783" cy="7715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6321211" y="5229994"/>
            <a:ext cx="2170783" cy="771548"/>
          </a:xfrm>
          <a:prstGeom prst="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248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21" grpId="0"/>
      <p:bldP spid="23" grpId="0"/>
      <p:bldP spid="24" grpId="0"/>
      <p:bldP spid="26" grpId="0"/>
      <p:bldP spid="27" grpId="0"/>
      <p:bldP spid="28" grpId="0"/>
      <p:bldP spid="3" grpId="0" animBg="1"/>
      <p:bldP spid="22" grpId="0" animBg="1"/>
      <p:bldP spid="5" grpId="0" animBg="1"/>
      <p:bldP spid="6" grpId="0" animBg="1"/>
      <p:bldP spid="29" grpId="0" animBg="1"/>
      <p:bldP spid="3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837506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18080" y="330940"/>
            <a:ext cx="7714140" cy="72259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Запишіть і </a:t>
            </a:r>
            <a:r>
              <a:rPr lang="ru-RU" sz="3600" b="1" dirty="0" err="1" smtClean="0"/>
              <a:t>обчисліть</a:t>
            </a:r>
            <a:r>
              <a:rPr lang="ru-RU" sz="3600" b="1" dirty="0" smtClean="0"/>
              <a:t> вирази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542180"/>
            <a:ext cx="4999524" cy="10800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1764429C-F8FC-485D-AEFF-E3BC1A2AA3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5458" t="28869" r="17585" b="20413"/>
          <a:stretch/>
        </p:blipFill>
        <p:spPr>
          <a:xfrm>
            <a:off x="10111283" y="-731998"/>
            <a:ext cx="1703198" cy="747074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94673" y="-84199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937031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639" y="330939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327168" y="4653930"/>
            <a:ext cx="824225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 smtClean="0"/>
              <a:t>Суму </a:t>
            </a:r>
            <a:r>
              <a:rPr lang="ru-RU" sz="3200" b="1" dirty="0"/>
              <a:t>чисел 36 і 6 </a:t>
            </a:r>
            <a:r>
              <a:rPr lang="ru-RU" sz="3200" b="1" dirty="0" err="1"/>
              <a:t>зменште</a:t>
            </a:r>
            <a:r>
              <a:rPr lang="ru-RU" sz="3200" b="1" dirty="0"/>
              <a:t> на </a:t>
            </a:r>
            <a:r>
              <a:rPr lang="ru-RU" sz="3200" b="1" dirty="0" err="1"/>
              <a:t>їхню</a:t>
            </a:r>
            <a:r>
              <a:rPr lang="ru-RU" sz="3200" b="1" dirty="0"/>
              <a:t> </a:t>
            </a:r>
            <a:r>
              <a:rPr lang="ru-RU" sz="3200" b="1" dirty="0" err="1" smtClean="0"/>
              <a:t>частку</a:t>
            </a:r>
            <a:r>
              <a:rPr lang="ru-RU" sz="3200" b="1" dirty="0" smtClean="0"/>
              <a:t>. </a:t>
            </a:r>
          </a:p>
          <a:p>
            <a:pPr marL="265113" indent="-265113">
              <a:buFont typeface="Wingdings" panose="05000000000000000000" pitchFamily="2" charset="2"/>
              <a:buChar char="§"/>
            </a:pPr>
            <a:r>
              <a:rPr lang="ru-RU" sz="3200" b="1" dirty="0"/>
              <a:t>До добутку чисел 8 і 4 додайте </a:t>
            </a:r>
            <a:r>
              <a:rPr lang="ru-RU" sz="3200" b="1" dirty="0" err="1"/>
              <a:t>їхню</a:t>
            </a:r>
            <a:r>
              <a:rPr lang="ru-RU" sz="3200" b="1" dirty="0"/>
              <a:t> </a:t>
            </a:r>
            <a:r>
              <a:rPr lang="ru-RU" sz="3200" b="1" dirty="0" err="1"/>
              <a:t>частку</a:t>
            </a:r>
            <a:r>
              <a:rPr lang="ru-RU" sz="3200" b="1" dirty="0"/>
              <a:t>. 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2857275" y="3350873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1409446" y="2633766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610446" y="3340665"/>
            <a:ext cx="454720" cy="567792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520985" y="3325033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050930" y="3327900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3251088" y="2761745"/>
            <a:ext cx="302667" cy="272949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302549" y="2565698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166902" y="2616375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801216" y="259987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204903" y="3322583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060126" y="2787256"/>
            <a:ext cx="420932" cy="276565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5056071" y="2779717"/>
            <a:ext cx="312405" cy="291645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3957894" y="3467558"/>
            <a:ext cx="312405" cy="291645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1660466" y="2616997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402555" y="2618169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578431" y="2637691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3829451" y="2620922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571540" y="2622094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396958" y="3351627"/>
            <a:ext cx="454720" cy="567792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1783071" y="3296858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402555" y="3500153"/>
            <a:ext cx="420932" cy="276565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302549" y="3336631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375448" y="2623974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5700268" y="2638402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89" grpId="0"/>
      <p:bldP spid="90" grpId="0"/>
      <p:bldP spid="91" grpId="0"/>
      <p:bldP spid="92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4 клас\3 МАТЕМАТИКА\1 Листопад\1 Повторення вивченого в 3 кл\2026-09-17_16031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" b="7930"/>
          <a:stretch/>
        </p:blipFill>
        <p:spPr bwMode="auto">
          <a:xfrm>
            <a:off x="724975" y="3312000"/>
            <a:ext cx="8271471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19423" y="477466"/>
            <a:ext cx="10945216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Обчисліть </a:t>
            </a:r>
            <a:r>
              <a:rPr lang="ru-RU" sz="4000" b="1" dirty="0"/>
              <a:t>значення </a:t>
            </a:r>
            <a:r>
              <a:rPr lang="ru-RU" sz="4000" b="1" dirty="0" err="1" smtClean="0"/>
              <a:t>добутків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усно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3194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№144-146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487" y="1424203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7955" y="1410773"/>
            <a:ext cx="9158492" cy="58477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104 · </a:t>
            </a:r>
            <a:r>
              <a:rPr lang="ru-RU" sz="3200" b="1" dirty="0" smtClean="0"/>
              <a:t>5=           203 </a:t>
            </a:r>
            <a:r>
              <a:rPr lang="ru-RU" sz="3200" b="1" dirty="0"/>
              <a:t>· </a:t>
            </a:r>
            <a:r>
              <a:rPr lang="ru-RU" sz="3200" b="1" dirty="0" smtClean="0"/>
              <a:t>4=           </a:t>
            </a:r>
            <a:r>
              <a:rPr lang="ru-RU" sz="3200" b="1" dirty="0"/>
              <a:t>301 · </a:t>
            </a:r>
            <a:r>
              <a:rPr lang="ru-RU" sz="3200" b="1" dirty="0" smtClean="0"/>
              <a:t>3=           405 </a:t>
            </a:r>
            <a:r>
              <a:rPr lang="ru-RU" sz="3200" b="1" dirty="0"/>
              <a:t>· </a:t>
            </a:r>
            <a:r>
              <a:rPr lang="ru-RU" sz="3200" b="1" dirty="0" smtClean="0"/>
              <a:t>2=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55297" y="2133650"/>
            <a:ext cx="831705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Перевірте </a:t>
            </a:r>
            <a:r>
              <a:rPr lang="ru-RU" sz="2800" b="1" dirty="0" err="1">
                <a:solidFill>
                  <a:srgbClr val="7030A0"/>
                </a:solidFill>
              </a:rPr>
              <a:t>правильність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обчислень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err="1">
                <a:solidFill>
                  <a:srgbClr val="7030A0"/>
                </a:solidFill>
              </a:rPr>
              <a:t>Якщо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знайдете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помилку, </a:t>
            </a:r>
            <a:r>
              <a:rPr lang="ru-RU" sz="2800" b="1" dirty="0" smtClean="0">
                <a:solidFill>
                  <a:srgbClr val="7030A0"/>
                </a:solidFill>
              </a:rPr>
              <a:t>поясніть, </a:t>
            </a:r>
            <a:r>
              <a:rPr lang="ru-RU" sz="2800" b="1" dirty="0">
                <a:solidFill>
                  <a:srgbClr val="7030A0"/>
                </a:solidFill>
              </a:rPr>
              <a:t>чому вона </a:t>
            </a:r>
            <a:r>
              <a:rPr lang="ru-RU" sz="2800" b="1" dirty="0" err="1">
                <a:solidFill>
                  <a:srgbClr val="7030A0"/>
                </a:solidFill>
              </a:rPr>
              <a:t>трапилася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87575" y="1424203"/>
            <a:ext cx="9028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520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363839" y="1424203"/>
            <a:ext cx="843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812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68095" y="141032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903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33695" y="4504535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026610" y="142420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810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H="1">
            <a:off x="1306843" y="4365898"/>
            <a:ext cx="248684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1300137" y="306104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94001" y="3049613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1066187" y="4360519"/>
            <a:ext cx="248684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952719" y="4509914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6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67695" y="3019612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2943353" y="4360519"/>
            <a:ext cx="248684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804725" y="4509914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4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630961" y="3781123"/>
            <a:ext cx="885006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u="sng" dirty="0" smtClean="0">
                <a:solidFill>
                  <a:schemeClr val="tx1"/>
                </a:solidFill>
              </a:rPr>
              <a:t>   30 </a:t>
            </a:r>
            <a:endParaRPr lang="ru-RU" sz="3200" u="sng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614258" y="3010901"/>
            <a:ext cx="393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073464" y="4212147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6543753" y="4368903"/>
            <a:ext cx="248684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6438346" y="4535105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0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208597" y="4220531"/>
            <a:ext cx="4594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8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73248" y="5363710"/>
            <a:ext cx="211147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dirty="0"/>
              <a:t>45 · 2 : </a:t>
            </a:r>
            <a:r>
              <a:rPr lang="ru-RU" sz="3200" dirty="0" smtClean="0"/>
              <a:t>10= </a:t>
            </a:r>
            <a:endParaRPr lang="ru-RU" sz="3200" dirty="0"/>
          </a:p>
        </p:txBody>
      </p:sp>
      <p:sp>
        <p:nvSpPr>
          <p:cNvPr id="2048" name="Прямоугольник 2047"/>
          <p:cNvSpPr/>
          <p:nvPr/>
        </p:nvSpPr>
        <p:spPr>
          <a:xfrm>
            <a:off x="6408640" y="5363709"/>
            <a:ext cx="209389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39 </a:t>
            </a:r>
            <a:r>
              <a:rPr lang="ru-RU" sz="3200" dirty="0"/>
              <a:t>: 13 · </a:t>
            </a:r>
            <a:r>
              <a:rPr lang="ru-RU" sz="3200" dirty="0" smtClean="0"/>
              <a:t>7=</a:t>
            </a:r>
            <a:endParaRPr lang="ru-RU" sz="32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5338659" y="5358695"/>
            <a:ext cx="459498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9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506704" y="5363707"/>
            <a:ext cx="609663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21 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3" grpId="0"/>
      <p:bldP spid="18" grpId="0"/>
      <p:bldP spid="21" grpId="0"/>
      <p:bldP spid="26" grpId="0"/>
      <p:bldP spid="29" grpId="0"/>
      <p:bldP spid="30" grpId="0"/>
      <p:bldP spid="32" grpId="0"/>
      <p:bldP spid="33" grpId="0"/>
      <p:bldP spid="35" grpId="0"/>
      <p:bldP spid="36" grpId="0" animBg="1"/>
      <p:bldP spid="37" grpId="0"/>
      <p:bldP spid="38" grpId="0"/>
      <p:bldP spid="41" grpId="0"/>
      <p:bldP spid="42" grpId="0"/>
      <p:bldP spid="28" grpId="0" animBg="1"/>
      <p:bldP spid="2048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/>
          <p:cNvSpPr/>
          <p:nvPr/>
        </p:nvSpPr>
        <p:spPr>
          <a:xfrm>
            <a:off x="991786" y="1197546"/>
            <a:ext cx="7044460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Запишіть </a:t>
            </a:r>
            <a:r>
              <a:rPr lang="ru-RU" sz="2400" dirty="0">
                <a:solidFill>
                  <a:srgbClr val="7030A0"/>
                </a:solidFill>
              </a:rPr>
              <a:t>будь-які п’ять </a:t>
            </a:r>
            <a:r>
              <a:rPr lang="ru-RU" sz="2400" dirty="0" err="1">
                <a:solidFill>
                  <a:srgbClr val="7030A0"/>
                </a:solidFill>
              </a:rPr>
              <a:t>двоцифрових</a:t>
            </a:r>
            <a:r>
              <a:rPr lang="ru-RU" sz="2400" dirty="0">
                <a:solidFill>
                  <a:srgbClr val="7030A0"/>
                </a:solidFill>
              </a:rPr>
              <a:t> чисел. </a:t>
            </a:r>
            <a:r>
              <a:rPr lang="ru-RU" sz="2400" dirty="0" err="1" smtClean="0">
                <a:solidFill>
                  <a:srgbClr val="7030A0"/>
                </a:solidFill>
              </a:rPr>
              <a:t>Поділіть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кожне з них на 7. </a:t>
            </a:r>
            <a:r>
              <a:rPr lang="ru-RU" sz="2400" dirty="0" smtClean="0">
                <a:solidFill>
                  <a:srgbClr val="7030A0"/>
                </a:solidFill>
              </a:rPr>
              <a:t>Дайте </a:t>
            </a:r>
            <a:r>
              <a:rPr lang="ru-RU" sz="2400" dirty="0" err="1">
                <a:solidFill>
                  <a:srgbClr val="7030A0"/>
                </a:solidFill>
              </a:rPr>
              <a:t>відповіді</a:t>
            </a:r>
            <a:r>
              <a:rPr lang="ru-RU" sz="2400" dirty="0">
                <a:solidFill>
                  <a:srgbClr val="7030A0"/>
                </a:solidFill>
              </a:rPr>
              <a:t> на запитання. </a:t>
            </a:r>
            <a:endParaRPr lang="ru-RU" sz="2400" dirty="0" smtClean="0">
              <a:solidFill>
                <a:srgbClr val="7030A0"/>
              </a:solidFill>
            </a:endParaRPr>
          </a:p>
          <a:p>
            <a:pPr marL="361950" indent="-361950">
              <a:buAutoNum type="arabicParenR"/>
            </a:pPr>
            <a:r>
              <a:rPr lang="ru-RU" sz="2400" dirty="0" smtClean="0">
                <a:solidFill>
                  <a:srgbClr val="7030A0"/>
                </a:solidFill>
              </a:rPr>
              <a:t>Чи </a:t>
            </a:r>
            <a:r>
              <a:rPr lang="ru-RU" sz="2400" dirty="0">
                <a:solidFill>
                  <a:srgbClr val="7030A0"/>
                </a:solidFill>
              </a:rPr>
              <a:t>у всіх </a:t>
            </a:r>
            <a:r>
              <a:rPr lang="ru-RU" sz="2400" dirty="0" err="1">
                <a:solidFill>
                  <a:srgbClr val="7030A0"/>
                </a:solidFill>
              </a:rPr>
              <a:t>частках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виконується</a:t>
            </a:r>
            <a:r>
              <a:rPr lang="ru-RU" sz="2400" dirty="0">
                <a:solidFill>
                  <a:srgbClr val="7030A0"/>
                </a:solidFill>
              </a:rPr>
              <a:t> ділення </a:t>
            </a:r>
            <a:r>
              <a:rPr lang="ru-RU" sz="2400" dirty="0" err="1">
                <a:solidFill>
                  <a:srgbClr val="7030A0"/>
                </a:solidFill>
              </a:rPr>
              <a:t>націло</a:t>
            </a:r>
            <a:r>
              <a:rPr lang="ru-RU" sz="2400" dirty="0">
                <a:solidFill>
                  <a:srgbClr val="7030A0"/>
                </a:solidFill>
              </a:rPr>
              <a:t>? </a:t>
            </a:r>
            <a:endParaRPr lang="ru-RU" sz="2400" dirty="0" smtClean="0">
              <a:solidFill>
                <a:srgbClr val="7030A0"/>
              </a:solidFill>
            </a:endParaRPr>
          </a:p>
          <a:p>
            <a:pPr marL="361950" indent="-361950">
              <a:buAutoNum type="arabicParenR"/>
            </a:pPr>
            <a:r>
              <a:rPr lang="ru-RU" sz="2400" dirty="0" smtClean="0">
                <a:solidFill>
                  <a:srgbClr val="7030A0"/>
                </a:solidFill>
              </a:rPr>
              <a:t>Яке </a:t>
            </a:r>
            <a:r>
              <a:rPr lang="ru-RU" sz="2400" dirty="0">
                <a:solidFill>
                  <a:srgbClr val="7030A0"/>
                </a:solidFill>
              </a:rPr>
              <a:t>число може бути в </a:t>
            </a:r>
            <a:r>
              <a:rPr lang="ru-RU" sz="2400" dirty="0" err="1">
                <a:solidFill>
                  <a:srgbClr val="7030A0"/>
                </a:solidFill>
              </a:rPr>
              <a:t>остачі</a:t>
            </a:r>
            <a:r>
              <a:rPr lang="ru-RU" sz="2400" dirty="0">
                <a:solidFill>
                  <a:srgbClr val="7030A0"/>
                </a:solidFill>
              </a:rPr>
              <a:t> при </a:t>
            </a:r>
            <a:r>
              <a:rPr lang="ru-RU" sz="2400" dirty="0" err="1">
                <a:solidFill>
                  <a:srgbClr val="7030A0"/>
                </a:solidFill>
              </a:rPr>
              <a:t>діленні</a:t>
            </a:r>
            <a:r>
              <a:rPr lang="ru-RU" sz="2400" dirty="0">
                <a:solidFill>
                  <a:srgbClr val="7030A0"/>
                </a:solidFill>
              </a:rPr>
              <a:t> на 7?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8920" y="549474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4000" b="1" dirty="0" smtClean="0">
                <a:solidFill>
                  <a:schemeClr val="bg1"/>
                </a:solidFill>
              </a:rPr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599"/>
            <a:ext cx="1771551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Ст.28 №147-149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8919" y="2925482"/>
            <a:ext cx="7067327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Не </a:t>
            </a:r>
            <a:r>
              <a:rPr lang="ru-RU" sz="2400" dirty="0" err="1">
                <a:solidFill>
                  <a:srgbClr val="7030A0"/>
                </a:solidFill>
              </a:rPr>
              <a:t>виконуючи</a:t>
            </a:r>
            <a:r>
              <a:rPr lang="ru-RU" sz="2400" dirty="0">
                <a:solidFill>
                  <a:srgbClr val="7030A0"/>
                </a:solidFill>
              </a:rPr>
              <a:t> </a:t>
            </a:r>
            <a:r>
              <a:rPr lang="ru-RU" sz="2400" dirty="0" err="1">
                <a:solidFill>
                  <a:srgbClr val="7030A0"/>
                </a:solidFill>
              </a:rPr>
              <a:t>обчислень</a:t>
            </a:r>
            <a:r>
              <a:rPr lang="ru-RU" sz="2400" dirty="0">
                <a:solidFill>
                  <a:srgbClr val="7030A0"/>
                </a:solidFill>
              </a:rPr>
              <a:t>, </a:t>
            </a:r>
            <a:r>
              <a:rPr lang="ru-RU" sz="2400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числа, що </a:t>
            </a:r>
            <a:r>
              <a:rPr lang="ru-RU" sz="2400" dirty="0" err="1" smtClean="0">
                <a:solidFill>
                  <a:srgbClr val="7030A0"/>
                </a:solidFill>
              </a:rPr>
              <a:t>діляться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на 2 без </a:t>
            </a:r>
            <a:r>
              <a:rPr lang="ru-RU" sz="2400" dirty="0" err="1">
                <a:solidFill>
                  <a:srgbClr val="7030A0"/>
                </a:solidFill>
              </a:rPr>
              <a:t>остачі</a:t>
            </a:r>
            <a:r>
              <a:rPr lang="ru-RU" sz="2400" dirty="0">
                <a:solidFill>
                  <a:srgbClr val="7030A0"/>
                </a:solidFill>
              </a:rPr>
              <a:t>. 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90922" y="3844715"/>
            <a:ext cx="694828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</a:t>
            </a:r>
            <a:r>
              <a:rPr lang="ru-RU" sz="2800" b="1" dirty="0"/>
              <a:t>4, 9, 12, 5, 39, 44, 45, 100, 115, 700.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77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715" y="1282953"/>
            <a:ext cx="2473526" cy="247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991786" y="4581922"/>
            <a:ext cx="7332493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5113" indent="-265113">
              <a:buAutoNum type="arabicParenR"/>
            </a:pPr>
            <a:r>
              <a:rPr lang="ru-RU" sz="2400" dirty="0" smtClean="0">
                <a:solidFill>
                  <a:srgbClr val="7030A0"/>
                </a:solidFill>
              </a:rPr>
              <a:t>Яке </a:t>
            </a:r>
            <a:r>
              <a:rPr lang="ru-RU" sz="2400" dirty="0">
                <a:solidFill>
                  <a:srgbClr val="7030A0"/>
                </a:solidFill>
              </a:rPr>
              <a:t>число може бути в </a:t>
            </a:r>
            <a:r>
              <a:rPr lang="ru-RU" sz="2400" dirty="0" err="1">
                <a:solidFill>
                  <a:srgbClr val="7030A0"/>
                </a:solidFill>
              </a:rPr>
              <a:t>остачі</a:t>
            </a:r>
            <a:r>
              <a:rPr lang="ru-RU" sz="2400" dirty="0">
                <a:solidFill>
                  <a:srgbClr val="7030A0"/>
                </a:solidFill>
              </a:rPr>
              <a:t> при </a:t>
            </a:r>
            <a:r>
              <a:rPr lang="ru-RU" sz="2400" dirty="0" err="1">
                <a:solidFill>
                  <a:srgbClr val="7030A0"/>
                </a:solidFill>
              </a:rPr>
              <a:t>діленні</a:t>
            </a:r>
            <a:r>
              <a:rPr lang="ru-RU" sz="2400" dirty="0">
                <a:solidFill>
                  <a:srgbClr val="7030A0"/>
                </a:solidFill>
              </a:rPr>
              <a:t> на 5? на 9? </a:t>
            </a:r>
            <a:endParaRPr lang="ru-RU" sz="2400" dirty="0" smtClean="0">
              <a:solidFill>
                <a:srgbClr val="7030A0"/>
              </a:solidFill>
            </a:endParaRPr>
          </a:p>
          <a:p>
            <a:pPr marL="265113" indent="-265113">
              <a:buAutoNum type="arabicParenR"/>
            </a:pPr>
            <a:r>
              <a:rPr lang="ru-RU" sz="2400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п’ять чисел, що </a:t>
            </a:r>
            <a:r>
              <a:rPr lang="ru-RU" sz="2400" dirty="0" err="1">
                <a:solidFill>
                  <a:srgbClr val="7030A0"/>
                </a:solidFill>
              </a:rPr>
              <a:t>діляться</a:t>
            </a:r>
            <a:r>
              <a:rPr lang="ru-RU" sz="2400" dirty="0">
                <a:solidFill>
                  <a:srgbClr val="7030A0"/>
                </a:solidFill>
              </a:rPr>
              <a:t> на 5 без </a:t>
            </a:r>
            <a:r>
              <a:rPr lang="ru-RU" sz="2400" dirty="0" err="1">
                <a:solidFill>
                  <a:srgbClr val="7030A0"/>
                </a:solidFill>
              </a:rPr>
              <a:t>остачі</a:t>
            </a:r>
            <a:r>
              <a:rPr lang="ru-RU" sz="2400" dirty="0">
                <a:solidFill>
                  <a:srgbClr val="7030A0"/>
                </a:solidFill>
              </a:rPr>
              <a:t>.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101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/>
              <a:t>Виконайте</a:t>
            </a:r>
            <a:r>
              <a:rPr lang="ru-RU" sz="4000" b="1" dirty="0"/>
              <a:t> ділення з </a:t>
            </a:r>
            <a:r>
              <a:rPr lang="ru-RU" sz="4000" b="1" dirty="0" err="1" smtClean="0"/>
              <a:t>остачею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№150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0448" y="2356322"/>
            <a:ext cx="7797775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17 </a:t>
            </a:r>
            <a:r>
              <a:rPr lang="ru-RU" sz="3200" b="1" dirty="0"/>
              <a:t>: </a:t>
            </a:r>
            <a:r>
              <a:rPr lang="ru-RU" sz="3200" b="1" dirty="0" smtClean="0"/>
              <a:t>5 =</a:t>
            </a:r>
          </a:p>
          <a:p>
            <a:r>
              <a:rPr lang="ru-RU" sz="3200" b="1" dirty="0" smtClean="0"/>
              <a:t>34 </a:t>
            </a:r>
            <a:r>
              <a:rPr lang="ru-RU" sz="3200" b="1" dirty="0"/>
              <a:t>: 8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55 </a:t>
            </a:r>
            <a:r>
              <a:rPr lang="ru-RU" sz="3200" b="1" dirty="0"/>
              <a:t>: 9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66 </a:t>
            </a:r>
            <a:r>
              <a:rPr lang="ru-RU" sz="3200" b="1" dirty="0"/>
              <a:t>: </a:t>
            </a:r>
            <a:r>
              <a:rPr lang="ru-RU" sz="3200" b="1" dirty="0" smtClean="0"/>
              <a:t>8 =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962197" y="1197546"/>
            <a:ext cx="7506098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Перевірте </a:t>
            </a:r>
            <a:r>
              <a:rPr lang="ru-RU" sz="2800" b="1" dirty="0">
                <a:solidFill>
                  <a:srgbClr val="7030A0"/>
                </a:solidFill>
              </a:rPr>
              <a:t>за </a:t>
            </a:r>
            <a:r>
              <a:rPr lang="ru-RU" sz="2800" b="1" dirty="0" err="1">
                <a:solidFill>
                  <a:srgbClr val="7030A0"/>
                </a:solidFill>
              </a:rPr>
              <a:t>зразком</a:t>
            </a:r>
            <a:r>
              <a:rPr lang="ru-RU" sz="2800" b="1" dirty="0" smtClean="0">
                <a:solidFill>
                  <a:srgbClr val="7030A0"/>
                </a:solidFill>
              </a:rPr>
              <a:t>.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i="1" dirty="0" err="1" smtClean="0">
                <a:solidFill>
                  <a:srgbClr val="7030A0"/>
                </a:solidFill>
              </a:rPr>
              <a:t>Зразок</a:t>
            </a:r>
            <a:r>
              <a:rPr lang="ru-RU" sz="2800" b="1" i="1" dirty="0">
                <a:solidFill>
                  <a:srgbClr val="7030A0"/>
                </a:solidFill>
              </a:rPr>
              <a:t>. 82 : 10 = 8 (ост. 2) </a:t>
            </a:r>
            <a:r>
              <a:rPr lang="ru-RU" sz="2800" b="1" i="1" dirty="0" smtClean="0">
                <a:solidFill>
                  <a:srgbClr val="7030A0"/>
                </a:solidFill>
              </a:rPr>
              <a:t>          8 </a:t>
            </a:r>
            <a:r>
              <a:rPr lang="ru-RU" sz="2800" b="1" i="1" dirty="0">
                <a:solidFill>
                  <a:srgbClr val="7030A0"/>
                </a:solidFill>
              </a:rPr>
              <a:t>· 10 + 2 = </a:t>
            </a:r>
            <a:r>
              <a:rPr lang="ru-RU" sz="2800" b="1" i="1" dirty="0" smtClean="0">
                <a:solidFill>
                  <a:srgbClr val="7030A0"/>
                </a:solidFill>
              </a:rPr>
              <a:t>82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pic>
        <p:nvPicPr>
          <p:cNvPr id="3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359" y="1163123"/>
            <a:ext cx="2354158" cy="235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35158" y="2349674"/>
            <a:ext cx="1690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3 (ост. 2</a:t>
            </a:r>
            <a:r>
              <a:rPr lang="ru-RU" sz="3200" b="1" dirty="0" smtClean="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35158" y="2889014"/>
            <a:ext cx="1690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 </a:t>
            </a:r>
            <a:r>
              <a:rPr lang="ru-RU" sz="3200" b="1" dirty="0">
                <a:solidFill>
                  <a:schemeClr val="bg1"/>
                </a:solidFill>
              </a:rPr>
              <a:t>(ост. 2</a:t>
            </a:r>
            <a:r>
              <a:rPr lang="ru-RU" sz="3200" b="1" dirty="0" smtClean="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42412" y="3396114"/>
            <a:ext cx="1690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6 </a:t>
            </a:r>
            <a:r>
              <a:rPr lang="ru-RU" sz="3200" b="1" dirty="0">
                <a:solidFill>
                  <a:schemeClr val="bg1"/>
                </a:solidFill>
              </a:rPr>
              <a:t>(ост. </a:t>
            </a:r>
            <a:r>
              <a:rPr lang="ru-RU" sz="3200" b="1" dirty="0" smtClean="0">
                <a:solidFill>
                  <a:schemeClr val="bg1"/>
                </a:solidFill>
              </a:rPr>
              <a:t>1)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42412" y="3860012"/>
            <a:ext cx="1690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8 (ост. 2</a:t>
            </a:r>
            <a:r>
              <a:rPr lang="ru-RU" sz="3200" b="1" dirty="0" smtClean="0">
                <a:solidFill>
                  <a:schemeClr val="bg1"/>
                </a:solidFill>
              </a:rPr>
              <a:t>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98389" y="2350870"/>
            <a:ext cx="4328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Перевірка</a:t>
            </a:r>
            <a:r>
              <a:rPr lang="ru-RU" sz="3200" b="1" dirty="0">
                <a:solidFill>
                  <a:srgbClr val="FF0000"/>
                </a:solidFill>
              </a:rPr>
              <a:t>: </a:t>
            </a:r>
            <a:r>
              <a:rPr lang="ru-RU" sz="3200" b="1" dirty="0" smtClean="0">
                <a:solidFill>
                  <a:srgbClr val="FF0000"/>
                </a:solidFill>
              </a:rPr>
              <a:t>3 </a:t>
            </a:r>
            <a:r>
              <a:rPr lang="ru-RU" sz="3200" b="1" dirty="0">
                <a:solidFill>
                  <a:srgbClr val="FF0000"/>
                </a:solidFill>
              </a:rPr>
              <a:t>· </a:t>
            </a:r>
            <a:r>
              <a:rPr lang="ru-RU" sz="3200" b="1" dirty="0" smtClean="0">
                <a:solidFill>
                  <a:srgbClr val="FF0000"/>
                </a:solidFill>
              </a:rPr>
              <a:t>5 </a:t>
            </a:r>
            <a:r>
              <a:rPr lang="ru-RU" sz="3200" b="1" dirty="0">
                <a:solidFill>
                  <a:srgbClr val="FF0000"/>
                </a:solidFill>
              </a:rPr>
              <a:t>+ 2 = </a:t>
            </a:r>
            <a:r>
              <a:rPr lang="ru-RU" sz="3200" b="1" dirty="0" smtClean="0">
                <a:solidFill>
                  <a:srgbClr val="FF0000"/>
                </a:solidFill>
              </a:rPr>
              <a:t>17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407205" y="2889014"/>
            <a:ext cx="4421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Перевірка</a:t>
            </a:r>
            <a:r>
              <a:rPr lang="ru-RU" sz="3200" b="1" dirty="0">
                <a:solidFill>
                  <a:srgbClr val="FF0000"/>
                </a:solidFill>
              </a:rPr>
              <a:t>: </a:t>
            </a:r>
            <a:r>
              <a:rPr lang="ru-RU" sz="3200" b="1" dirty="0" smtClean="0">
                <a:solidFill>
                  <a:srgbClr val="FF0000"/>
                </a:solidFill>
              </a:rPr>
              <a:t>4 </a:t>
            </a:r>
            <a:r>
              <a:rPr lang="ru-RU" sz="3200" b="1" dirty="0">
                <a:solidFill>
                  <a:srgbClr val="FF0000"/>
                </a:solidFill>
              </a:rPr>
              <a:t>· </a:t>
            </a:r>
            <a:r>
              <a:rPr lang="ru-RU" sz="3200" b="1" dirty="0" smtClean="0">
                <a:solidFill>
                  <a:srgbClr val="FF0000"/>
                </a:solidFill>
              </a:rPr>
              <a:t>8 </a:t>
            </a:r>
            <a:r>
              <a:rPr lang="ru-RU" sz="3200" b="1" dirty="0">
                <a:solidFill>
                  <a:srgbClr val="FF0000"/>
                </a:solidFill>
              </a:rPr>
              <a:t>+ 2 = </a:t>
            </a:r>
            <a:r>
              <a:rPr lang="ru-RU" sz="3200" b="1" dirty="0" smtClean="0">
                <a:solidFill>
                  <a:srgbClr val="FF0000"/>
                </a:solidFill>
              </a:rPr>
              <a:t>34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11335" y="3396114"/>
            <a:ext cx="41420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Перевірка:6 · 9 +1= 55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14950" y="3886167"/>
            <a:ext cx="44210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Перевірка</a:t>
            </a:r>
            <a:r>
              <a:rPr lang="ru-RU" sz="3200" b="1" dirty="0">
                <a:solidFill>
                  <a:srgbClr val="FF0000"/>
                </a:solidFill>
              </a:rPr>
              <a:t>: 8 · </a:t>
            </a:r>
            <a:r>
              <a:rPr lang="ru-RU" sz="3200" b="1" dirty="0" smtClean="0">
                <a:solidFill>
                  <a:srgbClr val="FF0000"/>
                </a:solidFill>
              </a:rPr>
              <a:t>8 </a:t>
            </a:r>
            <a:r>
              <a:rPr lang="ru-RU" sz="3200" b="1" dirty="0">
                <a:solidFill>
                  <a:srgbClr val="FF0000"/>
                </a:solidFill>
              </a:rPr>
              <a:t>+ 2 = </a:t>
            </a:r>
            <a:r>
              <a:rPr lang="ru-RU" sz="3200" b="1" dirty="0" smtClean="0">
                <a:solidFill>
                  <a:srgbClr val="FF0000"/>
                </a:solidFill>
              </a:rPr>
              <a:t>66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644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7" grpId="0"/>
      <p:bldP spid="5" grpId="0"/>
      <p:bldP spid="20" grpId="0"/>
      <p:bldP spid="22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Упаковка гречки в прозрачном пакете, изолированно Стоковое Изображение -  изображение насчитывающей гроуты, питание: 22325960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4" t="8706" r="18640" b="16801"/>
          <a:stretch/>
        </p:blipFill>
        <p:spPr bwMode="auto">
          <a:xfrm>
            <a:off x="8742042" y="1898159"/>
            <a:ext cx="1022397" cy="147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261442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77155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№151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095479" y="3717826"/>
            <a:ext cx="298032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1) 36 : 3 =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0209" y="1125538"/>
            <a:ext cx="7714109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У </a:t>
            </a:r>
            <a:r>
              <a:rPr lang="ru-RU" sz="3200" b="1" dirty="0" err="1"/>
              <a:t>мішку</a:t>
            </a:r>
            <a:r>
              <a:rPr lang="ru-RU" sz="3200" b="1" dirty="0"/>
              <a:t> </a:t>
            </a:r>
            <a:r>
              <a:rPr lang="ru-RU" sz="3200" b="1" dirty="0" err="1"/>
              <a:t>міститься</a:t>
            </a:r>
            <a:r>
              <a:rPr lang="ru-RU" sz="3200" b="1" dirty="0"/>
              <a:t> 36 кг гречки. Для її </a:t>
            </a:r>
            <a:r>
              <a:rPr lang="ru-RU" sz="3200" b="1" dirty="0" err="1"/>
              <a:t>фасування</a:t>
            </a:r>
            <a:r>
              <a:rPr lang="ru-RU" sz="3200" b="1" dirty="0"/>
              <a:t> є </a:t>
            </a:r>
            <a:r>
              <a:rPr lang="ru-RU" sz="3200" b="1" dirty="0" err="1"/>
              <a:t>пакети</a:t>
            </a:r>
            <a:r>
              <a:rPr lang="ru-RU" sz="3200" b="1" dirty="0"/>
              <a:t> на 3 кг і на 5 кг. Які </a:t>
            </a:r>
            <a:r>
              <a:rPr lang="ru-RU" sz="3200" b="1" dirty="0" err="1"/>
              <a:t>пакети</a:t>
            </a:r>
            <a:r>
              <a:rPr lang="ru-RU" sz="3200" b="1" dirty="0"/>
              <a:t> потрібно </a:t>
            </a:r>
            <a:r>
              <a:rPr lang="ru-RU" sz="3200" b="1" dirty="0" err="1" smtClean="0"/>
              <a:t>взяти</a:t>
            </a:r>
            <a:r>
              <a:rPr lang="ru-RU" sz="3200" b="1" dirty="0"/>
              <a:t>, щоб після </a:t>
            </a:r>
            <a:r>
              <a:rPr lang="ru-RU" sz="3200" b="1" dirty="0" err="1"/>
              <a:t>фасування</a:t>
            </a:r>
            <a:r>
              <a:rPr lang="ru-RU" sz="3200" b="1" dirty="0"/>
              <a:t> в </a:t>
            </a:r>
            <a:r>
              <a:rPr lang="ru-RU" sz="3200" b="1" dirty="0" err="1"/>
              <a:t>мішку</a:t>
            </a:r>
            <a:r>
              <a:rPr lang="ru-RU" sz="3200" b="1" dirty="0"/>
              <a:t> не </a:t>
            </a:r>
            <a:r>
              <a:rPr lang="ru-RU" sz="3200" b="1" dirty="0" err="1"/>
              <a:t>залишилося</a:t>
            </a:r>
            <a:r>
              <a:rPr lang="ru-RU" sz="3200" b="1" dirty="0"/>
              <a:t> гречки? Скільки </a:t>
            </a:r>
            <a:r>
              <a:rPr lang="ru-RU" sz="3200" b="1" dirty="0" err="1"/>
              <a:t>пакетів</a:t>
            </a:r>
            <a:r>
              <a:rPr lang="ru-RU" sz="3200" b="1" dirty="0"/>
              <a:t> буде </a:t>
            </a:r>
            <a:r>
              <a:rPr lang="ru-RU" sz="3200" b="1" dirty="0" err="1"/>
              <a:t>заповнено</a:t>
            </a:r>
            <a:r>
              <a:rPr lang="ru-RU" sz="3200" b="1" dirty="0"/>
              <a:t>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25397" y="2635233"/>
            <a:ext cx="835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3кг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79663" y="3696527"/>
            <a:ext cx="1186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12(п.)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17" name="Picture 4" descr="Упаковка гречки в прозрачном пакете, изолированно Стоковое Изображение -  изображение насчитывающей гроуты, питание: 22325960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4" t="8706" r="18640" b="16801"/>
          <a:stretch/>
        </p:blipFill>
        <p:spPr bwMode="auto">
          <a:xfrm>
            <a:off x="9988224" y="1125538"/>
            <a:ext cx="1360391" cy="225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0250676" y="2342845"/>
            <a:ext cx="835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5кг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36097" y="4427577"/>
            <a:ext cx="40198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2) 36 : 5 =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94864" y="4432851"/>
            <a:ext cx="2479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7</a:t>
            </a:r>
            <a:r>
              <a:rPr lang="ru-RU" sz="3200" b="1" dirty="0" smtClean="0">
                <a:solidFill>
                  <a:schemeClr val="bg1"/>
                </a:solidFill>
              </a:rPr>
              <a:t>(п.) (ост.1)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45942" y="5116512"/>
            <a:ext cx="192175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052826" y="5100584"/>
            <a:ext cx="671161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т</a:t>
            </a:r>
            <a:r>
              <a:rPr lang="ru-RU" sz="2800" b="1" dirty="0" smtClean="0"/>
              <a:t>реба </a:t>
            </a:r>
            <a:r>
              <a:rPr lang="ru-RU" sz="2800" b="1" dirty="0" err="1" smtClean="0"/>
              <a:t>взяти</a:t>
            </a:r>
            <a:r>
              <a:rPr lang="ru-RU" sz="2800" b="1" dirty="0" smtClean="0"/>
              <a:t> 12 п. по 3 кг для 36 кг гречки.</a:t>
            </a:r>
          </a:p>
        </p:txBody>
      </p:sp>
    </p:spTree>
    <p:extLst>
      <p:ext uri="{BB962C8B-B14F-4D97-AF65-F5344CB8AC3E}">
        <p14:creationId xmlns:p14="http://schemas.microsoft.com/office/powerpoint/2010/main" val="2248969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4" grpId="0"/>
      <p:bldP spid="19" grpId="0" animBg="1"/>
      <p:bldP spid="20" grpId="0"/>
      <p:bldP spid="22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549474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Визначте периметр </a:t>
            </a:r>
            <a:r>
              <a:rPr lang="ru-RU" sz="4000" b="1" dirty="0" err="1" smtClean="0"/>
              <a:t>трикутника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200" y="6094090"/>
            <a:ext cx="155572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Ст.29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№152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56114" y="1390630"/>
            <a:ext cx="1895557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а = 9 см </a:t>
            </a:r>
          </a:p>
          <a:p>
            <a:r>
              <a:rPr lang="uk-UA" sz="3200" b="1" dirty="0" smtClean="0"/>
              <a:t>в = 4 см</a:t>
            </a:r>
          </a:p>
          <a:p>
            <a:r>
              <a:rPr lang="uk-UA" sz="3200" b="1" u="sng" dirty="0" smtClean="0"/>
              <a:t>с = 7 см</a:t>
            </a:r>
          </a:p>
          <a:p>
            <a:r>
              <a:rPr lang="uk-UA" sz="3200" b="1" dirty="0" smtClean="0"/>
              <a:t>Р – ? см</a:t>
            </a:r>
            <a:endParaRPr lang="uk-UA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1744" y="3748684"/>
            <a:ext cx="4559853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Побудуйте</a:t>
            </a:r>
            <a:r>
              <a:rPr lang="ru-RU" sz="2800" b="1" dirty="0" smtClean="0"/>
              <a:t> </a:t>
            </a:r>
            <a:r>
              <a:rPr lang="ru-RU" sz="2800" b="1" dirty="0"/>
              <a:t>квадрат, який має такий </a:t>
            </a:r>
            <a:r>
              <a:rPr lang="ru-RU" sz="2800" b="1" dirty="0" err="1"/>
              <a:t>самий</a:t>
            </a:r>
            <a:r>
              <a:rPr lang="ru-RU" sz="2800" b="1" dirty="0"/>
              <a:t> </a:t>
            </a:r>
            <a:r>
              <a:rPr lang="ru-RU" sz="2800" b="1" dirty="0" smtClean="0"/>
              <a:t>периметр</a:t>
            </a:r>
            <a:r>
              <a:rPr lang="ru-RU" sz="2800" b="1" dirty="0"/>
              <a:t>, як і </a:t>
            </a:r>
            <a:r>
              <a:rPr lang="ru-RU" sz="2800" b="1" dirty="0" err="1"/>
              <a:t>трикутник</a:t>
            </a:r>
            <a:endParaRPr lang="ru-RU" sz="2800" b="1" dirty="0" smtClean="0"/>
          </a:p>
        </p:txBody>
      </p:sp>
      <p:sp>
        <p:nvSpPr>
          <p:cNvPr id="2" name="Прямоугольный треугольник 1"/>
          <p:cNvSpPr/>
          <p:nvPr/>
        </p:nvSpPr>
        <p:spPr>
          <a:xfrm flipH="1">
            <a:off x="2923679" y="1868557"/>
            <a:ext cx="4248472" cy="1584176"/>
          </a:xfrm>
          <a:prstGeom prst="rtTriangl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235172" y="1576169"/>
            <a:ext cx="257551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Р = а + в + с</a:t>
            </a:r>
            <a:endParaRPr lang="uk-UA" sz="3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44159" y="2218603"/>
            <a:ext cx="259564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 Р = 9 + 7 + 4 = </a:t>
            </a:r>
            <a:endParaRPr lang="uk-UA" sz="3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840616" y="2218602"/>
            <a:ext cx="152141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20 (см)</a:t>
            </a:r>
            <a:endParaRPr lang="uk-UA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00133" y="3310084"/>
            <a:ext cx="1920867" cy="18235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227935" y="3790835"/>
            <a:ext cx="17281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Р = а </a:t>
            </a:r>
            <a:r>
              <a:rPr lang="uk-UA" sz="3200" b="1" dirty="0" smtClean="0">
                <a:latin typeface="Calibri"/>
                <a:cs typeface="Calibri"/>
              </a:rPr>
              <a:t>∙ 4 </a:t>
            </a:r>
            <a:r>
              <a:rPr lang="uk-UA" sz="3200" b="1" dirty="0" smtClean="0"/>
              <a:t>  </a:t>
            </a:r>
            <a:endParaRPr lang="uk-UA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27935" y="4500394"/>
            <a:ext cx="17281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20 = а </a:t>
            </a:r>
            <a:r>
              <a:rPr lang="uk-UA" sz="3200" b="1" dirty="0" smtClean="0">
                <a:latin typeface="Calibri"/>
                <a:cs typeface="Calibri"/>
              </a:rPr>
              <a:t>∙ 4 </a:t>
            </a:r>
            <a:r>
              <a:rPr lang="uk-UA" sz="3200" b="1" dirty="0" smtClean="0"/>
              <a:t>  </a:t>
            </a:r>
            <a:endParaRPr lang="uk-UA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227935" y="5201389"/>
            <a:ext cx="211371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а = 20 </a:t>
            </a:r>
            <a:r>
              <a:rPr lang="uk-UA" sz="3200" b="1" dirty="0" smtClean="0">
                <a:latin typeface="Calibri"/>
                <a:cs typeface="Calibri"/>
              </a:rPr>
              <a:t>: 4 = </a:t>
            </a:r>
            <a:r>
              <a:rPr lang="uk-UA" sz="3200" b="1" dirty="0" smtClean="0"/>
              <a:t>  </a:t>
            </a:r>
            <a:endParaRPr lang="uk-UA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316167" y="5192892"/>
            <a:ext cx="129628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5 (см)</a:t>
            </a:r>
            <a:endParaRPr lang="uk-UA" sz="3200" b="1" dirty="0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7392093" y="1960822"/>
            <a:ext cx="241506" cy="15696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7544493" y="2582164"/>
            <a:ext cx="241506" cy="15696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451000" y="4221882"/>
            <a:ext cx="108012" cy="1080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598203" y="5201662"/>
            <a:ext cx="315381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- сторона квадрата</a:t>
            </a:r>
            <a:endParaRPr lang="uk-UA" sz="2800" b="1" dirty="0"/>
          </a:p>
        </p:txBody>
      </p:sp>
    </p:spTree>
    <p:extLst>
      <p:ext uri="{BB962C8B-B14F-4D97-AF65-F5344CB8AC3E}">
        <p14:creationId xmlns:p14="http://schemas.microsoft.com/office/powerpoint/2010/main" val="2987467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11" grpId="0" animBg="1"/>
      <p:bldP spid="12" grpId="0" animBg="1"/>
      <p:bldP spid="4" grpId="0" animBg="1"/>
      <p:bldP spid="14" grpId="0" animBg="1"/>
      <p:bldP spid="15" grpId="0" animBg="1"/>
      <p:bldP spid="18" grpId="0" animBg="1"/>
      <p:bldP spid="19" grpId="0" animBg="1"/>
      <p:bldP spid="5" grpId="0" animBg="1"/>
      <p:bldP spid="20" grpId="0" animBg="1"/>
      <p:bldP spid="6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071466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Ст.29 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5381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55727" y="4565028"/>
            <a:ext cx="8044287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" name="Picture 2" descr="D:\4 клас\3 МАТЕМАТИКА\1 Листопад\1 Повторення вивченого в 3 кл\2026-09-17_1725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600" y="1557586"/>
            <a:ext cx="907300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3281" y="1341562"/>
            <a:ext cx="6806943" cy="57606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котика 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9463" y="549474"/>
            <a:ext cx="10153129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Рефлексія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3" descr="D:\Картинки Мудрість дня\photo_2025-07-21_16-37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1984565"/>
            <a:ext cx="2342447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Картинки Мудрість дня\photo_2025-08-07_12-20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654" y="1958307"/>
            <a:ext cx="2300937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Картинки Мудрість дня\photo_2025-12-19_20-58-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97" y="1984565"/>
            <a:ext cx="2367938" cy="25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ртинки Мудрість дня\photo_2025-08-20_21-16-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79" y="4551164"/>
            <a:ext cx="1964740" cy="20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Картинки Мудрість дня\photo_2025-07-21_16-33-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1958307"/>
            <a:ext cx="2168613" cy="250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041242" y="4469829"/>
            <a:ext cx="199967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успіх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08056" y="4293891"/>
            <a:ext cx="194421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Не все </a:t>
            </a:r>
            <a:r>
              <a:rPr lang="ru-RU" sz="2800" b="1" dirty="0" err="1" smtClean="0">
                <a:solidFill>
                  <a:schemeClr val="bg1"/>
                </a:solidFill>
              </a:rPr>
              <a:t>зрозуміло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23376" y="4439303"/>
            <a:ext cx="224757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88285" y="5596861"/>
            <a:ext cx="2731939" cy="95410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Урок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пройшов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831655" y="1461345"/>
            <a:ext cx="2300937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Було </a:t>
            </a:r>
            <a:r>
              <a:rPr lang="ru-RU" sz="2800" b="1" dirty="0" err="1" smtClean="0">
                <a:solidFill>
                  <a:schemeClr val="bg1"/>
                </a:solidFill>
              </a:rPr>
              <a:t>важко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85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11603</TotalTime>
  <Words>644</Words>
  <Application>Microsoft Office PowerPoint</Application>
  <PresentationFormat>Произвольный</PresentationFormat>
  <Paragraphs>143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933</cp:revision>
  <dcterms:created xsi:type="dcterms:W3CDTF">2025-08-27T14:01:18Z</dcterms:created>
  <dcterms:modified xsi:type="dcterms:W3CDTF">2026-09-21T07:49:41Z</dcterms:modified>
</cp:coreProperties>
</file>